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91" r:id="rId5"/>
    <p:sldMasterId id="2147483784" r:id="rId6"/>
    <p:sldMasterId id="2147483833" r:id="rId7"/>
  </p:sldMasterIdLst>
  <p:notesMasterIdLst>
    <p:notesMasterId r:id="rId44"/>
  </p:notesMasterIdLst>
  <p:sldIdLst>
    <p:sldId id="256" r:id="rId8"/>
    <p:sldId id="4341" r:id="rId9"/>
    <p:sldId id="257" r:id="rId10"/>
    <p:sldId id="258" r:id="rId11"/>
    <p:sldId id="259" r:id="rId12"/>
    <p:sldId id="263" r:id="rId13"/>
    <p:sldId id="4342" r:id="rId14"/>
    <p:sldId id="264" r:id="rId15"/>
    <p:sldId id="3998" r:id="rId16"/>
    <p:sldId id="265" r:id="rId17"/>
    <p:sldId id="266" r:id="rId18"/>
    <p:sldId id="267" r:id="rId19"/>
    <p:sldId id="597" r:id="rId20"/>
    <p:sldId id="268" r:id="rId21"/>
    <p:sldId id="269" r:id="rId22"/>
    <p:sldId id="4343" r:id="rId23"/>
    <p:sldId id="271" r:id="rId24"/>
    <p:sldId id="272" r:id="rId25"/>
    <p:sldId id="275" r:id="rId26"/>
    <p:sldId id="276" r:id="rId27"/>
    <p:sldId id="277" r:id="rId28"/>
    <p:sldId id="4332" r:id="rId29"/>
    <p:sldId id="4344" r:id="rId30"/>
    <p:sldId id="4333" r:id="rId31"/>
    <p:sldId id="4334" r:id="rId32"/>
    <p:sldId id="4062" r:id="rId33"/>
    <p:sldId id="4331" r:id="rId34"/>
    <p:sldId id="4296" r:id="rId35"/>
    <p:sldId id="273" r:id="rId36"/>
    <p:sldId id="274" r:id="rId37"/>
    <p:sldId id="278" r:id="rId38"/>
    <p:sldId id="4345" r:id="rId39"/>
    <p:sldId id="279" r:id="rId40"/>
    <p:sldId id="4336" r:id="rId41"/>
    <p:sldId id="3992" r:id="rId42"/>
    <p:sldId id="3980" r:id="rId43"/>
  </p:sldIdLst>
  <p:sldSz cx="18288000" cy="10288588"/>
  <p:notesSz cx="6858000" cy="9144000"/>
  <p:embeddedFontLst>
    <p:embeddedFont>
      <p:font typeface="Bebas" panose="020B0604020202020204" charset="0"/>
      <p:regular r:id="rId45"/>
      <p:bold r:id="rId46"/>
      <p:italic r:id="rId47"/>
      <p:boldItalic r:id="rId48"/>
    </p:embeddedFont>
    <p:embeddedFont>
      <p:font typeface="Montserrat" pitchFamily="2" charset="0"/>
      <p:regular r:id="rId49"/>
      <p:bold r:id="rId50"/>
      <p:italic r:id="rId51"/>
      <p:boldItalic r:id="rId52"/>
    </p:embeddedFont>
    <p:embeddedFont>
      <p:font typeface="Montserrat SemiBold" pitchFamily="2"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Black" panose="02000000000000000000" pitchFamily="2" charset="0"/>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WuvN/8VfCgbXThubEDrGgFiI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C2B00-AFDC-DE43-C893-5B1B58642409}" name="Sharon Reader" initials="SR" userId="ca5c8e1e0ed0967f" providerId="Windows Live"/>
  <p188:author id="{5E84FAFF-A465-F3D2-E8A9-1E8964DEEB9A}" name="Ombretta BAGGIO" initials="OB" userId="S::ombretta.baggio@ifrc.org::7b3fb4fe-2684-4892-9f38-a1ec0f9971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43931"/>
    <a:srgbClr val="D42531"/>
    <a:srgbClr val="01C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79C95-7019-4676-BA16-7D2D2735C773}" v="13" dt="2023-06-13T17:23:07.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59" autoAdjust="0"/>
    <p:restoredTop sz="92038" autoAdjust="0"/>
  </p:normalViewPr>
  <p:slideViewPr>
    <p:cSldViewPr snapToGrid="0">
      <p:cViewPr varScale="1">
        <p:scale>
          <a:sx n="48" d="100"/>
          <a:sy n="48" d="100"/>
        </p:scale>
        <p:origin x="1349"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3.fntdata"/><Relationship Id="rId63"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1.xml"/><Relationship Id="rId51" Type="http://schemas.openxmlformats.org/officeDocument/2006/relationships/font" Target="fonts/font7.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openxmlformats.org/officeDocument/2006/relationships/font" Target="fonts/font18.fntdata"/><Relationship Id="rId70" Type="http://customschemas.google.com/relationships/presentationmetadata" Target="meta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6.fntdata"/><Relationship Id="rId55" Type="http://schemas.openxmlformats.org/officeDocument/2006/relationships/font" Target="fonts/font11.fntdata"/><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F79CC-408F-9842-BE99-48B1C2033FCA}"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88FBE468-9EA4-6D4A-A0F4-90C22FCD5AED}">
      <dgm:prSet phldrT="[Text]" custT="1"/>
      <dgm:spPr>
        <a:solidFill>
          <a:srgbClr val="01C8C3"/>
        </a:solidFill>
        <a:ln>
          <a:solidFill>
            <a:srgbClr val="01C8C3"/>
          </a:solidFill>
        </a:ln>
      </dgm:spPr>
      <dgm:t>
        <a:bodyPr/>
        <a:lstStyle/>
        <a:p>
          <a:r>
            <a:rPr lang="en-GB" sz="2800" b="0" dirty="0">
              <a:solidFill>
                <a:schemeClr val="bg2"/>
              </a:solidFill>
              <a:latin typeface="Montserrat" pitchFamily="2" charset="77"/>
              <a:ea typeface="Open Sans" panose="020B0606030504020204" pitchFamily="34" charset="0"/>
              <a:cs typeface="Open Sans" panose="020B0606030504020204" pitchFamily="34" charset="0"/>
            </a:rPr>
            <a:t>EVALUACIÓN</a:t>
          </a:r>
        </a:p>
      </dgm:t>
    </dgm:pt>
    <dgm:pt modelId="{FCCD4989-E980-FC47-8E79-B1C6DAD15364}" type="parTrans" cxnId="{BF472EF3-F6A1-174B-AC86-B94CA4351968}">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E1BDD40A-FCBA-784F-9ED6-589A7E9022E2}" type="sibTrans" cxnId="{BF472EF3-F6A1-174B-AC86-B94CA4351968}">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28158278-7363-EE40-A1CE-12DECA3E71BE}">
      <dgm:prSet phldrT="[Text]" custT="1"/>
      <dgm:spPr>
        <a:solidFill>
          <a:srgbClr val="01C8C3"/>
        </a:solidFill>
        <a:ln>
          <a:solidFill>
            <a:srgbClr val="01C8C3"/>
          </a:solidFill>
        </a:ln>
      </dgm:spPr>
      <dgm:t>
        <a:bodyPr/>
        <a:lstStyle/>
        <a:p>
          <a:r>
            <a:rPr lang="en-GB" sz="2400" b="0" dirty="0">
              <a:solidFill>
                <a:schemeClr val="bg2"/>
              </a:solidFill>
              <a:latin typeface="Montserrat" pitchFamily="2" charset="77"/>
              <a:ea typeface="Open Sans" panose="020B0606030504020204" pitchFamily="34" charset="0"/>
              <a:cs typeface="Open Sans" panose="020B0606030504020204" pitchFamily="34" charset="0"/>
            </a:rPr>
            <a:t>PLANIFICACIÓN</a:t>
          </a:r>
        </a:p>
      </dgm:t>
    </dgm:pt>
    <dgm:pt modelId="{B91DF4B0-09D1-8449-97BE-797172A39835}" type="parTrans" cxnId="{F14242F2-1AFA-EB4B-ABEC-1D8A9BFB2F33}">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540CCA0B-C44A-F542-90BF-2704B703A3BA}" type="sibTrans" cxnId="{F14242F2-1AFA-EB4B-ABEC-1D8A9BFB2F33}">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E5C525CF-0575-364E-AC61-D1A35C1B77EC}">
      <dgm:prSet phldrT="[Text]" custT="1"/>
      <dgm:spPr>
        <a:solidFill>
          <a:srgbClr val="01C8C3"/>
        </a:solidFill>
        <a:ln>
          <a:solidFill>
            <a:srgbClr val="01C8C3"/>
          </a:solidFill>
        </a:ln>
      </dgm:spPr>
      <dgm:t>
        <a:bodyPr/>
        <a:lstStyle/>
        <a:p>
          <a:r>
            <a:rPr lang="en-GB" sz="2800" b="0" dirty="0">
              <a:solidFill>
                <a:schemeClr val="bg2"/>
              </a:solidFill>
              <a:latin typeface="Montserrat" pitchFamily="2" charset="77"/>
              <a:ea typeface="Open Sans" panose="020B0606030504020204" pitchFamily="34" charset="0"/>
              <a:cs typeface="Open Sans" panose="020B0606030504020204" pitchFamily="34" charset="0"/>
            </a:rPr>
            <a:t>IMPLEMENTAR Y MONITOREAR</a:t>
          </a:r>
        </a:p>
      </dgm:t>
    </dgm:pt>
    <dgm:pt modelId="{7DB9A3A9-646C-8A4B-B240-9FB837DD7217}" type="parTrans" cxnId="{60ECC3A4-A57A-164B-B078-679B967B51F3}">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5EF4AEB1-9C8A-E34B-A7A1-6D6B4965DC3F}" type="sibTrans" cxnId="{60ECC3A4-A57A-164B-B078-679B967B51F3}">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51AF70DC-3B93-D745-B961-0CCB5279EEE7}">
      <dgm:prSet phldrT="[Text]" custT="1"/>
      <dgm:spPr>
        <a:solidFill>
          <a:srgbClr val="01C8C3"/>
        </a:solidFill>
        <a:ln>
          <a:solidFill>
            <a:srgbClr val="01C8C3"/>
          </a:solidFill>
        </a:ln>
      </dgm:spPr>
      <dgm:t>
        <a:bodyPr/>
        <a:lstStyle/>
        <a:p>
          <a:r>
            <a:rPr lang="en-GB" sz="2800" b="0" dirty="0">
              <a:solidFill>
                <a:schemeClr val="bg2"/>
              </a:solidFill>
              <a:latin typeface="Montserrat" pitchFamily="2" charset="77"/>
              <a:ea typeface="Open Sans" panose="020B0606030504020204" pitchFamily="34" charset="0"/>
              <a:cs typeface="Open Sans" panose="020B0606030504020204" pitchFamily="34" charset="0"/>
            </a:rPr>
            <a:t>EVALUAR Y APRENDER</a:t>
          </a:r>
        </a:p>
      </dgm:t>
    </dgm:pt>
    <dgm:pt modelId="{6EB4C48E-354F-3C4F-91D6-B8A9AEEB1CF0}" type="parTrans" cxnId="{9A935778-85D1-744A-B866-529B7A00B680}">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D55A9B16-FD42-D44D-936E-C9F0B68BB514}" type="sibTrans" cxnId="{9A935778-85D1-744A-B866-529B7A00B680}">
      <dgm:prSet/>
      <dgm:spPr/>
      <dgm:t>
        <a:bodyPr/>
        <a:lstStyle/>
        <a:p>
          <a:endParaRPr lang="en-GB" sz="2800" b="0">
            <a:solidFill>
              <a:schemeClr val="bg2"/>
            </a:solidFill>
            <a:latin typeface="Montserrat" pitchFamily="2" charset="77"/>
            <a:ea typeface="Open Sans" panose="020B0606030504020204" pitchFamily="34" charset="0"/>
            <a:cs typeface="Open Sans" panose="020B0606030504020204" pitchFamily="34" charset="0"/>
          </a:endParaRPr>
        </a:p>
      </dgm:t>
    </dgm:pt>
    <dgm:pt modelId="{E28FF30D-FD04-EF48-8E21-45A2716EEF8A}" type="pres">
      <dgm:prSet presAssocID="{5C1F79CC-408F-9842-BE99-48B1C2033FCA}" presName="cycle" presStyleCnt="0">
        <dgm:presLayoutVars>
          <dgm:dir/>
          <dgm:resizeHandles val="exact"/>
        </dgm:presLayoutVars>
      </dgm:prSet>
      <dgm:spPr/>
    </dgm:pt>
    <dgm:pt modelId="{78D03242-0900-F04A-B7FA-31D8953F3B78}" type="pres">
      <dgm:prSet presAssocID="{88FBE468-9EA4-6D4A-A0F4-90C22FCD5AED}" presName="node" presStyleLbl="node1" presStyleIdx="0" presStyleCnt="4" custScaleX="127231">
        <dgm:presLayoutVars>
          <dgm:bulletEnabled val="1"/>
        </dgm:presLayoutVars>
      </dgm:prSet>
      <dgm:spPr/>
    </dgm:pt>
    <dgm:pt modelId="{8995F245-8E4C-CE43-9999-C338B3517971}" type="pres">
      <dgm:prSet presAssocID="{88FBE468-9EA4-6D4A-A0F4-90C22FCD5AED}" presName="spNode" presStyleCnt="0"/>
      <dgm:spPr/>
    </dgm:pt>
    <dgm:pt modelId="{18E33FFE-5365-CB43-9B80-74D8A238D9AB}" type="pres">
      <dgm:prSet presAssocID="{E1BDD40A-FCBA-784F-9ED6-589A7E9022E2}" presName="sibTrans" presStyleLbl="sibTrans1D1" presStyleIdx="0" presStyleCnt="4"/>
      <dgm:spPr/>
    </dgm:pt>
    <dgm:pt modelId="{7BE3A8DC-FE34-9A4F-9A12-706D9D63FFAC}" type="pres">
      <dgm:prSet presAssocID="{28158278-7363-EE40-A1CE-12DECA3E71BE}" presName="node" presStyleLbl="node1" presStyleIdx="1" presStyleCnt="4" custScaleX="145605" custRadScaleRad="125377" custRadScaleInc="-1318">
        <dgm:presLayoutVars>
          <dgm:bulletEnabled val="1"/>
        </dgm:presLayoutVars>
      </dgm:prSet>
      <dgm:spPr/>
    </dgm:pt>
    <dgm:pt modelId="{38821502-0CF0-9542-9470-4A27952CBC9B}" type="pres">
      <dgm:prSet presAssocID="{28158278-7363-EE40-A1CE-12DECA3E71BE}" presName="spNode" presStyleCnt="0"/>
      <dgm:spPr/>
    </dgm:pt>
    <dgm:pt modelId="{9AD68676-D4AD-5E42-AB28-B6EEE0920C4C}" type="pres">
      <dgm:prSet presAssocID="{540CCA0B-C44A-F542-90BF-2704B703A3BA}" presName="sibTrans" presStyleLbl="sibTrans1D1" presStyleIdx="1" presStyleCnt="4"/>
      <dgm:spPr/>
    </dgm:pt>
    <dgm:pt modelId="{7149E0A3-0C75-4047-9E2B-28B36F5A0F86}" type="pres">
      <dgm:prSet presAssocID="{E5C525CF-0575-364E-AC61-D1A35C1B77EC}" presName="node" presStyleLbl="node1" presStyleIdx="2" presStyleCnt="4" custScaleX="161179">
        <dgm:presLayoutVars>
          <dgm:bulletEnabled val="1"/>
        </dgm:presLayoutVars>
      </dgm:prSet>
      <dgm:spPr/>
    </dgm:pt>
    <dgm:pt modelId="{EF8E357C-BCA3-4F4C-8F50-04B13A38B2EE}" type="pres">
      <dgm:prSet presAssocID="{E5C525CF-0575-364E-AC61-D1A35C1B77EC}" presName="spNode" presStyleCnt="0"/>
      <dgm:spPr/>
    </dgm:pt>
    <dgm:pt modelId="{E9467F01-C5CC-AF4C-8089-DE26FB7CC7C9}" type="pres">
      <dgm:prSet presAssocID="{5EF4AEB1-9C8A-E34B-A7A1-6D6B4965DC3F}" presName="sibTrans" presStyleLbl="sibTrans1D1" presStyleIdx="2" presStyleCnt="4"/>
      <dgm:spPr/>
    </dgm:pt>
    <dgm:pt modelId="{DA468908-1167-C941-9084-C5E0B3ED77E0}" type="pres">
      <dgm:prSet presAssocID="{51AF70DC-3B93-D745-B961-0CCB5279EEE7}" presName="node" presStyleLbl="node1" presStyleIdx="3" presStyleCnt="4" custScaleX="127231" custRadScaleRad="134729" custRadScaleInc="-914">
        <dgm:presLayoutVars>
          <dgm:bulletEnabled val="1"/>
        </dgm:presLayoutVars>
      </dgm:prSet>
      <dgm:spPr/>
    </dgm:pt>
    <dgm:pt modelId="{4A36FBD8-54AC-0C42-A17D-5439D99063DB}" type="pres">
      <dgm:prSet presAssocID="{51AF70DC-3B93-D745-B961-0CCB5279EEE7}" presName="spNode" presStyleCnt="0"/>
      <dgm:spPr/>
    </dgm:pt>
    <dgm:pt modelId="{6D28E37C-B7E8-7844-9171-7040F8342732}" type="pres">
      <dgm:prSet presAssocID="{D55A9B16-FD42-D44D-936E-C9F0B68BB514}" presName="sibTrans" presStyleLbl="sibTrans1D1" presStyleIdx="3" presStyleCnt="4"/>
      <dgm:spPr/>
    </dgm:pt>
  </dgm:ptLst>
  <dgm:cxnLst>
    <dgm:cxn modelId="{1D37F203-7560-D543-875F-5EBA3174FEA3}" type="presOf" srcId="{5EF4AEB1-9C8A-E34B-A7A1-6D6B4965DC3F}" destId="{E9467F01-C5CC-AF4C-8089-DE26FB7CC7C9}" srcOrd="0" destOrd="0" presId="urn:microsoft.com/office/officeart/2005/8/layout/cycle6"/>
    <dgm:cxn modelId="{98DC972C-1448-3441-86A7-864AA8BF1CC7}" type="presOf" srcId="{5C1F79CC-408F-9842-BE99-48B1C2033FCA}" destId="{E28FF30D-FD04-EF48-8E21-45A2716EEF8A}" srcOrd="0" destOrd="0" presId="urn:microsoft.com/office/officeart/2005/8/layout/cycle6"/>
    <dgm:cxn modelId="{3A5C835E-DA29-8C4C-9806-3A272AC3DA85}" type="presOf" srcId="{540CCA0B-C44A-F542-90BF-2704B703A3BA}" destId="{9AD68676-D4AD-5E42-AB28-B6EEE0920C4C}" srcOrd="0" destOrd="0" presId="urn:microsoft.com/office/officeart/2005/8/layout/cycle6"/>
    <dgm:cxn modelId="{B9C6F448-4E13-1147-8CFC-62D253587A9A}" type="presOf" srcId="{E5C525CF-0575-364E-AC61-D1A35C1B77EC}" destId="{7149E0A3-0C75-4047-9E2B-28B36F5A0F86}" srcOrd="0" destOrd="0" presId="urn:microsoft.com/office/officeart/2005/8/layout/cycle6"/>
    <dgm:cxn modelId="{2717104B-9DDF-2B4B-9394-DAA33902FFF9}" type="presOf" srcId="{E1BDD40A-FCBA-784F-9ED6-589A7E9022E2}" destId="{18E33FFE-5365-CB43-9B80-74D8A238D9AB}" srcOrd="0" destOrd="0" presId="urn:microsoft.com/office/officeart/2005/8/layout/cycle6"/>
    <dgm:cxn modelId="{9A935778-85D1-744A-B866-529B7A00B680}" srcId="{5C1F79CC-408F-9842-BE99-48B1C2033FCA}" destId="{51AF70DC-3B93-D745-B961-0CCB5279EEE7}" srcOrd="3" destOrd="0" parTransId="{6EB4C48E-354F-3C4F-91D6-B8A9AEEB1CF0}" sibTransId="{D55A9B16-FD42-D44D-936E-C9F0B68BB514}"/>
    <dgm:cxn modelId="{4981E199-87E3-8345-8615-B738E3986042}" type="presOf" srcId="{51AF70DC-3B93-D745-B961-0CCB5279EEE7}" destId="{DA468908-1167-C941-9084-C5E0B3ED77E0}" srcOrd="0" destOrd="0" presId="urn:microsoft.com/office/officeart/2005/8/layout/cycle6"/>
    <dgm:cxn modelId="{60ECC3A4-A57A-164B-B078-679B967B51F3}" srcId="{5C1F79CC-408F-9842-BE99-48B1C2033FCA}" destId="{E5C525CF-0575-364E-AC61-D1A35C1B77EC}" srcOrd="2" destOrd="0" parTransId="{7DB9A3A9-646C-8A4B-B240-9FB837DD7217}" sibTransId="{5EF4AEB1-9C8A-E34B-A7A1-6D6B4965DC3F}"/>
    <dgm:cxn modelId="{F73AC7C0-56BD-3D4B-8BA1-9D74C6C48DFA}" type="presOf" srcId="{D55A9B16-FD42-D44D-936E-C9F0B68BB514}" destId="{6D28E37C-B7E8-7844-9171-7040F8342732}" srcOrd="0" destOrd="0" presId="urn:microsoft.com/office/officeart/2005/8/layout/cycle6"/>
    <dgm:cxn modelId="{4B53D8EC-F021-814C-A1CB-17384E3CF0BE}" type="presOf" srcId="{88FBE468-9EA4-6D4A-A0F4-90C22FCD5AED}" destId="{78D03242-0900-F04A-B7FA-31D8953F3B78}" srcOrd="0" destOrd="0" presId="urn:microsoft.com/office/officeart/2005/8/layout/cycle6"/>
    <dgm:cxn modelId="{F14242F2-1AFA-EB4B-ABEC-1D8A9BFB2F33}" srcId="{5C1F79CC-408F-9842-BE99-48B1C2033FCA}" destId="{28158278-7363-EE40-A1CE-12DECA3E71BE}" srcOrd="1" destOrd="0" parTransId="{B91DF4B0-09D1-8449-97BE-797172A39835}" sibTransId="{540CCA0B-C44A-F542-90BF-2704B703A3BA}"/>
    <dgm:cxn modelId="{BF472EF3-F6A1-174B-AC86-B94CA4351968}" srcId="{5C1F79CC-408F-9842-BE99-48B1C2033FCA}" destId="{88FBE468-9EA4-6D4A-A0F4-90C22FCD5AED}" srcOrd="0" destOrd="0" parTransId="{FCCD4989-E980-FC47-8E79-B1C6DAD15364}" sibTransId="{E1BDD40A-FCBA-784F-9ED6-589A7E9022E2}"/>
    <dgm:cxn modelId="{9E675DFB-2365-2A4C-B82D-C56E2D9B73AC}" type="presOf" srcId="{28158278-7363-EE40-A1CE-12DECA3E71BE}" destId="{7BE3A8DC-FE34-9A4F-9A12-706D9D63FFAC}" srcOrd="0" destOrd="0" presId="urn:microsoft.com/office/officeart/2005/8/layout/cycle6"/>
    <dgm:cxn modelId="{467280C9-8CB3-F54B-8BE3-A58C2F2F7F01}" type="presParOf" srcId="{E28FF30D-FD04-EF48-8E21-45A2716EEF8A}" destId="{78D03242-0900-F04A-B7FA-31D8953F3B78}" srcOrd="0" destOrd="0" presId="urn:microsoft.com/office/officeart/2005/8/layout/cycle6"/>
    <dgm:cxn modelId="{66D572CE-35C0-BE48-BC87-2391A85083B0}" type="presParOf" srcId="{E28FF30D-FD04-EF48-8E21-45A2716EEF8A}" destId="{8995F245-8E4C-CE43-9999-C338B3517971}" srcOrd="1" destOrd="0" presId="urn:microsoft.com/office/officeart/2005/8/layout/cycle6"/>
    <dgm:cxn modelId="{2DDAD71C-8DA3-2244-A4C8-0F9A7140C362}" type="presParOf" srcId="{E28FF30D-FD04-EF48-8E21-45A2716EEF8A}" destId="{18E33FFE-5365-CB43-9B80-74D8A238D9AB}" srcOrd="2" destOrd="0" presId="urn:microsoft.com/office/officeart/2005/8/layout/cycle6"/>
    <dgm:cxn modelId="{13A14165-377B-3C45-A11A-EAB69E7368AC}" type="presParOf" srcId="{E28FF30D-FD04-EF48-8E21-45A2716EEF8A}" destId="{7BE3A8DC-FE34-9A4F-9A12-706D9D63FFAC}" srcOrd="3" destOrd="0" presId="urn:microsoft.com/office/officeart/2005/8/layout/cycle6"/>
    <dgm:cxn modelId="{AE5544BA-8F05-5E42-9732-42CB94055B3F}" type="presParOf" srcId="{E28FF30D-FD04-EF48-8E21-45A2716EEF8A}" destId="{38821502-0CF0-9542-9470-4A27952CBC9B}" srcOrd="4" destOrd="0" presId="urn:microsoft.com/office/officeart/2005/8/layout/cycle6"/>
    <dgm:cxn modelId="{3DEAAEC3-7EC9-8844-9B5C-B06AA3A70D3D}" type="presParOf" srcId="{E28FF30D-FD04-EF48-8E21-45A2716EEF8A}" destId="{9AD68676-D4AD-5E42-AB28-B6EEE0920C4C}" srcOrd="5" destOrd="0" presId="urn:microsoft.com/office/officeart/2005/8/layout/cycle6"/>
    <dgm:cxn modelId="{CA21E008-232F-F240-AE18-1B4C0A489FE2}" type="presParOf" srcId="{E28FF30D-FD04-EF48-8E21-45A2716EEF8A}" destId="{7149E0A3-0C75-4047-9E2B-28B36F5A0F86}" srcOrd="6" destOrd="0" presId="urn:microsoft.com/office/officeart/2005/8/layout/cycle6"/>
    <dgm:cxn modelId="{456E9261-F7EC-E44E-8F0C-C78C37E2189D}" type="presParOf" srcId="{E28FF30D-FD04-EF48-8E21-45A2716EEF8A}" destId="{EF8E357C-BCA3-4F4C-8F50-04B13A38B2EE}" srcOrd="7" destOrd="0" presId="urn:microsoft.com/office/officeart/2005/8/layout/cycle6"/>
    <dgm:cxn modelId="{D72699E5-9D11-464D-9348-A6768E17B43E}" type="presParOf" srcId="{E28FF30D-FD04-EF48-8E21-45A2716EEF8A}" destId="{E9467F01-C5CC-AF4C-8089-DE26FB7CC7C9}" srcOrd="8" destOrd="0" presId="urn:microsoft.com/office/officeart/2005/8/layout/cycle6"/>
    <dgm:cxn modelId="{F5DBA3B0-110B-E448-B6AF-3CAF678198C7}" type="presParOf" srcId="{E28FF30D-FD04-EF48-8E21-45A2716EEF8A}" destId="{DA468908-1167-C941-9084-C5E0B3ED77E0}" srcOrd="9" destOrd="0" presId="urn:microsoft.com/office/officeart/2005/8/layout/cycle6"/>
    <dgm:cxn modelId="{7DCCCBAA-5FF8-7B45-8EFB-743830244C73}" type="presParOf" srcId="{E28FF30D-FD04-EF48-8E21-45A2716EEF8A}" destId="{4A36FBD8-54AC-0C42-A17D-5439D99063DB}" srcOrd="10" destOrd="0" presId="urn:microsoft.com/office/officeart/2005/8/layout/cycle6"/>
    <dgm:cxn modelId="{A78940F1-0F8A-7746-9608-59A7A4901DD8}" type="presParOf" srcId="{E28FF30D-FD04-EF48-8E21-45A2716EEF8A}" destId="{6D28E37C-B7E8-7844-9171-7040F8342732}" srcOrd="11"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4580E-F0BB-7340-A2D4-C6D7946FDF85}"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20861DFE-1024-534B-854B-37467FEFC1BB}">
      <dgm:prSet phldrT="[Text]" custT="1"/>
      <dgm:spPr/>
      <dgm:t>
        <a:bodyPr/>
        <a:lstStyle/>
        <a:p>
          <a:r>
            <a:rPr lang="en-GB" sz="2800" dirty="0" err="1">
              <a:solidFill>
                <a:schemeClr val="tx2"/>
              </a:solidFill>
              <a:latin typeface="Montserrat" pitchFamily="2" charset="77"/>
            </a:rPr>
            <a:t>Liderazgo</a:t>
          </a:r>
          <a:endParaRPr lang="en-GB" sz="2800" dirty="0">
            <a:solidFill>
              <a:schemeClr val="tx2"/>
            </a:solidFill>
            <a:latin typeface="Montserrat" pitchFamily="2" charset="77"/>
          </a:endParaRPr>
        </a:p>
      </dgm:t>
    </dgm:pt>
    <dgm:pt modelId="{B96DED15-82F6-2D44-A47B-F78E6963033C}" type="parTrans" cxnId="{B72B2C5F-AE34-784C-8486-226FC1DB2897}">
      <dgm:prSet/>
      <dgm:spPr/>
      <dgm:t>
        <a:bodyPr/>
        <a:lstStyle/>
        <a:p>
          <a:endParaRPr lang="en-GB"/>
        </a:p>
      </dgm:t>
    </dgm:pt>
    <dgm:pt modelId="{6FD604C9-496F-004A-B016-FCDA92536D15}" type="sibTrans" cxnId="{B72B2C5F-AE34-784C-8486-226FC1DB2897}">
      <dgm:prSet/>
      <dgm:spPr/>
      <dgm:t>
        <a:bodyPr/>
        <a:lstStyle/>
        <a:p>
          <a:endParaRPr lang="en-GB"/>
        </a:p>
      </dgm:t>
    </dgm:pt>
    <dgm:pt modelId="{C6A9B7A6-6363-DE45-AF46-2195C42E2DBE}">
      <dgm:prSet phldrT="[Text]" custT="1"/>
      <dgm:spPr/>
      <dgm:t>
        <a:bodyPr/>
        <a:lstStyle/>
        <a:p>
          <a:pPr>
            <a:buClr>
              <a:schemeClr val="dk1"/>
            </a:buClr>
            <a:buSzPts val="3200"/>
            <a:buFont typeface="Arial" panose="020B0604020202020204" pitchFamily="34" charset="0"/>
            <a:buNone/>
          </a:pPr>
          <a:r>
            <a:rPr lang="es-EC" sz="2400" b="0" i="0" u="none" strike="noStrike" cap="none" dirty="0">
              <a:solidFill>
                <a:schemeClr val="dk1"/>
              </a:solidFill>
              <a:latin typeface="Montserrat" pitchFamily="2" charset="77"/>
              <a:ea typeface="Open Sans" panose="020B0606030504020204" pitchFamily="34" charset="0"/>
              <a:cs typeface="Open Sans" panose="020B0606030504020204" pitchFamily="34" charset="0"/>
              <a:sym typeface="Calibri"/>
            </a:rPr>
            <a:t>Incluir CEA en políticas y estrategia
Asignar tiempo y fondos del personal para la participación de la comunidad</a:t>
          </a:r>
          <a:endParaRPr lang="en-GB" sz="2400" dirty="0">
            <a:latin typeface="Montserrat" pitchFamily="2" charset="77"/>
          </a:endParaRPr>
        </a:p>
      </dgm:t>
    </dgm:pt>
    <dgm:pt modelId="{157090F9-89D3-714C-BAC9-547B0111D68B}" type="parTrans" cxnId="{7E9C13C0-83C3-8140-BA0C-4A2364C261C7}">
      <dgm:prSet/>
      <dgm:spPr/>
      <dgm:t>
        <a:bodyPr/>
        <a:lstStyle/>
        <a:p>
          <a:endParaRPr lang="en-GB"/>
        </a:p>
      </dgm:t>
    </dgm:pt>
    <dgm:pt modelId="{E4174A6A-18DD-7746-8F93-50CBC42CB8FA}" type="sibTrans" cxnId="{7E9C13C0-83C3-8140-BA0C-4A2364C261C7}">
      <dgm:prSet/>
      <dgm:spPr/>
      <dgm:t>
        <a:bodyPr/>
        <a:lstStyle/>
        <a:p>
          <a:endParaRPr lang="en-GB"/>
        </a:p>
      </dgm:t>
    </dgm:pt>
    <dgm:pt modelId="{B4390255-F1B7-A54F-BC4A-2A90E2CB2C5F}">
      <dgm:prSet phldrT="[Text]" custT="1"/>
      <dgm:spPr/>
      <dgm:t>
        <a:bodyPr/>
        <a:lstStyle/>
        <a:p>
          <a:r>
            <a:rPr lang="en-GB" sz="2800" dirty="0" err="1">
              <a:solidFill>
                <a:schemeClr val="tx2"/>
              </a:solidFill>
              <a:latin typeface="Montserrat" pitchFamily="2" charset="77"/>
            </a:rPr>
            <a:t>Programas</a:t>
          </a:r>
          <a:r>
            <a:rPr lang="en-GB" sz="2800" dirty="0">
              <a:solidFill>
                <a:schemeClr val="tx2"/>
              </a:solidFill>
              <a:latin typeface="Montserrat" pitchFamily="2" charset="77"/>
            </a:rPr>
            <a:t> y </a:t>
          </a:r>
          <a:r>
            <a:rPr lang="en-GB" sz="2800" dirty="0" err="1">
              <a:solidFill>
                <a:schemeClr val="tx2"/>
              </a:solidFill>
              <a:latin typeface="Montserrat" pitchFamily="2" charset="77"/>
            </a:rPr>
            <a:t>operaciones</a:t>
          </a:r>
          <a:endParaRPr lang="en-GB" sz="2800" dirty="0">
            <a:solidFill>
              <a:schemeClr val="tx2"/>
            </a:solidFill>
            <a:latin typeface="Montserrat" pitchFamily="2" charset="77"/>
          </a:endParaRPr>
        </a:p>
      </dgm:t>
    </dgm:pt>
    <dgm:pt modelId="{87C0729E-8BF1-0540-9BEF-440507663204}" type="parTrans" cxnId="{0F305002-4875-BB46-89B1-4B1A8920D2CF}">
      <dgm:prSet/>
      <dgm:spPr/>
      <dgm:t>
        <a:bodyPr/>
        <a:lstStyle/>
        <a:p>
          <a:endParaRPr lang="en-GB"/>
        </a:p>
      </dgm:t>
    </dgm:pt>
    <dgm:pt modelId="{C9F0DC23-367F-1D4D-A02A-01E8F5D7C811}" type="sibTrans" cxnId="{0F305002-4875-BB46-89B1-4B1A8920D2CF}">
      <dgm:prSet/>
      <dgm:spPr/>
      <dgm:t>
        <a:bodyPr/>
        <a:lstStyle/>
        <a:p>
          <a:endParaRPr lang="en-GB"/>
        </a:p>
      </dgm:t>
    </dgm:pt>
    <dgm:pt modelId="{FCFE1440-9142-3143-A6B7-228739713215}">
      <dgm:prSet phldrT="[Text]" custT="1"/>
      <dgm:spPr/>
      <dgm:t>
        <a:bodyPr/>
        <a:lstStyle/>
        <a:p>
          <a:pPr>
            <a:buClr>
              <a:schemeClr val="dk1"/>
            </a:buClr>
            <a:buSzPts val="3200"/>
            <a:buFont typeface="Arial" panose="020B0604020202020204" pitchFamily="34" charset="0"/>
            <a:buNone/>
          </a:pPr>
          <a:r>
            <a:rPr lang="es-EC" sz="2400" b="0" i="0" u="none" strike="noStrike" cap="none" dirty="0">
              <a:solidFill>
                <a:schemeClr val="dk1"/>
              </a:solidFill>
              <a:latin typeface="Montserrat" pitchFamily="2" charset="77"/>
              <a:ea typeface="Open Sans" panose="020B0606030504020204" pitchFamily="34" charset="0"/>
              <a:cs typeface="Open Sans" panose="020B0606030504020204" pitchFamily="34" charset="0"/>
              <a:sym typeface="Calibri"/>
            </a:rPr>
            <a:t>Agregar CEA a planes y presupuestos
Tomar decisiones y adaptar los servicios en función de los comentarios de la comunidad</a:t>
          </a:r>
          <a:endParaRPr lang="en-GB" sz="2400" dirty="0">
            <a:latin typeface="Montserrat" pitchFamily="2" charset="77"/>
          </a:endParaRPr>
        </a:p>
      </dgm:t>
    </dgm:pt>
    <dgm:pt modelId="{523C3C25-0F7E-FA49-B81F-57F83C9E6163}" type="parTrans" cxnId="{E9B999A8-5DFA-4241-8DD1-157920F0617B}">
      <dgm:prSet/>
      <dgm:spPr/>
      <dgm:t>
        <a:bodyPr/>
        <a:lstStyle/>
        <a:p>
          <a:endParaRPr lang="en-GB"/>
        </a:p>
      </dgm:t>
    </dgm:pt>
    <dgm:pt modelId="{6443E014-38FE-D24F-B54C-2226B0E66937}" type="sibTrans" cxnId="{E9B999A8-5DFA-4241-8DD1-157920F0617B}">
      <dgm:prSet/>
      <dgm:spPr/>
      <dgm:t>
        <a:bodyPr/>
        <a:lstStyle/>
        <a:p>
          <a:endParaRPr lang="en-GB"/>
        </a:p>
      </dgm:t>
    </dgm:pt>
    <dgm:pt modelId="{FA4D4C95-2F67-2E4D-B9C5-57553188E49D}">
      <dgm:prSet phldrT="[Text]" custT="1"/>
      <dgm:spPr/>
      <dgm:t>
        <a:bodyPr/>
        <a:lstStyle/>
        <a:p>
          <a:r>
            <a:rPr lang="en-GB" sz="2800" dirty="0" err="1">
              <a:solidFill>
                <a:schemeClr val="tx2"/>
              </a:solidFill>
              <a:latin typeface="Montserrat" pitchFamily="2" charset="77"/>
            </a:rPr>
            <a:t>Servicios</a:t>
          </a:r>
          <a:r>
            <a:rPr lang="en-GB" sz="2800" dirty="0">
              <a:solidFill>
                <a:schemeClr val="tx2"/>
              </a:solidFill>
              <a:latin typeface="Montserrat" pitchFamily="2" charset="77"/>
            </a:rPr>
            <a:t> de </a:t>
          </a:r>
          <a:r>
            <a:rPr lang="en-GB" sz="2800" dirty="0" err="1">
              <a:solidFill>
                <a:schemeClr val="tx2"/>
              </a:solidFill>
              <a:latin typeface="Montserrat" pitchFamily="2" charset="77"/>
            </a:rPr>
            <a:t>soporte</a:t>
          </a:r>
          <a:endParaRPr lang="en-GB" sz="2800" dirty="0">
            <a:solidFill>
              <a:schemeClr val="tx2"/>
            </a:solidFill>
            <a:latin typeface="Montserrat" pitchFamily="2" charset="77"/>
          </a:endParaRPr>
        </a:p>
      </dgm:t>
    </dgm:pt>
    <dgm:pt modelId="{15E074D0-0A40-2F45-9CF6-BA687AAEFC0D}" type="parTrans" cxnId="{8DE8621C-9A71-9C41-8D1D-1C3C38BCD768}">
      <dgm:prSet/>
      <dgm:spPr/>
      <dgm:t>
        <a:bodyPr/>
        <a:lstStyle/>
        <a:p>
          <a:endParaRPr lang="en-GB"/>
        </a:p>
      </dgm:t>
    </dgm:pt>
    <dgm:pt modelId="{4804EA21-8DC2-1541-AB88-129B92600613}" type="sibTrans" cxnId="{8DE8621C-9A71-9C41-8D1D-1C3C38BCD768}">
      <dgm:prSet/>
      <dgm:spPr/>
      <dgm:t>
        <a:bodyPr/>
        <a:lstStyle/>
        <a:p>
          <a:endParaRPr lang="en-GB"/>
        </a:p>
      </dgm:t>
    </dgm:pt>
    <dgm:pt modelId="{4D3E6D28-B853-5944-B25A-5405B17DD164}">
      <dgm:prSet phldrT="[Text]" custT="1"/>
      <dgm:spPr/>
      <dgm:t>
        <a:bodyPr/>
        <a:lstStyle/>
        <a:p>
          <a:pPr>
            <a:buClr>
              <a:schemeClr val="dk1"/>
            </a:buClr>
            <a:buSzPts val="3200"/>
            <a:buFont typeface="Arial" panose="020B0604020202020204" pitchFamily="34" charset="0"/>
            <a:buNone/>
          </a:pPr>
          <a:endParaRPr lang="en-GB" sz="2400" dirty="0">
            <a:latin typeface="Montserrat" pitchFamily="2" charset="77"/>
          </a:endParaRPr>
        </a:p>
      </dgm:t>
    </dgm:pt>
    <dgm:pt modelId="{42E64022-26EC-F248-BAB7-8F2330E87D05}" type="parTrans" cxnId="{79F54A6E-D445-454E-AD05-CA0EA037DAFC}">
      <dgm:prSet/>
      <dgm:spPr/>
      <dgm:t>
        <a:bodyPr/>
        <a:lstStyle/>
        <a:p>
          <a:endParaRPr lang="en-GB"/>
        </a:p>
      </dgm:t>
    </dgm:pt>
    <dgm:pt modelId="{17C8A414-FE35-1F4C-A1E2-39A04658F449}" type="sibTrans" cxnId="{79F54A6E-D445-454E-AD05-CA0EA037DAFC}">
      <dgm:prSet/>
      <dgm:spPr/>
      <dgm:t>
        <a:bodyPr/>
        <a:lstStyle/>
        <a:p>
          <a:endParaRPr lang="en-GB"/>
        </a:p>
      </dgm:t>
    </dgm:pt>
    <dgm:pt modelId="{FEA1739A-775D-FC45-909F-56504313122A}">
      <dgm:prSet phldrT="[Text]" custT="1"/>
      <dgm:spPr/>
      <dgm:t>
        <a:bodyPr/>
        <a:lstStyle/>
        <a:p>
          <a:r>
            <a:rPr lang="en-GB" sz="2800" dirty="0" err="1">
              <a:solidFill>
                <a:schemeClr val="tx2"/>
              </a:solidFill>
              <a:latin typeface="Montserrat" pitchFamily="2" charset="77"/>
            </a:rPr>
            <a:t>Sucursales</a:t>
          </a:r>
          <a:r>
            <a:rPr lang="en-GB" sz="2800" dirty="0">
              <a:solidFill>
                <a:schemeClr val="tx2"/>
              </a:solidFill>
              <a:latin typeface="Montserrat" pitchFamily="2" charset="77"/>
            </a:rPr>
            <a:t> y </a:t>
          </a:r>
          <a:r>
            <a:rPr lang="en-GB" sz="2800" dirty="0" err="1">
              <a:solidFill>
                <a:schemeClr val="tx2"/>
              </a:solidFill>
              <a:latin typeface="Montserrat" pitchFamily="2" charset="77"/>
            </a:rPr>
            <a:t>voluntarios</a:t>
          </a:r>
          <a:endParaRPr lang="en-GB" sz="2800" dirty="0">
            <a:solidFill>
              <a:schemeClr val="tx2"/>
            </a:solidFill>
            <a:latin typeface="Montserrat" pitchFamily="2" charset="77"/>
          </a:endParaRPr>
        </a:p>
      </dgm:t>
    </dgm:pt>
    <dgm:pt modelId="{D4C4168A-61AA-0243-B9A4-D06C30643502}" type="parTrans" cxnId="{5E08DF3A-7FED-8947-B9DF-5A4232F6C035}">
      <dgm:prSet/>
      <dgm:spPr/>
      <dgm:t>
        <a:bodyPr/>
        <a:lstStyle/>
        <a:p>
          <a:endParaRPr lang="en-GB"/>
        </a:p>
      </dgm:t>
    </dgm:pt>
    <dgm:pt modelId="{ABBE96FA-208F-CF4F-8495-B70821083883}" type="sibTrans" cxnId="{5E08DF3A-7FED-8947-B9DF-5A4232F6C035}">
      <dgm:prSet/>
      <dgm:spPr/>
      <dgm:t>
        <a:bodyPr/>
        <a:lstStyle/>
        <a:p>
          <a:endParaRPr lang="en-GB"/>
        </a:p>
      </dgm:t>
    </dgm:pt>
    <dgm:pt modelId="{6C9F5E1E-56F7-B24A-8FD6-4184440CD406}">
      <dgm:prSet phldrT="[Text]" custT="1"/>
      <dgm:spPr/>
      <dgm:t>
        <a:bodyPr/>
        <a:lstStyle/>
        <a:p>
          <a:r>
            <a:rPr lang="en-GB" sz="2800" dirty="0">
              <a:solidFill>
                <a:schemeClr val="tx2"/>
              </a:solidFill>
              <a:latin typeface="Montserrat" pitchFamily="2" charset="77"/>
            </a:rPr>
            <a:t>IFRC, CICR Y PNSs</a:t>
          </a:r>
        </a:p>
      </dgm:t>
    </dgm:pt>
    <dgm:pt modelId="{68172511-9278-CE43-A359-330AEFF5F242}" type="parTrans" cxnId="{0580C6AB-4CFE-9440-BA73-A928C17CCEC8}">
      <dgm:prSet/>
      <dgm:spPr/>
      <dgm:t>
        <a:bodyPr/>
        <a:lstStyle/>
        <a:p>
          <a:endParaRPr lang="en-GB"/>
        </a:p>
      </dgm:t>
    </dgm:pt>
    <dgm:pt modelId="{96635621-25CA-2541-B42E-E747ED463C03}" type="sibTrans" cxnId="{0580C6AB-4CFE-9440-BA73-A928C17CCEC8}">
      <dgm:prSet/>
      <dgm:spPr/>
      <dgm:t>
        <a:bodyPr/>
        <a:lstStyle/>
        <a:p>
          <a:endParaRPr lang="en-GB"/>
        </a:p>
      </dgm:t>
    </dgm:pt>
    <dgm:pt modelId="{B851EEC5-D895-D847-99AC-AC23622F3DD4}">
      <dgm:prSet custT="1"/>
      <dgm:spPr/>
      <dgm:t>
        <a:bodyPr/>
        <a:lstStyle/>
        <a:p>
          <a:pPr>
            <a:buFont typeface="Arial" panose="020B0604020202020204" pitchFamily="34" charset="0"/>
            <a:buNone/>
          </a:pPr>
          <a:r>
            <a:rPr lang="es-EC" sz="2400" b="0" i="0" u="none" strike="noStrike" cap="none">
              <a:solidFill>
                <a:schemeClr val="dk1"/>
              </a:solidFill>
              <a:latin typeface="Montserrat" pitchFamily="2" charset="77"/>
              <a:ea typeface="Open Sans" panose="020B0606030504020204" pitchFamily="34" charset="0"/>
              <a:cs typeface="Open Sans" panose="020B0606030504020204" pitchFamily="34" charset="0"/>
              <a:sym typeface="Calibri"/>
            </a:rPr>
            <a:t>Permitir suficiente flexibilidad para responder a las necesidades de la comunidad
Integrar CEA en los procesos de RRHH
</a:t>
          </a:r>
          <a:endParaRPr lang="en-GB" sz="2400" b="0" i="0" u="none" strike="noStrike" cap="none" dirty="0">
            <a:solidFill>
              <a:srgbClr val="000000"/>
            </a:solidFill>
            <a:latin typeface="Montserrat" pitchFamily="2" charset="77"/>
            <a:ea typeface="Open Sans" panose="020B0606030504020204" pitchFamily="34" charset="0"/>
            <a:cs typeface="Open Sans" panose="020B0606030504020204" pitchFamily="34" charset="0"/>
            <a:sym typeface="Arial"/>
          </a:endParaRPr>
        </a:p>
      </dgm:t>
    </dgm:pt>
    <dgm:pt modelId="{9FCCA66A-BD2D-234E-9493-08DF8006497A}" type="parTrans" cxnId="{628155CE-6BA4-4046-9B05-213846C825CE}">
      <dgm:prSet/>
      <dgm:spPr/>
      <dgm:t>
        <a:bodyPr/>
        <a:lstStyle/>
        <a:p>
          <a:endParaRPr lang="en-GB"/>
        </a:p>
      </dgm:t>
    </dgm:pt>
    <dgm:pt modelId="{CAA084AD-E92A-9446-8122-967E3B8B7877}" type="sibTrans" cxnId="{628155CE-6BA4-4046-9B05-213846C825CE}">
      <dgm:prSet/>
      <dgm:spPr/>
      <dgm:t>
        <a:bodyPr/>
        <a:lstStyle/>
        <a:p>
          <a:endParaRPr lang="en-GB"/>
        </a:p>
      </dgm:t>
    </dgm:pt>
    <dgm:pt modelId="{CCB1BF90-FA62-CF4A-A704-3399B8E021B2}">
      <dgm:prSet phldrT="[Text]" custT="1"/>
      <dgm:spPr/>
      <dgm:t>
        <a:bodyPr/>
        <a:lstStyle/>
        <a:p>
          <a:pPr>
            <a:buClr>
              <a:schemeClr val="dk1"/>
            </a:buClr>
            <a:buSzPts val="3200"/>
            <a:buFont typeface="Arial" panose="020B0604020202020204" pitchFamily="34" charset="0"/>
            <a:buNone/>
          </a:pPr>
          <a:r>
            <a:rPr lang="en-GB" sz="2400" dirty="0">
              <a:solidFill>
                <a:schemeClr val="dk1"/>
              </a:solidFill>
              <a:latin typeface="Montserrat" pitchFamily="2" charset="77"/>
              <a:ea typeface="Open Sans" panose="020B0606030504020204" pitchFamily="34" charset="0"/>
              <a:cs typeface="Open Sans" panose="020B0606030504020204" pitchFamily="34" charset="0"/>
              <a:sym typeface="Calibri"/>
            </a:rPr>
            <a:t>Ser </a:t>
          </a:r>
          <a:r>
            <a:rPr lang="en-GB" sz="2400" dirty="0" err="1">
              <a:solidFill>
                <a:schemeClr val="dk1"/>
              </a:solidFill>
              <a:latin typeface="Montserrat" pitchFamily="2" charset="77"/>
              <a:ea typeface="Open Sans" panose="020B0606030504020204" pitchFamily="34" charset="0"/>
              <a:cs typeface="Open Sans" panose="020B0606030504020204" pitchFamily="34" charset="0"/>
              <a:sym typeface="Calibri"/>
            </a:rPr>
            <a:t>el</a:t>
          </a:r>
          <a:r>
            <a:rPr lang="en-GB" sz="2400" dirty="0">
              <a:solidFill>
                <a:schemeClr val="dk1"/>
              </a:solidFill>
              <a:latin typeface="Montserrat" pitchFamily="2" charset="77"/>
              <a:ea typeface="Open Sans" panose="020B0606030504020204" pitchFamily="34" charset="0"/>
              <a:cs typeface="Open Sans" panose="020B0606030504020204" pitchFamily="34" charset="0"/>
              <a:sym typeface="Calibri"/>
            </a:rPr>
            <a:t> enlace entre la SN y la </a:t>
          </a:r>
          <a:r>
            <a:rPr lang="en-GB" sz="2400" dirty="0" err="1">
              <a:solidFill>
                <a:schemeClr val="dk1"/>
              </a:solidFill>
              <a:latin typeface="Montserrat" pitchFamily="2" charset="77"/>
              <a:ea typeface="Open Sans" panose="020B0606030504020204" pitchFamily="34" charset="0"/>
              <a:cs typeface="Open Sans" panose="020B0606030504020204" pitchFamily="34" charset="0"/>
              <a:sym typeface="Calibri"/>
            </a:rPr>
            <a:t>comunidad</a:t>
          </a:r>
          <a:endParaRPr lang="en-GB" sz="2400" dirty="0">
            <a:latin typeface="Montserrat" pitchFamily="2" charset="77"/>
          </a:endParaRPr>
        </a:p>
      </dgm:t>
    </dgm:pt>
    <dgm:pt modelId="{9846DE68-CCE8-2649-9B47-F5066C8C1459}" type="parTrans" cxnId="{932B292B-27C5-FA48-BA21-C01B703DB140}">
      <dgm:prSet/>
      <dgm:spPr/>
      <dgm:t>
        <a:bodyPr/>
        <a:lstStyle/>
        <a:p>
          <a:endParaRPr lang="en-GB"/>
        </a:p>
      </dgm:t>
    </dgm:pt>
    <dgm:pt modelId="{21333F0D-D3CD-2149-B3E9-5D21E94D7F30}" type="sibTrans" cxnId="{932B292B-27C5-FA48-BA21-C01B703DB140}">
      <dgm:prSet/>
      <dgm:spPr/>
      <dgm:t>
        <a:bodyPr/>
        <a:lstStyle/>
        <a:p>
          <a:endParaRPr lang="en-GB"/>
        </a:p>
      </dgm:t>
    </dgm:pt>
    <dgm:pt modelId="{C9A08147-AECA-E942-8DAD-E853595CAF12}">
      <dgm:prSet custT="1"/>
      <dgm:spPr/>
      <dgm:t>
        <a:bodyPr/>
        <a:lstStyle/>
        <a:p>
          <a:pPr>
            <a:buFont typeface="Arial" panose="020B0604020202020204" pitchFamily="34" charset="0"/>
            <a:buNone/>
          </a:pPr>
          <a:r>
            <a:rPr lang="es-EC" sz="2400" b="0" i="0" u="none" strike="noStrike" cap="none" dirty="0">
              <a:solidFill>
                <a:schemeClr val="dk1"/>
              </a:solidFill>
              <a:latin typeface="Montserrat" pitchFamily="2" charset="77"/>
              <a:ea typeface="Open Sans" panose="020B0606030504020204" pitchFamily="34" charset="0"/>
              <a:cs typeface="Open Sans" panose="020B0606030504020204" pitchFamily="34" charset="0"/>
              <a:sym typeface="Calibri"/>
            </a:rPr>
            <a:t>Involucrar a las comunidades en las actividades de la filial</a:t>
          </a:r>
          <a:endParaRPr lang="en-GB" sz="2400" dirty="0">
            <a:latin typeface="Montserrat" pitchFamily="2" charset="77"/>
          </a:endParaRPr>
        </a:p>
      </dgm:t>
    </dgm:pt>
    <dgm:pt modelId="{CF34347C-4872-2A43-8209-9EF5E2E4A86B}" type="parTrans" cxnId="{96D9EF0D-5CFB-794E-ACA5-3B94597BBB95}">
      <dgm:prSet/>
      <dgm:spPr/>
      <dgm:t>
        <a:bodyPr/>
        <a:lstStyle/>
        <a:p>
          <a:endParaRPr lang="en-GB"/>
        </a:p>
      </dgm:t>
    </dgm:pt>
    <dgm:pt modelId="{ECC795EE-4837-004E-BF12-7A09D7F42875}" type="sibTrans" cxnId="{96D9EF0D-5CFB-794E-ACA5-3B94597BBB95}">
      <dgm:prSet/>
      <dgm:spPr/>
      <dgm:t>
        <a:bodyPr/>
        <a:lstStyle/>
        <a:p>
          <a:endParaRPr lang="en-GB"/>
        </a:p>
      </dgm:t>
    </dgm:pt>
    <dgm:pt modelId="{E7B8A25C-56FA-CA4E-AE7A-913B3F2909D7}">
      <dgm:prSet phldrT="[Text]" custT="1"/>
      <dgm:spPr/>
      <dgm:t>
        <a:bodyPr/>
        <a:lstStyle/>
        <a:p>
          <a:pPr>
            <a:buClr>
              <a:schemeClr val="dk1"/>
            </a:buClr>
            <a:buSzPts val="3200"/>
            <a:buFont typeface="Arial" panose="020B0604020202020204" pitchFamily="34" charset="0"/>
            <a:buNone/>
          </a:pPr>
          <a:r>
            <a:rPr lang="es-EC" sz="2400" b="0" i="0" u="none" strike="noStrike" cap="none" dirty="0">
              <a:solidFill>
                <a:schemeClr val="dk1"/>
              </a:solidFill>
              <a:latin typeface="Montserrat" pitchFamily="2" charset="77"/>
              <a:ea typeface="Open Sans" panose="020B0606030504020204" pitchFamily="34" charset="0"/>
              <a:cs typeface="Open Sans" panose="020B0606030504020204" pitchFamily="34" charset="0"/>
              <a:sym typeface="Calibri"/>
            </a:rPr>
            <a:t>Financiar a las SNs para que implementen CEA
Institucionalizar CEA en su propia organización</a:t>
          </a:r>
          <a:endParaRPr lang="en-GB" sz="2400" dirty="0">
            <a:latin typeface="Montserrat" pitchFamily="2" charset="77"/>
          </a:endParaRPr>
        </a:p>
      </dgm:t>
    </dgm:pt>
    <dgm:pt modelId="{4761F8CC-7A87-7F41-89C2-E0F2B9ACDED9}" type="parTrans" cxnId="{F07D9494-85A2-1B4E-B3A0-D80B75B0E445}">
      <dgm:prSet/>
      <dgm:spPr/>
      <dgm:t>
        <a:bodyPr/>
        <a:lstStyle/>
        <a:p>
          <a:endParaRPr lang="en-GB"/>
        </a:p>
      </dgm:t>
    </dgm:pt>
    <dgm:pt modelId="{3D35EB95-55EA-1E49-BD5F-8DAD731AAFD7}" type="sibTrans" cxnId="{F07D9494-85A2-1B4E-B3A0-D80B75B0E445}">
      <dgm:prSet/>
      <dgm:spPr/>
      <dgm:t>
        <a:bodyPr/>
        <a:lstStyle/>
        <a:p>
          <a:endParaRPr lang="en-GB"/>
        </a:p>
      </dgm:t>
    </dgm:pt>
    <dgm:pt modelId="{E478EBF1-FFBF-044E-A231-38CE543038A3}" type="pres">
      <dgm:prSet presAssocID="{F794580E-F0BB-7340-A2D4-C6D7946FDF85}" presName="Name0" presStyleCnt="0">
        <dgm:presLayoutVars>
          <dgm:dir/>
          <dgm:animLvl val="lvl"/>
          <dgm:resizeHandles val="exact"/>
        </dgm:presLayoutVars>
      </dgm:prSet>
      <dgm:spPr/>
    </dgm:pt>
    <dgm:pt modelId="{D9EC4AEC-FB01-C843-9800-3E821E9573D1}" type="pres">
      <dgm:prSet presAssocID="{20861DFE-1024-534B-854B-37467FEFC1BB}" presName="linNode" presStyleCnt="0"/>
      <dgm:spPr/>
    </dgm:pt>
    <dgm:pt modelId="{2C1A87C8-56AC-E845-A8E6-6BEEF50318E4}" type="pres">
      <dgm:prSet presAssocID="{20861DFE-1024-534B-854B-37467FEFC1BB}" presName="parentText" presStyleLbl="node1" presStyleIdx="0" presStyleCnt="5" custScaleX="74757">
        <dgm:presLayoutVars>
          <dgm:chMax val="1"/>
          <dgm:bulletEnabled val="1"/>
        </dgm:presLayoutVars>
      </dgm:prSet>
      <dgm:spPr/>
    </dgm:pt>
    <dgm:pt modelId="{C08534B2-3ED4-3444-BC9E-CC252180D2F7}" type="pres">
      <dgm:prSet presAssocID="{20861DFE-1024-534B-854B-37467FEFC1BB}" presName="descendantText" presStyleLbl="alignAccFollowNode1" presStyleIdx="0" presStyleCnt="5">
        <dgm:presLayoutVars>
          <dgm:bulletEnabled val="1"/>
        </dgm:presLayoutVars>
      </dgm:prSet>
      <dgm:spPr/>
    </dgm:pt>
    <dgm:pt modelId="{75545D92-EB81-AF40-BF5C-16C33629ED65}" type="pres">
      <dgm:prSet presAssocID="{6FD604C9-496F-004A-B016-FCDA92536D15}" presName="sp" presStyleCnt="0"/>
      <dgm:spPr/>
    </dgm:pt>
    <dgm:pt modelId="{020763E2-1540-B149-9231-5719A8631405}" type="pres">
      <dgm:prSet presAssocID="{B4390255-F1B7-A54F-BC4A-2A90E2CB2C5F}" presName="linNode" presStyleCnt="0"/>
      <dgm:spPr/>
    </dgm:pt>
    <dgm:pt modelId="{A7895D73-7D97-624F-BA69-05995FDEA71E}" type="pres">
      <dgm:prSet presAssocID="{B4390255-F1B7-A54F-BC4A-2A90E2CB2C5F}" presName="parentText" presStyleLbl="node1" presStyleIdx="1" presStyleCnt="5" custScaleX="74757">
        <dgm:presLayoutVars>
          <dgm:chMax val="1"/>
          <dgm:bulletEnabled val="1"/>
        </dgm:presLayoutVars>
      </dgm:prSet>
      <dgm:spPr/>
    </dgm:pt>
    <dgm:pt modelId="{A667D2F4-79C6-D241-9A8D-F5AF451878D0}" type="pres">
      <dgm:prSet presAssocID="{B4390255-F1B7-A54F-BC4A-2A90E2CB2C5F}" presName="descendantText" presStyleLbl="alignAccFollowNode1" presStyleIdx="1" presStyleCnt="5">
        <dgm:presLayoutVars>
          <dgm:bulletEnabled val="1"/>
        </dgm:presLayoutVars>
      </dgm:prSet>
      <dgm:spPr/>
    </dgm:pt>
    <dgm:pt modelId="{BCCA6A1E-4CEF-CD4D-80D9-5787CD533E1C}" type="pres">
      <dgm:prSet presAssocID="{C9F0DC23-367F-1D4D-A02A-01E8F5D7C811}" presName="sp" presStyleCnt="0"/>
      <dgm:spPr/>
    </dgm:pt>
    <dgm:pt modelId="{84219A32-0E5F-5344-85CD-56CCCAC6BB58}" type="pres">
      <dgm:prSet presAssocID="{FA4D4C95-2F67-2E4D-B9C5-57553188E49D}" presName="linNode" presStyleCnt="0"/>
      <dgm:spPr/>
    </dgm:pt>
    <dgm:pt modelId="{A1AB0DE8-0BFE-4D4C-9138-630E4270E9BA}" type="pres">
      <dgm:prSet presAssocID="{FA4D4C95-2F67-2E4D-B9C5-57553188E49D}" presName="parentText" presStyleLbl="node1" presStyleIdx="2" presStyleCnt="5" custScaleX="74757">
        <dgm:presLayoutVars>
          <dgm:chMax val="1"/>
          <dgm:bulletEnabled val="1"/>
        </dgm:presLayoutVars>
      </dgm:prSet>
      <dgm:spPr/>
    </dgm:pt>
    <dgm:pt modelId="{7E36B14E-B442-D242-A519-61B094451142}" type="pres">
      <dgm:prSet presAssocID="{FA4D4C95-2F67-2E4D-B9C5-57553188E49D}" presName="descendantText" presStyleLbl="alignAccFollowNode1" presStyleIdx="2" presStyleCnt="5">
        <dgm:presLayoutVars>
          <dgm:bulletEnabled val="1"/>
        </dgm:presLayoutVars>
      </dgm:prSet>
      <dgm:spPr/>
    </dgm:pt>
    <dgm:pt modelId="{78B84233-4674-C140-BD5B-AEE2358D6E21}" type="pres">
      <dgm:prSet presAssocID="{4804EA21-8DC2-1541-AB88-129B92600613}" presName="sp" presStyleCnt="0"/>
      <dgm:spPr/>
    </dgm:pt>
    <dgm:pt modelId="{BAFD8D37-5FD5-9B47-9567-B49DF166C25B}" type="pres">
      <dgm:prSet presAssocID="{FEA1739A-775D-FC45-909F-56504313122A}" presName="linNode" presStyleCnt="0"/>
      <dgm:spPr/>
    </dgm:pt>
    <dgm:pt modelId="{95CE65C8-ADEF-BF46-A7E7-E746A66F5A55}" type="pres">
      <dgm:prSet presAssocID="{FEA1739A-775D-FC45-909F-56504313122A}" presName="parentText" presStyleLbl="node1" presStyleIdx="3" presStyleCnt="5" custScaleX="74757">
        <dgm:presLayoutVars>
          <dgm:chMax val="1"/>
          <dgm:bulletEnabled val="1"/>
        </dgm:presLayoutVars>
      </dgm:prSet>
      <dgm:spPr/>
    </dgm:pt>
    <dgm:pt modelId="{85C3E389-A324-A241-992C-2F7D07815269}" type="pres">
      <dgm:prSet presAssocID="{FEA1739A-775D-FC45-909F-56504313122A}" presName="descendantText" presStyleLbl="alignAccFollowNode1" presStyleIdx="3" presStyleCnt="5">
        <dgm:presLayoutVars>
          <dgm:bulletEnabled val="1"/>
        </dgm:presLayoutVars>
      </dgm:prSet>
      <dgm:spPr/>
    </dgm:pt>
    <dgm:pt modelId="{F7FC5A26-9667-B340-9B0F-DC237E5DEDF5}" type="pres">
      <dgm:prSet presAssocID="{ABBE96FA-208F-CF4F-8495-B70821083883}" presName="sp" presStyleCnt="0"/>
      <dgm:spPr/>
    </dgm:pt>
    <dgm:pt modelId="{4F0EA8B6-8F84-9A4D-81E9-BD835B30662E}" type="pres">
      <dgm:prSet presAssocID="{6C9F5E1E-56F7-B24A-8FD6-4184440CD406}" presName="linNode" presStyleCnt="0"/>
      <dgm:spPr/>
    </dgm:pt>
    <dgm:pt modelId="{44B8EA24-BB5F-9648-9319-655D0F3CD854}" type="pres">
      <dgm:prSet presAssocID="{6C9F5E1E-56F7-B24A-8FD6-4184440CD406}" presName="parentText" presStyleLbl="node1" presStyleIdx="4" presStyleCnt="5" custScaleX="74757">
        <dgm:presLayoutVars>
          <dgm:chMax val="1"/>
          <dgm:bulletEnabled val="1"/>
        </dgm:presLayoutVars>
      </dgm:prSet>
      <dgm:spPr/>
    </dgm:pt>
    <dgm:pt modelId="{189185C4-DF15-5647-B2E7-8980C85041C3}" type="pres">
      <dgm:prSet presAssocID="{6C9F5E1E-56F7-B24A-8FD6-4184440CD406}" presName="descendantText" presStyleLbl="alignAccFollowNode1" presStyleIdx="4" presStyleCnt="5">
        <dgm:presLayoutVars>
          <dgm:bulletEnabled val="1"/>
        </dgm:presLayoutVars>
      </dgm:prSet>
      <dgm:spPr/>
    </dgm:pt>
  </dgm:ptLst>
  <dgm:cxnLst>
    <dgm:cxn modelId="{3682C601-1437-5B49-90E6-DB946EC94595}" type="presOf" srcId="{B4390255-F1B7-A54F-BC4A-2A90E2CB2C5F}" destId="{A7895D73-7D97-624F-BA69-05995FDEA71E}" srcOrd="0" destOrd="0" presId="urn:microsoft.com/office/officeart/2005/8/layout/vList5"/>
    <dgm:cxn modelId="{0F305002-4875-BB46-89B1-4B1A8920D2CF}" srcId="{F794580E-F0BB-7340-A2D4-C6D7946FDF85}" destId="{B4390255-F1B7-A54F-BC4A-2A90E2CB2C5F}" srcOrd="1" destOrd="0" parTransId="{87C0729E-8BF1-0540-9BEF-440507663204}" sibTransId="{C9F0DC23-367F-1D4D-A02A-01E8F5D7C811}"/>
    <dgm:cxn modelId="{96D9EF0D-5CFB-794E-ACA5-3B94597BBB95}" srcId="{FEA1739A-775D-FC45-909F-56504313122A}" destId="{C9A08147-AECA-E942-8DAD-E853595CAF12}" srcOrd="1" destOrd="0" parTransId="{CF34347C-4872-2A43-8209-9EF5E2E4A86B}" sibTransId="{ECC795EE-4837-004E-BF12-7A09D7F42875}"/>
    <dgm:cxn modelId="{8DE8621C-9A71-9C41-8D1D-1C3C38BCD768}" srcId="{F794580E-F0BB-7340-A2D4-C6D7946FDF85}" destId="{FA4D4C95-2F67-2E4D-B9C5-57553188E49D}" srcOrd="2" destOrd="0" parTransId="{15E074D0-0A40-2F45-9CF6-BA687AAEFC0D}" sibTransId="{4804EA21-8DC2-1541-AB88-129B92600613}"/>
    <dgm:cxn modelId="{18B3781E-759F-794F-B4BD-0B0CC84DE428}" type="presOf" srcId="{E7B8A25C-56FA-CA4E-AE7A-913B3F2909D7}" destId="{189185C4-DF15-5647-B2E7-8980C85041C3}" srcOrd="0" destOrd="0" presId="urn:microsoft.com/office/officeart/2005/8/layout/vList5"/>
    <dgm:cxn modelId="{889AB01F-C40B-7243-B9DE-30A03C605D03}" type="presOf" srcId="{B851EEC5-D895-D847-99AC-AC23622F3DD4}" destId="{7E36B14E-B442-D242-A519-61B094451142}" srcOrd="0" destOrd="1" presId="urn:microsoft.com/office/officeart/2005/8/layout/vList5"/>
    <dgm:cxn modelId="{932B292B-27C5-FA48-BA21-C01B703DB140}" srcId="{FEA1739A-775D-FC45-909F-56504313122A}" destId="{CCB1BF90-FA62-CF4A-A704-3399B8E021B2}" srcOrd="0" destOrd="0" parTransId="{9846DE68-CCE8-2649-9B47-F5066C8C1459}" sibTransId="{21333F0D-D3CD-2149-B3E9-5D21E94D7F30}"/>
    <dgm:cxn modelId="{5E08DF3A-7FED-8947-B9DF-5A4232F6C035}" srcId="{F794580E-F0BB-7340-A2D4-C6D7946FDF85}" destId="{FEA1739A-775D-FC45-909F-56504313122A}" srcOrd="3" destOrd="0" parTransId="{D4C4168A-61AA-0243-B9A4-D06C30643502}" sibTransId="{ABBE96FA-208F-CF4F-8495-B70821083883}"/>
    <dgm:cxn modelId="{CD8C955D-E062-4E45-AA85-5B608CC0DE22}" type="presOf" srcId="{6C9F5E1E-56F7-B24A-8FD6-4184440CD406}" destId="{44B8EA24-BB5F-9648-9319-655D0F3CD854}" srcOrd="0" destOrd="0" presId="urn:microsoft.com/office/officeart/2005/8/layout/vList5"/>
    <dgm:cxn modelId="{B72B2C5F-AE34-784C-8486-226FC1DB2897}" srcId="{F794580E-F0BB-7340-A2D4-C6D7946FDF85}" destId="{20861DFE-1024-534B-854B-37467FEFC1BB}" srcOrd="0" destOrd="0" parTransId="{B96DED15-82F6-2D44-A47B-F78E6963033C}" sibTransId="{6FD604C9-496F-004A-B016-FCDA92536D15}"/>
    <dgm:cxn modelId="{0BA05641-1CBD-0142-9A7A-ED80478B0CED}" type="presOf" srcId="{FA4D4C95-2F67-2E4D-B9C5-57553188E49D}" destId="{A1AB0DE8-0BFE-4D4C-9138-630E4270E9BA}" srcOrd="0" destOrd="0" presId="urn:microsoft.com/office/officeart/2005/8/layout/vList5"/>
    <dgm:cxn modelId="{4DB3B86B-8545-E34D-807C-FE13A0485E1B}" type="presOf" srcId="{20861DFE-1024-534B-854B-37467FEFC1BB}" destId="{2C1A87C8-56AC-E845-A8E6-6BEEF50318E4}" srcOrd="0" destOrd="0" presId="urn:microsoft.com/office/officeart/2005/8/layout/vList5"/>
    <dgm:cxn modelId="{79F54A6E-D445-454E-AD05-CA0EA037DAFC}" srcId="{FA4D4C95-2F67-2E4D-B9C5-57553188E49D}" destId="{4D3E6D28-B853-5944-B25A-5405B17DD164}" srcOrd="0" destOrd="0" parTransId="{42E64022-26EC-F248-BAB7-8F2330E87D05}" sibTransId="{17C8A414-FE35-1F4C-A1E2-39A04658F449}"/>
    <dgm:cxn modelId="{ED23DF73-18F2-C344-AD0C-1CD52EE8AAC3}" type="presOf" srcId="{C9A08147-AECA-E942-8DAD-E853595CAF12}" destId="{85C3E389-A324-A241-992C-2F7D07815269}" srcOrd="0" destOrd="1" presId="urn:microsoft.com/office/officeart/2005/8/layout/vList5"/>
    <dgm:cxn modelId="{21C6435A-0D2E-2E4F-A7FE-80133EE00490}" type="presOf" srcId="{4D3E6D28-B853-5944-B25A-5405B17DD164}" destId="{7E36B14E-B442-D242-A519-61B094451142}" srcOrd="0" destOrd="0" presId="urn:microsoft.com/office/officeart/2005/8/layout/vList5"/>
    <dgm:cxn modelId="{1308E590-AB9F-A344-A68A-ADBBAA41BCFE}" type="presOf" srcId="{CCB1BF90-FA62-CF4A-A704-3399B8E021B2}" destId="{85C3E389-A324-A241-992C-2F7D07815269}" srcOrd="0" destOrd="0" presId="urn:microsoft.com/office/officeart/2005/8/layout/vList5"/>
    <dgm:cxn modelId="{E0C36891-59CB-F14A-B285-0117F550CEE7}" type="presOf" srcId="{C6A9B7A6-6363-DE45-AF46-2195C42E2DBE}" destId="{C08534B2-3ED4-3444-BC9E-CC252180D2F7}" srcOrd="0" destOrd="0" presId="urn:microsoft.com/office/officeart/2005/8/layout/vList5"/>
    <dgm:cxn modelId="{F07D9494-85A2-1B4E-B3A0-D80B75B0E445}" srcId="{6C9F5E1E-56F7-B24A-8FD6-4184440CD406}" destId="{E7B8A25C-56FA-CA4E-AE7A-913B3F2909D7}" srcOrd="0" destOrd="0" parTransId="{4761F8CC-7A87-7F41-89C2-E0F2B9ACDED9}" sibTransId="{3D35EB95-55EA-1E49-BD5F-8DAD731AAFD7}"/>
    <dgm:cxn modelId="{E9B999A8-5DFA-4241-8DD1-157920F0617B}" srcId="{B4390255-F1B7-A54F-BC4A-2A90E2CB2C5F}" destId="{FCFE1440-9142-3143-A6B7-228739713215}" srcOrd="0" destOrd="0" parTransId="{523C3C25-0F7E-FA49-B81F-57F83C9E6163}" sibTransId="{6443E014-38FE-D24F-B54C-2226B0E66937}"/>
    <dgm:cxn modelId="{0580C6AB-4CFE-9440-BA73-A928C17CCEC8}" srcId="{F794580E-F0BB-7340-A2D4-C6D7946FDF85}" destId="{6C9F5E1E-56F7-B24A-8FD6-4184440CD406}" srcOrd="4" destOrd="0" parTransId="{68172511-9278-CE43-A359-330AEFF5F242}" sibTransId="{96635621-25CA-2541-B42E-E747ED463C03}"/>
    <dgm:cxn modelId="{7E9C13C0-83C3-8140-BA0C-4A2364C261C7}" srcId="{20861DFE-1024-534B-854B-37467FEFC1BB}" destId="{C6A9B7A6-6363-DE45-AF46-2195C42E2DBE}" srcOrd="0" destOrd="0" parTransId="{157090F9-89D3-714C-BAC9-547B0111D68B}" sibTransId="{E4174A6A-18DD-7746-8F93-50CBC42CB8FA}"/>
    <dgm:cxn modelId="{0BEFC3C9-0C57-6743-9EF9-05B620BB17ED}" type="presOf" srcId="{F794580E-F0BB-7340-A2D4-C6D7946FDF85}" destId="{E478EBF1-FFBF-044E-A231-38CE543038A3}" srcOrd="0" destOrd="0" presId="urn:microsoft.com/office/officeart/2005/8/layout/vList5"/>
    <dgm:cxn modelId="{628155CE-6BA4-4046-9B05-213846C825CE}" srcId="{FA4D4C95-2F67-2E4D-B9C5-57553188E49D}" destId="{B851EEC5-D895-D847-99AC-AC23622F3DD4}" srcOrd="1" destOrd="0" parTransId="{9FCCA66A-BD2D-234E-9493-08DF8006497A}" sibTransId="{CAA084AD-E92A-9446-8122-967E3B8B7877}"/>
    <dgm:cxn modelId="{75A9ABCF-68AC-CA4B-B621-EE841DE8D0BD}" type="presOf" srcId="{FCFE1440-9142-3143-A6B7-228739713215}" destId="{A667D2F4-79C6-D241-9A8D-F5AF451878D0}" srcOrd="0" destOrd="0" presId="urn:microsoft.com/office/officeart/2005/8/layout/vList5"/>
    <dgm:cxn modelId="{C6FAE6E5-479B-EE4C-8CEE-6ECD3A46DBE7}" type="presOf" srcId="{FEA1739A-775D-FC45-909F-56504313122A}" destId="{95CE65C8-ADEF-BF46-A7E7-E746A66F5A55}" srcOrd="0" destOrd="0" presId="urn:microsoft.com/office/officeart/2005/8/layout/vList5"/>
    <dgm:cxn modelId="{632DC146-7658-C94E-8110-0BF6B305FF6D}" type="presParOf" srcId="{E478EBF1-FFBF-044E-A231-38CE543038A3}" destId="{D9EC4AEC-FB01-C843-9800-3E821E9573D1}" srcOrd="0" destOrd="0" presId="urn:microsoft.com/office/officeart/2005/8/layout/vList5"/>
    <dgm:cxn modelId="{AFD2358E-82A3-6340-9ECE-9ACB124C7590}" type="presParOf" srcId="{D9EC4AEC-FB01-C843-9800-3E821E9573D1}" destId="{2C1A87C8-56AC-E845-A8E6-6BEEF50318E4}" srcOrd="0" destOrd="0" presId="urn:microsoft.com/office/officeart/2005/8/layout/vList5"/>
    <dgm:cxn modelId="{50F0607D-A261-3B4E-B98A-4D99232B3CCE}" type="presParOf" srcId="{D9EC4AEC-FB01-C843-9800-3E821E9573D1}" destId="{C08534B2-3ED4-3444-BC9E-CC252180D2F7}" srcOrd="1" destOrd="0" presId="urn:microsoft.com/office/officeart/2005/8/layout/vList5"/>
    <dgm:cxn modelId="{B557D58C-9052-E74F-B5EB-63A73DED5391}" type="presParOf" srcId="{E478EBF1-FFBF-044E-A231-38CE543038A3}" destId="{75545D92-EB81-AF40-BF5C-16C33629ED65}" srcOrd="1" destOrd="0" presId="urn:microsoft.com/office/officeart/2005/8/layout/vList5"/>
    <dgm:cxn modelId="{5A3724C0-7EF3-DD4C-8AB5-35BEA928FF2C}" type="presParOf" srcId="{E478EBF1-FFBF-044E-A231-38CE543038A3}" destId="{020763E2-1540-B149-9231-5719A8631405}" srcOrd="2" destOrd="0" presId="urn:microsoft.com/office/officeart/2005/8/layout/vList5"/>
    <dgm:cxn modelId="{97665772-E0AA-514F-B26F-76CF97781961}" type="presParOf" srcId="{020763E2-1540-B149-9231-5719A8631405}" destId="{A7895D73-7D97-624F-BA69-05995FDEA71E}" srcOrd="0" destOrd="0" presId="urn:microsoft.com/office/officeart/2005/8/layout/vList5"/>
    <dgm:cxn modelId="{3FF0A720-157E-0548-8C02-BAECAD756C98}" type="presParOf" srcId="{020763E2-1540-B149-9231-5719A8631405}" destId="{A667D2F4-79C6-D241-9A8D-F5AF451878D0}" srcOrd="1" destOrd="0" presId="urn:microsoft.com/office/officeart/2005/8/layout/vList5"/>
    <dgm:cxn modelId="{19A9D21C-229B-9C40-A174-818037ED39E1}" type="presParOf" srcId="{E478EBF1-FFBF-044E-A231-38CE543038A3}" destId="{BCCA6A1E-4CEF-CD4D-80D9-5787CD533E1C}" srcOrd="3" destOrd="0" presId="urn:microsoft.com/office/officeart/2005/8/layout/vList5"/>
    <dgm:cxn modelId="{8059A542-CF05-A44D-80A5-0EE24A01B8B4}" type="presParOf" srcId="{E478EBF1-FFBF-044E-A231-38CE543038A3}" destId="{84219A32-0E5F-5344-85CD-56CCCAC6BB58}" srcOrd="4" destOrd="0" presId="urn:microsoft.com/office/officeart/2005/8/layout/vList5"/>
    <dgm:cxn modelId="{310D36CA-0888-2B44-8D0B-9BA56F689A62}" type="presParOf" srcId="{84219A32-0E5F-5344-85CD-56CCCAC6BB58}" destId="{A1AB0DE8-0BFE-4D4C-9138-630E4270E9BA}" srcOrd="0" destOrd="0" presId="urn:microsoft.com/office/officeart/2005/8/layout/vList5"/>
    <dgm:cxn modelId="{FE09BC73-5AFA-C748-A112-AE99C861B0F7}" type="presParOf" srcId="{84219A32-0E5F-5344-85CD-56CCCAC6BB58}" destId="{7E36B14E-B442-D242-A519-61B094451142}" srcOrd="1" destOrd="0" presId="urn:microsoft.com/office/officeart/2005/8/layout/vList5"/>
    <dgm:cxn modelId="{748EA25B-5D8A-544E-89EF-3E892C9FF59D}" type="presParOf" srcId="{E478EBF1-FFBF-044E-A231-38CE543038A3}" destId="{78B84233-4674-C140-BD5B-AEE2358D6E21}" srcOrd="5" destOrd="0" presId="urn:microsoft.com/office/officeart/2005/8/layout/vList5"/>
    <dgm:cxn modelId="{B0EF7E0D-AF27-124F-AEE5-06D96CD343CC}" type="presParOf" srcId="{E478EBF1-FFBF-044E-A231-38CE543038A3}" destId="{BAFD8D37-5FD5-9B47-9567-B49DF166C25B}" srcOrd="6" destOrd="0" presId="urn:microsoft.com/office/officeart/2005/8/layout/vList5"/>
    <dgm:cxn modelId="{247F2232-35E1-5147-8C01-397FF4EB48BD}" type="presParOf" srcId="{BAFD8D37-5FD5-9B47-9567-B49DF166C25B}" destId="{95CE65C8-ADEF-BF46-A7E7-E746A66F5A55}" srcOrd="0" destOrd="0" presId="urn:microsoft.com/office/officeart/2005/8/layout/vList5"/>
    <dgm:cxn modelId="{C4A0DF23-F184-8645-8B57-7669B48915B0}" type="presParOf" srcId="{BAFD8D37-5FD5-9B47-9567-B49DF166C25B}" destId="{85C3E389-A324-A241-992C-2F7D07815269}" srcOrd="1" destOrd="0" presId="urn:microsoft.com/office/officeart/2005/8/layout/vList5"/>
    <dgm:cxn modelId="{3BE64B64-6D66-BE40-B6F5-4B7263AF6511}" type="presParOf" srcId="{E478EBF1-FFBF-044E-A231-38CE543038A3}" destId="{F7FC5A26-9667-B340-9B0F-DC237E5DEDF5}" srcOrd="7" destOrd="0" presId="urn:microsoft.com/office/officeart/2005/8/layout/vList5"/>
    <dgm:cxn modelId="{7E0415CC-3F67-604C-9C82-D738A9B0B34C}" type="presParOf" srcId="{E478EBF1-FFBF-044E-A231-38CE543038A3}" destId="{4F0EA8B6-8F84-9A4D-81E9-BD835B30662E}" srcOrd="8" destOrd="0" presId="urn:microsoft.com/office/officeart/2005/8/layout/vList5"/>
    <dgm:cxn modelId="{2B09559A-0C7B-A54C-AFAA-83370D4BACCD}" type="presParOf" srcId="{4F0EA8B6-8F84-9A4D-81E9-BD835B30662E}" destId="{44B8EA24-BB5F-9648-9319-655D0F3CD854}" srcOrd="0" destOrd="0" presId="urn:microsoft.com/office/officeart/2005/8/layout/vList5"/>
    <dgm:cxn modelId="{57E8C560-17DA-8844-8678-F83731D4F972}" type="presParOf" srcId="{4F0EA8B6-8F84-9A4D-81E9-BD835B30662E}" destId="{189185C4-DF15-5647-B2E7-8980C85041C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03242-0900-F04A-B7FA-31D8953F3B78}">
      <dsp:nvSpPr>
        <dsp:cNvPr id="0" name=""/>
        <dsp:cNvSpPr/>
      </dsp:nvSpPr>
      <dsp:spPr>
        <a:xfrm>
          <a:off x="3958626" y="1966"/>
          <a:ext cx="2816329" cy="1438811"/>
        </a:xfrm>
        <a:prstGeom prst="roundRect">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chemeClr val="bg2"/>
              </a:solidFill>
              <a:latin typeface="Montserrat" pitchFamily="2" charset="77"/>
              <a:ea typeface="Open Sans" panose="020B0606030504020204" pitchFamily="34" charset="0"/>
              <a:cs typeface="Open Sans" panose="020B0606030504020204" pitchFamily="34" charset="0"/>
            </a:rPr>
            <a:t>EVALUACIÓN</a:t>
          </a:r>
        </a:p>
      </dsp:txBody>
      <dsp:txXfrm>
        <a:off x="4028863" y="72203"/>
        <a:ext cx="2675855" cy="1298337"/>
      </dsp:txXfrm>
    </dsp:sp>
    <dsp:sp modelId="{18E33FFE-5365-CB43-9B80-74D8A238D9AB}">
      <dsp:nvSpPr>
        <dsp:cNvPr id="0" name=""/>
        <dsp:cNvSpPr/>
      </dsp:nvSpPr>
      <dsp:spPr>
        <a:xfrm>
          <a:off x="3782173" y="1102102"/>
          <a:ext cx="4749885" cy="4749885"/>
        </a:xfrm>
        <a:custGeom>
          <a:avLst/>
          <a:gdLst/>
          <a:ahLst/>
          <a:cxnLst/>
          <a:rect l="0" t="0" r="0" b="0"/>
          <a:pathLst>
            <a:path>
              <a:moveTo>
                <a:pt x="3010963" y="86749"/>
              </a:moveTo>
              <a:arcTo wR="2374942" hR="2374942" stAng="17132021" swAng="275131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E3A8DC-FE34-9A4F-9A12-706D9D63FFAC}">
      <dsp:nvSpPr>
        <dsp:cNvPr id="0" name=""/>
        <dsp:cNvSpPr/>
      </dsp:nvSpPr>
      <dsp:spPr>
        <a:xfrm>
          <a:off x="6732827" y="2356360"/>
          <a:ext cx="3223047" cy="1438811"/>
        </a:xfrm>
        <a:prstGeom prst="roundRect">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chemeClr val="bg2"/>
              </a:solidFill>
              <a:latin typeface="Montserrat" pitchFamily="2" charset="77"/>
              <a:ea typeface="Open Sans" panose="020B0606030504020204" pitchFamily="34" charset="0"/>
              <a:cs typeface="Open Sans" panose="020B0606030504020204" pitchFamily="34" charset="0"/>
            </a:rPr>
            <a:t>PLANIFICACIÓN</a:t>
          </a:r>
        </a:p>
      </dsp:txBody>
      <dsp:txXfrm>
        <a:off x="6803064" y="2426597"/>
        <a:ext cx="3082573" cy="1298337"/>
      </dsp:txXfrm>
    </dsp:sp>
    <dsp:sp modelId="{9AD68676-D4AD-5E42-AB28-B6EEE0920C4C}">
      <dsp:nvSpPr>
        <dsp:cNvPr id="0" name=""/>
        <dsp:cNvSpPr/>
      </dsp:nvSpPr>
      <dsp:spPr>
        <a:xfrm>
          <a:off x="3070867" y="146255"/>
          <a:ext cx="4749885" cy="4749885"/>
        </a:xfrm>
        <a:custGeom>
          <a:avLst/>
          <a:gdLst/>
          <a:ahLst/>
          <a:cxnLst/>
          <a:rect l="0" t="0" r="0" b="0"/>
          <a:pathLst>
            <a:path>
              <a:moveTo>
                <a:pt x="4371045" y="3661769"/>
              </a:moveTo>
              <a:arcTo wR="2374942" hR="2374942" stAng="1968519" swAng="220489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49E0A3-0C75-4047-9E2B-28B36F5A0F86}">
      <dsp:nvSpPr>
        <dsp:cNvPr id="0" name=""/>
        <dsp:cNvSpPr/>
      </dsp:nvSpPr>
      <dsp:spPr>
        <a:xfrm>
          <a:off x="3582897" y="4751851"/>
          <a:ext cx="3567786" cy="1438811"/>
        </a:xfrm>
        <a:prstGeom prst="roundRect">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chemeClr val="bg2"/>
              </a:solidFill>
              <a:latin typeface="Montserrat" pitchFamily="2" charset="77"/>
              <a:ea typeface="Open Sans" panose="020B0606030504020204" pitchFamily="34" charset="0"/>
              <a:cs typeface="Open Sans" panose="020B0606030504020204" pitchFamily="34" charset="0"/>
            </a:rPr>
            <a:t>IMPLEMENTAR Y MONITOREAR</a:t>
          </a:r>
        </a:p>
      </dsp:txBody>
      <dsp:txXfrm>
        <a:off x="3653134" y="4822088"/>
        <a:ext cx="3427312" cy="1298337"/>
      </dsp:txXfrm>
    </dsp:sp>
    <dsp:sp modelId="{E9467F01-C5CC-AF4C-8089-DE26FB7CC7C9}">
      <dsp:nvSpPr>
        <dsp:cNvPr id="0" name=""/>
        <dsp:cNvSpPr/>
      </dsp:nvSpPr>
      <dsp:spPr>
        <a:xfrm>
          <a:off x="2724257" y="109933"/>
          <a:ext cx="4749885" cy="4749885"/>
        </a:xfrm>
        <a:custGeom>
          <a:avLst/>
          <a:gdLst/>
          <a:ahLst/>
          <a:cxnLst/>
          <a:rect l="0" t="0" r="0" b="0"/>
          <a:pathLst>
            <a:path>
              <a:moveTo>
                <a:pt x="1652212" y="4637245"/>
              </a:moveTo>
              <a:arcTo wR="2374942" hR="2374942" stAng="6463016" swAng="224281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468908-1167-C941-9084-C5E0B3ED77E0}">
      <dsp:nvSpPr>
        <dsp:cNvPr id="0" name=""/>
        <dsp:cNvSpPr/>
      </dsp:nvSpPr>
      <dsp:spPr>
        <a:xfrm>
          <a:off x="758926" y="2392221"/>
          <a:ext cx="2816329" cy="1438811"/>
        </a:xfrm>
        <a:prstGeom prst="roundRect">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chemeClr val="bg2"/>
              </a:solidFill>
              <a:latin typeface="Montserrat" pitchFamily="2" charset="77"/>
              <a:ea typeface="Open Sans" panose="020B0606030504020204" pitchFamily="34" charset="0"/>
              <a:cs typeface="Open Sans" panose="020B0606030504020204" pitchFamily="34" charset="0"/>
            </a:rPr>
            <a:t>EVALUAR Y APRENDER</a:t>
          </a:r>
        </a:p>
      </dsp:txBody>
      <dsp:txXfrm>
        <a:off x="829163" y="2462458"/>
        <a:ext cx="2675855" cy="1298337"/>
      </dsp:txXfrm>
    </dsp:sp>
    <dsp:sp modelId="{6D28E37C-B7E8-7844-9171-7040F8342732}">
      <dsp:nvSpPr>
        <dsp:cNvPr id="0" name=""/>
        <dsp:cNvSpPr/>
      </dsp:nvSpPr>
      <dsp:spPr>
        <a:xfrm>
          <a:off x="1955452" y="1154596"/>
          <a:ext cx="4749885" cy="4749885"/>
        </a:xfrm>
        <a:custGeom>
          <a:avLst/>
          <a:gdLst/>
          <a:ahLst/>
          <a:cxnLst/>
          <a:rect l="0" t="0" r="0" b="0"/>
          <a:pathLst>
            <a:path>
              <a:moveTo>
                <a:pt x="300150" y="1219265"/>
              </a:moveTo>
              <a:arcTo wR="2374942" hR="2374942" stAng="12547090" swAng="308220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534B2-3ED4-3444-BC9E-CC252180D2F7}">
      <dsp:nvSpPr>
        <dsp:cNvPr id="0" name=""/>
        <dsp:cNvSpPr/>
      </dsp:nvSpPr>
      <dsp:spPr>
        <a:xfrm rot="5400000">
          <a:off x="10752215" y="-5001560"/>
          <a:ext cx="1119496" cy="114088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lr>
              <a:schemeClr val="dk1"/>
            </a:buClr>
            <a:buSzPts val="3200"/>
            <a:buFont typeface="Arial" panose="020B0604020202020204" pitchFamily="34" charset="0"/>
            <a:buNone/>
          </a:pPr>
          <a:r>
            <a:rPr lang="es-EC" sz="2400" b="0" i="0" u="none" strike="noStrike" kern="1200" cap="none" dirty="0">
              <a:solidFill>
                <a:schemeClr val="dk1"/>
              </a:solidFill>
              <a:latin typeface="Montserrat" pitchFamily="2" charset="77"/>
              <a:ea typeface="Open Sans" panose="020B0606030504020204" pitchFamily="34" charset="0"/>
              <a:cs typeface="Open Sans" panose="020B0606030504020204" pitchFamily="34" charset="0"/>
              <a:sym typeface="Calibri"/>
            </a:rPr>
            <a:t>Incluir CEA en políticas y estrategia
Asignar tiempo y fondos del personal para la participación de la comunidad</a:t>
          </a:r>
          <a:endParaRPr lang="en-GB" sz="2400" kern="1200" dirty="0">
            <a:latin typeface="Montserrat" pitchFamily="2" charset="77"/>
          </a:endParaRPr>
        </a:p>
      </dsp:txBody>
      <dsp:txXfrm rot="-5400000">
        <a:off x="5607518" y="197786"/>
        <a:ext cx="11354243" cy="1010198"/>
      </dsp:txXfrm>
    </dsp:sp>
    <dsp:sp modelId="{2C1A87C8-56AC-E845-A8E6-6BEEF50318E4}">
      <dsp:nvSpPr>
        <dsp:cNvPr id="0" name=""/>
        <dsp:cNvSpPr/>
      </dsp:nvSpPr>
      <dsp:spPr>
        <a:xfrm>
          <a:off x="809985" y="3200"/>
          <a:ext cx="4797532" cy="1399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err="1">
              <a:solidFill>
                <a:schemeClr val="tx2"/>
              </a:solidFill>
              <a:latin typeface="Montserrat" pitchFamily="2" charset="77"/>
            </a:rPr>
            <a:t>Liderazgo</a:t>
          </a:r>
          <a:endParaRPr lang="en-GB" sz="2800" kern="1200" dirty="0">
            <a:solidFill>
              <a:schemeClr val="tx2"/>
            </a:solidFill>
            <a:latin typeface="Montserrat" pitchFamily="2" charset="77"/>
          </a:endParaRPr>
        </a:p>
      </dsp:txBody>
      <dsp:txXfrm>
        <a:off x="878297" y="71512"/>
        <a:ext cx="4660908" cy="1262746"/>
      </dsp:txXfrm>
    </dsp:sp>
    <dsp:sp modelId="{A667D2F4-79C6-D241-9A8D-F5AF451878D0}">
      <dsp:nvSpPr>
        <dsp:cNvPr id="0" name=""/>
        <dsp:cNvSpPr/>
      </dsp:nvSpPr>
      <dsp:spPr>
        <a:xfrm rot="5400000">
          <a:off x="10752215" y="-3532221"/>
          <a:ext cx="1119496" cy="114088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lr>
              <a:schemeClr val="dk1"/>
            </a:buClr>
            <a:buSzPts val="3200"/>
            <a:buFont typeface="Arial" panose="020B0604020202020204" pitchFamily="34" charset="0"/>
            <a:buNone/>
          </a:pPr>
          <a:r>
            <a:rPr lang="es-EC" sz="2400" b="0" i="0" u="none" strike="noStrike" kern="1200" cap="none" dirty="0">
              <a:solidFill>
                <a:schemeClr val="dk1"/>
              </a:solidFill>
              <a:latin typeface="Montserrat" pitchFamily="2" charset="77"/>
              <a:ea typeface="Open Sans" panose="020B0606030504020204" pitchFamily="34" charset="0"/>
              <a:cs typeface="Open Sans" panose="020B0606030504020204" pitchFamily="34" charset="0"/>
              <a:sym typeface="Calibri"/>
            </a:rPr>
            <a:t>Agregar CEA a planes y presupuestos
Tomar decisiones y adaptar los servicios en función de los comentarios de la comunidad</a:t>
          </a:r>
          <a:endParaRPr lang="en-GB" sz="2400" kern="1200" dirty="0">
            <a:latin typeface="Montserrat" pitchFamily="2" charset="77"/>
          </a:endParaRPr>
        </a:p>
      </dsp:txBody>
      <dsp:txXfrm rot="-5400000">
        <a:off x="5607518" y="1667125"/>
        <a:ext cx="11354243" cy="1010198"/>
      </dsp:txXfrm>
    </dsp:sp>
    <dsp:sp modelId="{A7895D73-7D97-624F-BA69-05995FDEA71E}">
      <dsp:nvSpPr>
        <dsp:cNvPr id="0" name=""/>
        <dsp:cNvSpPr/>
      </dsp:nvSpPr>
      <dsp:spPr>
        <a:xfrm>
          <a:off x="809985" y="1472539"/>
          <a:ext cx="4797532" cy="1399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err="1">
              <a:solidFill>
                <a:schemeClr val="tx2"/>
              </a:solidFill>
              <a:latin typeface="Montserrat" pitchFamily="2" charset="77"/>
            </a:rPr>
            <a:t>Programas</a:t>
          </a:r>
          <a:r>
            <a:rPr lang="en-GB" sz="2800" kern="1200" dirty="0">
              <a:solidFill>
                <a:schemeClr val="tx2"/>
              </a:solidFill>
              <a:latin typeface="Montserrat" pitchFamily="2" charset="77"/>
            </a:rPr>
            <a:t> y </a:t>
          </a:r>
          <a:r>
            <a:rPr lang="en-GB" sz="2800" kern="1200" dirty="0" err="1">
              <a:solidFill>
                <a:schemeClr val="tx2"/>
              </a:solidFill>
              <a:latin typeface="Montserrat" pitchFamily="2" charset="77"/>
            </a:rPr>
            <a:t>operaciones</a:t>
          </a:r>
          <a:endParaRPr lang="en-GB" sz="2800" kern="1200" dirty="0">
            <a:solidFill>
              <a:schemeClr val="tx2"/>
            </a:solidFill>
            <a:latin typeface="Montserrat" pitchFamily="2" charset="77"/>
          </a:endParaRPr>
        </a:p>
      </dsp:txBody>
      <dsp:txXfrm>
        <a:off x="878297" y="1540851"/>
        <a:ext cx="4660908" cy="1262746"/>
      </dsp:txXfrm>
    </dsp:sp>
    <dsp:sp modelId="{7E36B14E-B442-D242-A519-61B094451142}">
      <dsp:nvSpPr>
        <dsp:cNvPr id="0" name=""/>
        <dsp:cNvSpPr/>
      </dsp:nvSpPr>
      <dsp:spPr>
        <a:xfrm rot="5400000">
          <a:off x="10752215" y="-2062882"/>
          <a:ext cx="1119496" cy="114088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lr>
              <a:schemeClr val="dk1"/>
            </a:buClr>
            <a:buSzPts val="3200"/>
            <a:buFont typeface="Arial" panose="020B0604020202020204" pitchFamily="34" charset="0"/>
            <a:buNone/>
          </a:pPr>
          <a:endParaRPr lang="en-GB" sz="2400" kern="1200" dirty="0">
            <a:latin typeface="Montserrat" pitchFamily="2" charset="77"/>
          </a:endParaRPr>
        </a:p>
        <a:p>
          <a:pPr marL="228600" lvl="1" indent="-228600" algn="l" defTabSz="1066800">
            <a:lnSpc>
              <a:spcPct val="90000"/>
            </a:lnSpc>
            <a:spcBef>
              <a:spcPct val="0"/>
            </a:spcBef>
            <a:spcAft>
              <a:spcPct val="15000"/>
            </a:spcAft>
            <a:buFont typeface="Arial" panose="020B0604020202020204" pitchFamily="34" charset="0"/>
            <a:buNone/>
          </a:pPr>
          <a:r>
            <a:rPr lang="es-EC" sz="2400" b="0" i="0" u="none" strike="noStrike" kern="1200" cap="none">
              <a:solidFill>
                <a:schemeClr val="dk1"/>
              </a:solidFill>
              <a:latin typeface="Montserrat" pitchFamily="2" charset="77"/>
              <a:ea typeface="Open Sans" panose="020B0606030504020204" pitchFamily="34" charset="0"/>
              <a:cs typeface="Open Sans" panose="020B0606030504020204" pitchFamily="34" charset="0"/>
              <a:sym typeface="Calibri"/>
            </a:rPr>
            <a:t>Permitir suficiente flexibilidad para responder a las necesidades de la comunidad
Integrar CEA en los procesos de RRHH
</a:t>
          </a:r>
          <a:endParaRPr lang="en-GB" sz="2400" b="0" i="0" u="none" strike="noStrike" kern="1200" cap="none" dirty="0">
            <a:solidFill>
              <a:srgbClr val="000000"/>
            </a:solidFill>
            <a:latin typeface="Montserrat" pitchFamily="2" charset="77"/>
            <a:ea typeface="Open Sans" panose="020B0606030504020204" pitchFamily="34" charset="0"/>
            <a:cs typeface="Open Sans" panose="020B0606030504020204" pitchFamily="34" charset="0"/>
            <a:sym typeface="Arial"/>
          </a:endParaRPr>
        </a:p>
      </dsp:txBody>
      <dsp:txXfrm rot="-5400000">
        <a:off x="5607518" y="3136464"/>
        <a:ext cx="11354243" cy="1010198"/>
      </dsp:txXfrm>
    </dsp:sp>
    <dsp:sp modelId="{A1AB0DE8-0BFE-4D4C-9138-630E4270E9BA}">
      <dsp:nvSpPr>
        <dsp:cNvPr id="0" name=""/>
        <dsp:cNvSpPr/>
      </dsp:nvSpPr>
      <dsp:spPr>
        <a:xfrm>
          <a:off x="809985" y="2941878"/>
          <a:ext cx="4797532" cy="1399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err="1">
              <a:solidFill>
                <a:schemeClr val="tx2"/>
              </a:solidFill>
              <a:latin typeface="Montserrat" pitchFamily="2" charset="77"/>
            </a:rPr>
            <a:t>Servicios</a:t>
          </a:r>
          <a:r>
            <a:rPr lang="en-GB" sz="2800" kern="1200" dirty="0">
              <a:solidFill>
                <a:schemeClr val="tx2"/>
              </a:solidFill>
              <a:latin typeface="Montserrat" pitchFamily="2" charset="77"/>
            </a:rPr>
            <a:t> de </a:t>
          </a:r>
          <a:r>
            <a:rPr lang="en-GB" sz="2800" kern="1200" dirty="0" err="1">
              <a:solidFill>
                <a:schemeClr val="tx2"/>
              </a:solidFill>
              <a:latin typeface="Montserrat" pitchFamily="2" charset="77"/>
            </a:rPr>
            <a:t>soporte</a:t>
          </a:r>
          <a:endParaRPr lang="en-GB" sz="2800" kern="1200" dirty="0">
            <a:solidFill>
              <a:schemeClr val="tx2"/>
            </a:solidFill>
            <a:latin typeface="Montserrat" pitchFamily="2" charset="77"/>
          </a:endParaRPr>
        </a:p>
      </dsp:txBody>
      <dsp:txXfrm>
        <a:off x="878297" y="3010190"/>
        <a:ext cx="4660908" cy="1262746"/>
      </dsp:txXfrm>
    </dsp:sp>
    <dsp:sp modelId="{85C3E389-A324-A241-992C-2F7D07815269}">
      <dsp:nvSpPr>
        <dsp:cNvPr id="0" name=""/>
        <dsp:cNvSpPr/>
      </dsp:nvSpPr>
      <dsp:spPr>
        <a:xfrm rot="5400000">
          <a:off x="10752215" y="-593543"/>
          <a:ext cx="1119496" cy="114088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lr>
              <a:schemeClr val="dk1"/>
            </a:buClr>
            <a:buSzPts val="3200"/>
            <a:buFont typeface="Arial" panose="020B0604020202020204" pitchFamily="34" charset="0"/>
            <a:buNone/>
          </a:pPr>
          <a:r>
            <a:rPr lang="en-GB" sz="2400" kern="1200" dirty="0">
              <a:solidFill>
                <a:schemeClr val="dk1"/>
              </a:solidFill>
              <a:latin typeface="Montserrat" pitchFamily="2" charset="77"/>
              <a:ea typeface="Open Sans" panose="020B0606030504020204" pitchFamily="34" charset="0"/>
              <a:cs typeface="Open Sans" panose="020B0606030504020204" pitchFamily="34" charset="0"/>
              <a:sym typeface="Calibri"/>
            </a:rPr>
            <a:t>Ser </a:t>
          </a:r>
          <a:r>
            <a:rPr lang="en-GB" sz="2400" kern="1200" dirty="0" err="1">
              <a:solidFill>
                <a:schemeClr val="dk1"/>
              </a:solidFill>
              <a:latin typeface="Montserrat" pitchFamily="2" charset="77"/>
              <a:ea typeface="Open Sans" panose="020B0606030504020204" pitchFamily="34" charset="0"/>
              <a:cs typeface="Open Sans" panose="020B0606030504020204" pitchFamily="34" charset="0"/>
              <a:sym typeface="Calibri"/>
            </a:rPr>
            <a:t>el</a:t>
          </a:r>
          <a:r>
            <a:rPr lang="en-GB" sz="2400" kern="1200" dirty="0">
              <a:solidFill>
                <a:schemeClr val="dk1"/>
              </a:solidFill>
              <a:latin typeface="Montserrat" pitchFamily="2" charset="77"/>
              <a:ea typeface="Open Sans" panose="020B0606030504020204" pitchFamily="34" charset="0"/>
              <a:cs typeface="Open Sans" panose="020B0606030504020204" pitchFamily="34" charset="0"/>
              <a:sym typeface="Calibri"/>
            </a:rPr>
            <a:t> enlace entre la SN y la </a:t>
          </a:r>
          <a:r>
            <a:rPr lang="en-GB" sz="2400" kern="1200" dirty="0" err="1">
              <a:solidFill>
                <a:schemeClr val="dk1"/>
              </a:solidFill>
              <a:latin typeface="Montserrat" pitchFamily="2" charset="77"/>
              <a:ea typeface="Open Sans" panose="020B0606030504020204" pitchFamily="34" charset="0"/>
              <a:cs typeface="Open Sans" panose="020B0606030504020204" pitchFamily="34" charset="0"/>
              <a:sym typeface="Calibri"/>
            </a:rPr>
            <a:t>comunidad</a:t>
          </a:r>
          <a:endParaRPr lang="en-GB" sz="2400" kern="1200" dirty="0">
            <a:latin typeface="Montserrat" pitchFamily="2" charset="77"/>
          </a:endParaRPr>
        </a:p>
        <a:p>
          <a:pPr marL="228600" lvl="1" indent="-228600" algn="l" defTabSz="1066800">
            <a:lnSpc>
              <a:spcPct val="90000"/>
            </a:lnSpc>
            <a:spcBef>
              <a:spcPct val="0"/>
            </a:spcBef>
            <a:spcAft>
              <a:spcPct val="15000"/>
            </a:spcAft>
            <a:buFont typeface="Arial" panose="020B0604020202020204" pitchFamily="34" charset="0"/>
            <a:buNone/>
          </a:pPr>
          <a:r>
            <a:rPr lang="es-EC" sz="2400" b="0" i="0" u="none" strike="noStrike" kern="1200" cap="none" dirty="0">
              <a:solidFill>
                <a:schemeClr val="dk1"/>
              </a:solidFill>
              <a:latin typeface="Montserrat" pitchFamily="2" charset="77"/>
              <a:ea typeface="Open Sans" panose="020B0606030504020204" pitchFamily="34" charset="0"/>
              <a:cs typeface="Open Sans" panose="020B0606030504020204" pitchFamily="34" charset="0"/>
              <a:sym typeface="Calibri"/>
            </a:rPr>
            <a:t>Involucrar a las comunidades en las actividades de la filial</a:t>
          </a:r>
          <a:endParaRPr lang="en-GB" sz="2400" kern="1200" dirty="0">
            <a:latin typeface="Montserrat" pitchFamily="2" charset="77"/>
          </a:endParaRPr>
        </a:p>
      </dsp:txBody>
      <dsp:txXfrm rot="-5400000">
        <a:off x="5607518" y="4605803"/>
        <a:ext cx="11354243" cy="1010198"/>
      </dsp:txXfrm>
    </dsp:sp>
    <dsp:sp modelId="{95CE65C8-ADEF-BF46-A7E7-E746A66F5A55}">
      <dsp:nvSpPr>
        <dsp:cNvPr id="0" name=""/>
        <dsp:cNvSpPr/>
      </dsp:nvSpPr>
      <dsp:spPr>
        <a:xfrm>
          <a:off x="809985" y="4411217"/>
          <a:ext cx="4797532" cy="1399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err="1">
              <a:solidFill>
                <a:schemeClr val="tx2"/>
              </a:solidFill>
              <a:latin typeface="Montserrat" pitchFamily="2" charset="77"/>
            </a:rPr>
            <a:t>Sucursales</a:t>
          </a:r>
          <a:r>
            <a:rPr lang="en-GB" sz="2800" kern="1200" dirty="0">
              <a:solidFill>
                <a:schemeClr val="tx2"/>
              </a:solidFill>
              <a:latin typeface="Montserrat" pitchFamily="2" charset="77"/>
            </a:rPr>
            <a:t> y </a:t>
          </a:r>
          <a:r>
            <a:rPr lang="en-GB" sz="2800" kern="1200" dirty="0" err="1">
              <a:solidFill>
                <a:schemeClr val="tx2"/>
              </a:solidFill>
              <a:latin typeface="Montserrat" pitchFamily="2" charset="77"/>
            </a:rPr>
            <a:t>voluntarios</a:t>
          </a:r>
          <a:endParaRPr lang="en-GB" sz="2800" kern="1200" dirty="0">
            <a:solidFill>
              <a:schemeClr val="tx2"/>
            </a:solidFill>
            <a:latin typeface="Montserrat" pitchFamily="2" charset="77"/>
          </a:endParaRPr>
        </a:p>
      </dsp:txBody>
      <dsp:txXfrm>
        <a:off x="878297" y="4479529"/>
        <a:ext cx="4660908" cy="1262746"/>
      </dsp:txXfrm>
    </dsp:sp>
    <dsp:sp modelId="{189185C4-DF15-5647-B2E7-8980C85041C3}">
      <dsp:nvSpPr>
        <dsp:cNvPr id="0" name=""/>
        <dsp:cNvSpPr/>
      </dsp:nvSpPr>
      <dsp:spPr>
        <a:xfrm rot="5400000">
          <a:off x="10752215" y="875795"/>
          <a:ext cx="1119496" cy="114088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lr>
              <a:schemeClr val="dk1"/>
            </a:buClr>
            <a:buSzPts val="3200"/>
            <a:buFont typeface="Arial" panose="020B0604020202020204" pitchFamily="34" charset="0"/>
            <a:buNone/>
          </a:pPr>
          <a:r>
            <a:rPr lang="es-EC" sz="2400" b="0" i="0" u="none" strike="noStrike" kern="1200" cap="none" dirty="0">
              <a:solidFill>
                <a:schemeClr val="dk1"/>
              </a:solidFill>
              <a:latin typeface="Montserrat" pitchFamily="2" charset="77"/>
              <a:ea typeface="Open Sans" panose="020B0606030504020204" pitchFamily="34" charset="0"/>
              <a:cs typeface="Open Sans" panose="020B0606030504020204" pitchFamily="34" charset="0"/>
              <a:sym typeface="Calibri"/>
            </a:rPr>
            <a:t>Financiar a las SNs para que implementen CEA
Institucionalizar CEA en su propia organización</a:t>
          </a:r>
          <a:endParaRPr lang="en-GB" sz="2400" kern="1200" dirty="0">
            <a:latin typeface="Montserrat" pitchFamily="2" charset="77"/>
          </a:endParaRPr>
        </a:p>
      </dsp:txBody>
      <dsp:txXfrm rot="-5400000">
        <a:off x="5607518" y="6075142"/>
        <a:ext cx="11354243" cy="1010198"/>
      </dsp:txXfrm>
    </dsp:sp>
    <dsp:sp modelId="{44B8EA24-BB5F-9648-9319-655D0F3CD854}">
      <dsp:nvSpPr>
        <dsp:cNvPr id="0" name=""/>
        <dsp:cNvSpPr/>
      </dsp:nvSpPr>
      <dsp:spPr>
        <a:xfrm>
          <a:off x="809985" y="5880556"/>
          <a:ext cx="4797532" cy="1399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tx2"/>
              </a:solidFill>
              <a:latin typeface="Montserrat" pitchFamily="2" charset="77"/>
            </a:rPr>
            <a:t>IFRC, CICR Y PNSs</a:t>
          </a:r>
        </a:p>
      </dsp:txBody>
      <dsp:txXfrm>
        <a:off x="878297" y="5948868"/>
        <a:ext cx="4660908" cy="126274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42"/>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542"/>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542"/>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542"/>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542"/>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R" dirty="0"/>
              <a:t>Esta es una sesión de una hora para presentar los conceptos clave de CEA
Ejercicio grupal opcional para hacerlo 1.5 horas si el tiempo lo permite
</a:t>
            </a:r>
            <a:endParaRPr dirty="0"/>
          </a:p>
        </p:txBody>
      </p:sp>
      <p:sp>
        <p:nvSpPr>
          <p:cNvPr id="464" name="Google Shape;4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b="1" dirty="0">
                <a:latin typeface="Calibri"/>
                <a:ea typeface="Calibri"/>
                <a:cs typeface="Calibri"/>
                <a:sym typeface="Calibri"/>
              </a:rPr>
              <a:t>NOTAS DEL FACILITADOR
</a:t>
            </a:r>
            <a:endParaRPr lang="en-GB" sz="1800" b="1" dirty="0">
              <a:latin typeface="Calibri"/>
              <a:cs typeface="Calibri"/>
              <a:sym typeface="Calibri"/>
            </a:endParaRPr>
          </a:p>
          <a:p>
            <a:pPr marL="285750" lvl="0" indent="-285750" algn="l" rtl="0">
              <a:lnSpc>
                <a:spcPct val="100000"/>
              </a:lnSpc>
              <a:spcBef>
                <a:spcPts val="0"/>
              </a:spcBef>
              <a:spcAft>
                <a:spcPts val="0"/>
              </a:spcAft>
              <a:buSzPts val="1400"/>
              <a:buFontTx/>
              <a:buChar char="-"/>
            </a:pPr>
            <a:r>
              <a:rPr lang="es-CR" sz="1800" b="0" dirty="0">
                <a:latin typeface="Calibri"/>
                <a:cs typeface="Calibri"/>
                <a:sym typeface="Calibri"/>
              </a:rPr>
              <a:t>La participación consiste en tomar decisiones junto con la comunidad sobre cómo se diseñan, gestionan e implementan los programas y las operaciones. Esto se discutirá con mucho más detalle durante la capacitación, pero aquí hay algunos ejemplos de cómo se ve la participación en la práctica:</a:t>
            </a:r>
          </a:p>
          <a:p>
            <a:pPr marL="742950" lvl="1" indent="-285750" algn="l" rtl="0">
              <a:lnSpc>
                <a:spcPct val="100000"/>
              </a:lnSpc>
              <a:spcBef>
                <a:spcPts val="0"/>
              </a:spcBef>
              <a:spcAft>
                <a:spcPts val="0"/>
              </a:spcAft>
              <a:buSzPts val="1400"/>
              <a:buFontTx/>
              <a:buChar char="-"/>
            </a:pPr>
            <a:r>
              <a:rPr lang="es-CR" sz="2000" b="0" i="0" u="none" strike="noStrike" cap="none" dirty="0">
                <a:solidFill>
                  <a:schemeClr val="dk1"/>
                </a:solidFill>
                <a:effectLst/>
                <a:latin typeface="Calibri"/>
                <a:ea typeface="Calibri"/>
                <a:cs typeface="Calibri"/>
                <a:sym typeface="Calibri"/>
              </a:rPr>
              <a:t>Establecer (o trabajar a través de los existentes) comités de proyectos comunitarios y reunirse regularmente para tomar decisiones sobre el programa
Celebrar reuniones comunitarias regulares para actualizar el progreso, recopilar comentarios y acordar los próximos pasos con la comunidad. Las reuniones comunitarias necesitan una discusión bidireccional entre la comunidad y la organización para que sean participativas.
Trabajar con las comunidades para acordar criterios de selección y vulnerabilidad para el apoyo, y luego acordar juntos quién califica para ese apoyo.
Apoyar a las comunidades para que implementen sus propias actividades con solo financiamiento o apoyo técnico del NS
Planificación conjunta de programas y respuestas, por ejemplo, a través de enfoques participativos como PASSA (Enfoque participativo para la conciencia de refugios seguros) o </a:t>
            </a:r>
            <a:r>
              <a:rPr lang="es-CR" sz="2000" b="0" i="0" u="none" strike="noStrike" cap="none" dirty="0" err="1">
                <a:solidFill>
                  <a:schemeClr val="dk1"/>
                </a:solidFill>
                <a:effectLst/>
                <a:latin typeface="Calibri"/>
                <a:ea typeface="Calibri"/>
                <a:cs typeface="Calibri"/>
                <a:sym typeface="Calibri"/>
              </a:rPr>
              <a:t>eCBHFA</a:t>
            </a:r>
            <a:r>
              <a:rPr lang="es-CR" sz="2000" b="0" i="0" u="none" strike="noStrike" cap="none" dirty="0">
                <a:solidFill>
                  <a:schemeClr val="dk1"/>
                </a:solidFill>
                <a:effectLst/>
                <a:latin typeface="Calibri"/>
                <a:ea typeface="Calibri"/>
                <a:cs typeface="Calibri"/>
                <a:sym typeface="Calibri"/>
              </a:rPr>
              <a:t> (Mejora de la salud y primeros auxilios basados en la comunidad) o </a:t>
            </a:r>
            <a:r>
              <a:rPr lang="es-CR" sz="2000" b="0" i="0" u="none" strike="noStrike" cap="none" dirty="0" err="1">
                <a:solidFill>
                  <a:schemeClr val="dk1"/>
                </a:solidFill>
                <a:effectLst/>
                <a:latin typeface="Calibri"/>
                <a:ea typeface="Calibri"/>
                <a:cs typeface="Calibri"/>
                <a:sym typeface="Calibri"/>
              </a:rPr>
              <a:t>eVCA</a:t>
            </a:r>
            <a:r>
              <a:rPr lang="es-CR" sz="2000" b="0" i="0" u="none" strike="noStrike" cap="none" dirty="0">
                <a:solidFill>
                  <a:schemeClr val="dk1"/>
                </a:solidFill>
                <a:effectLst/>
                <a:latin typeface="Calibri"/>
                <a:ea typeface="Calibri"/>
                <a:cs typeface="Calibri"/>
                <a:sym typeface="Calibri"/>
              </a:rPr>
              <a:t> (Evaluación mejorada de la vulnerabilidad y la capacidad) o simplemente talleres de planificación participativa. Esta capacitación cubrirá cómo hacer esto en la sesión sobre planificación de programas</a:t>
            </a:r>
          </a:p>
          <a:p>
            <a:pPr marL="742950" lvl="1" indent="-285750" algn="l" rtl="0">
              <a:lnSpc>
                <a:spcPct val="100000"/>
              </a:lnSpc>
              <a:spcBef>
                <a:spcPts val="0"/>
              </a:spcBef>
              <a:spcAft>
                <a:spcPts val="0"/>
              </a:spcAft>
              <a:buSzPts val="1400"/>
              <a:buFontTx/>
              <a:buChar char="-"/>
            </a:pPr>
            <a:r>
              <a:rPr lang="es-CR" sz="1800" b="0" dirty="0">
                <a:latin typeface="Calibri"/>
                <a:ea typeface="Calibri"/>
                <a:cs typeface="Calibri"/>
                <a:sym typeface="Calibri"/>
              </a:rPr>
              <a:t>Un ejemplo concreto de participación de la Guía CEA proviene de Indonesia. Este ejemplo se puede cambiar por uno de su región, país o Sociedad Nacional 
</a:t>
            </a:r>
            <a:endParaRPr sz="1800" b="0" dirty="0">
              <a:latin typeface="Calibri"/>
              <a:ea typeface="Calibri"/>
              <a:cs typeface="Calibri"/>
              <a:sym typeface="Calibri"/>
            </a:endParaRPr>
          </a:p>
          <a:p>
            <a:pPr marL="0" lvl="0" indent="0" algn="l" rtl="0">
              <a:lnSpc>
                <a:spcPct val="100000"/>
              </a:lnSpc>
              <a:spcBef>
                <a:spcPts val="900"/>
              </a:spcBef>
              <a:spcAft>
                <a:spcPts val="0"/>
              </a:spcAft>
              <a:buSzPts val="1400"/>
              <a:buNone/>
            </a:pPr>
            <a:r>
              <a:rPr lang="es-CR" sz="1800" b="1" dirty="0"/>
              <a:t>Los equipos de acción basados en la comunidad en Indonesia planifican sus propias actividades de respuesta a la COVID-19
</a:t>
            </a:r>
            <a:r>
              <a:rPr lang="es-CR" sz="1800" b="0" dirty="0" err="1"/>
              <a:t>Palang</a:t>
            </a:r>
            <a:r>
              <a:rPr lang="es-CR" sz="1800" b="0" dirty="0"/>
              <a:t> </a:t>
            </a:r>
            <a:r>
              <a:rPr lang="es-CR" sz="1800" b="0" dirty="0" err="1"/>
              <a:t>Merah</a:t>
            </a:r>
            <a:r>
              <a:rPr lang="es-CR" sz="1800" b="0" dirty="0"/>
              <a:t> Indonesia (PMI), la Cruz Roja Indonesia, trabaja regularmente a través de Equipos de Acción Basados en la Comunidad (CBAT) en las comunidades. Estos grupos de voluntarios reciben formación como primeros en responder en caso de desastre y actúan como enlace entre la Sociedad Nacional y la comunidad en general. Para ayudar a las comunidades a liderar su propia respuesta a COVID-19, PMI proporcionó subvenciones en efectivo a los CBAT, que podrían usar según las necesidades específicas de su comunidad. PMI proporcionó una amplia lista de actividades para las que se podrían usar las subvenciones, incluido el rastreo de contactos, la promoción de la salud, la producción de máscaras y estaciones de lavado de manos, la desinfección o la vigilancia, pero la decisión sobre cómo usar los fondos recayó en la comunidad. Los CBAT recibieron orientaciones y capacitación en línea, utilizando Zoom y WhatsApp, que cubrieron la orientación sobre la subvención, el presupuesto y el monitoreo, y la prevención de COVID-19. Para garantizar la plena participación de la comunidad en el proceso, PMI también brindó capacitación a los miembros de CBAT sobre cómo podrían recibir aportes, sugerencias y quejas, sobre cómo se estaban utilizando las subvenciones de la comunidad en general.
</a:t>
            </a:r>
            <a:endParaRPr dirty="0"/>
          </a:p>
        </p:txBody>
      </p:sp>
      <p:sp>
        <p:nvSpPr>
          <p:cNvPr id="555" name="Google Shape;5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5333F"/>
              </a:buClr>
              <a:buSzPts val="1800"/>
              <a:buFont typeface="Open Sans"/>
              <a:buNone/>
            </a:pPr>
            <a:r>
              <a:rPr lang="en-GB" sz="1800" b="1" dirty="0">
                <a:solidFill>
                  <a:srgbClr val="F5333F"/>
                </a:solidFill>
                <a:latin typeface="Open Sans"/>
                <a:ea typeface="Open Sans"/>
                <a:cs typeface="Open Sans"/>
                <a:sym typeface="Open Sans"/>
              </a:rPr>
              <a:t>NOTAS DE LOS FACILITADORES 
</a:t>
            </a:r>
          </a:p>
          <a:p>
            <a:pPr marL="285750" lvl="0" indent="-285750" algn="l" rtl="0">
              <a:lnSpc>
                <a:spcPct val="100000"/>
              </a:lnSpc>
              <a:spcBef>
                <a:spcPts val="0"/>
              </a:spcBef>
              <a:spcAft>
                <a:spcPts val="0"/>
              </a:spcAft>
              <a:buSzPts val="1400"/>
              <a:buFontTx/>
              <a:buChar char="-"/>
            </a:pPr>
            <a:r>
              <a:rPr lang="es-CR" sz="1800" b="0" dirty="0">
                <a:latin typeface="Calibri"/>
                <a:cs typeface="Calibri"/>
                <a:sym typeface="Calibri"/>
              </a:rPr>
              <a:t>Los mecanismos de retroalimentación de la comunidad nos ayudan a gestionar la retroalimentación y las quejas de la comunidad, ya sea sobre los servicios y el apoyo que brindamos, sobre un tema o problema específico relacionado con nuestro trabajo (por ejemplo, un problema de salud pública) o sobre el comportamiento y la conducta de nuestro personal y voluntarios. La retroalimentación es fundamental, ya que nos ayuda a mejorar la calidad y el impacto de nuestro trabajo y asegurarnos de abordar problemas o cosas que no funcionan. Algunos ejemplos son:
Líneas telefónicas directas donde las personas pueden llamar y hacer preguntas o compartir inquietudes
Mesas de ayuda comunitaria durante las actividades o en horarios regulares
Buzones de sugerencias en comunidades donde las personas pueden publicar comentarios por escrito
Realizar encuestas cara a cara o en línea o por teléfono para hacer preguntas sobre la satisfacción de las personas con un programa o lo que piensan sobre temas específicos
Los voluntarios están capacitados para escuchar comentarios y / o hacer preguntas durante actividades tales como visitas casa por casa o sesiones de promoción de la salud
Las redes sociales, como Facebook, Twitter o WhatsApp, se pueden utilizar para recopilar comentarios y hacer preguntas específicas.
</a:t>
            </a:r>
            <a:endParaRPr sz="1800" b="1" dirty="0">
              <a:solidFill>
                <a:srgbClr val="FF0000"/>
              </a:solidFill>
            </a:endParaRPr>
          </a:p>
          <a:p>
            <a:pPr marL="0" marR="0" lvl="0" indent="0" algn="l" rtl="0">
              <a:lnSpc>
                <a:spcPct val="100000"/>
              </a:lnSpc>
              <a:spcBef>
                <a:spcPts val="1140"/>
              </a:spcBef>
              <a:spcAft>
                <a:spcPts val="0"/>
              </a:spcAft>
              <a:buClr>
                <a:schemeClr val="dk1"/>
              </a:buClr>
              <a:buSzPts val="1800"/>
              <a:buFont typeface="Calibri"/>
              <a:buNone/>
            </a:pPr>
            <a:r>
              <a:rPr lang="en-GB" sz="1800" b="0" dirty="0">
                <a:latin typeface="Calibri"/>
                <a:ea typeface="Calibri"/>
                <a:cs typeface="Calibri"/>
                <a:sym typeface="Calibri"/>
              </a:rPr>
              <a:t>- </a:t>
            </a:r>
            <a:r>
              <a:rPr lang="es-CR" sz="1800" b="0" dirty="0">
                <a:latin typeface="Calibri"/>
                <a:ea typeface="Calibri"/>
                <a:cs typeface="Calibri"/>
                <a:sym typeface="Calibri"/>
              </a:rPr>
              <a:t>Un ejemplo concreto de mecanismos de retroalimentación de la Guía CEA en el Líbano. Este ejemplo se puede cambiar por uno de su región, país o Sociedad Nacional 
</a:t>
            </a:r>
            <a:endParaRPr sz="1800" dirty="0"/>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Aumento de un mecanismo piloto de retroalimentación de las Sociedades Nacionales
</a:t>
            </a:r>
            <a:r>
              <a:rPr lang="es-CR" sz="1804" dirty="0">
                <a:solidFill>
                  <a:schemeClr val="dk1"/>
                </a:solidFill>
                <a:latin typeface="Calibri"/>
                <a:ea typeface="Calibri"/>
                <a:cs typeface="Calibri"/>
                <a:sym typeface="Calibri"/>
              </a:rPr>
              <a:t>En 2014, la Cruz Roja Libanesa puso a prueba una pequeña línea telefónica directa para apoyar un proyecto de asistencia en efectivo y cupones, apoyado por la Cruz Roja Británica. Inicialmente administrado por el equipo de gestión de desastres, pronto se entregó al equipo PMER a medida que crecía el número de llamadas. El mecanismo se ha sistematizado y puesto en marcha para abarcar la mayoría de los programas y operaciones de la SCR, y el número de llamadas ha aumentado cada año. Las llamadas más comunes son solicitudes de asistencia, cuestiones relacionadas con los programas, solicitudes de información, comentarios positivos y negativos, y un número relativamente pequeño de quejas formales. LRCS anuncia el mecanismo de retroalimentación a través de una variedad de canales, incluidos SMS, durante actividades en comunidades, carteles y volantes y a través de organizaciones asociadas. Los beneficios clave del mecanismo de retroalimentación incluyen que los LRCS ahora pueden responder mucho más rápidamente a los problemas, como la pérdida de tarjetas de efectivo o problemas de liquidez con los agentes. El personal del programa también informa que la información proporcionada por el mecanismo es extremadamente útil para evaluar y adaptar sus servicios para satisfacer mejor las necesidades de las personas. Parte del éxito del mecanismo de retroalimentación se atribuye al hecho de que comenzó pequeño y se ha mejorado y adaptado continuamente en función de la experiencia. Lea el caso práctico completo - https://communityengagementhub.org/wp-content/uploads/sites/2/2020/04/PMER_CRM-CaseStudy.docx 
</a:t>
            </a:r>
            <a:endParaRPr sz="1800" dirty="0"/>
          </a:p>
        </p:txBody>
      </p:sp>
      <p:sp>
        <p:nvSpPr>
          <p:cNvPr id="563" name="Google Shape;5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5333F"/>
              </a:buClr>
              <a:buSzPts val="1800"/>
              <a:buFont typeface="Open Sans"/>
              <a:buNone/>
            </a:pPr>
            <a:r>
              <a:rPr lang="en-GB" sz="1800" b="1" dirty="0">
                <a:solidFill>
                  <a:srgbClr val="F5333F"/>
                </a:solidFill>
                <a:latin typeface="Open Sans"/>
                <a:ea typeface="Open Sans"/>
                <a:cs typeface="Open Sans"/>
                <a:sym typeface="Open Sans"/>
              </a:rPr>
              <a:t>NOTAS DE LOS FACILITADORES 
</a:t>
            </a:r>
            <a:endParaRPr dirty="0"/>
          </a:p>
          <a:p>
            <a:pPr marL="285750" lvl="0" indent="-285750" algn="l" rtl="0">
              <a:lnSpc>
                <a:spcPct val="100000"/>
              </a:lnSpc>
              <a:spcBef>
                <a:spcPts val="0"/>
              </a:spcBef>
              <a:spcAft>
                <a:spcPts val="0"/>
              </a:spcAft>
              <a:buSzPts val="1400"/>
              <a:buFontTx/>
              <a:buChar char="-"/>
            </a:pPr>
            <a:r>
              <a:rPr lang="es-CR" sz="1800" b="0" dirty="0">
                <a:latin typeface="Calibri"/>
                <a:cs typeface="Calibri"/>
                <a:sym typeface="Calibri"/>
              </a:rPr>
              <a:t>La comunicación abierta, honesta y regular sobre la Sociedad Nacional y sus actividades es importante para generar confianza y apoyar la participación activa de la comunidad. Algunos ejemplos son:</a:t>
            </a:r>
          </a:p>
          <a:p>
            <a:pPr marL="742950" lvl="1" indent="-285750" algn="l" rtl="0">
              <a:lnSpc>
                <a:spcPct val="100000"/>
              </a:lnSpc>
              <a:spcBef>
                <a:spcPts val="0"/>
              </a:spcBef>
              <a:spcAft>
                <a:spcPts val="0"/>
              </a:spcAft>
              <a:buSzPts val="1400"/>
              <a:buFontTx/>
              <a:buChar char="-"/>
            </a:pPr>
            <a:r>
              <a:rPr lang="es-CR" sz="1800" b="0" dirty="0">
                <a:latin typeface="Calibri"/>
                <a:cs typeface="Calibri"/>
                <a:sym typeface="Calibri"/>
              </a:rPr>
              <a:t>Celebrar reuniones comunitarias al comienzo de un programa o respuesta para presentar a la Sociedad Nacional, su mandato y formas de trabajar, incluido el comportamiento del personal y los voluntarios.
Poner información en tablones de anuncios en las comunidades que explican los objetivos del programa, los plazos, las actividades, etc.
Enviar SMS antes de las distribuciones con información sobre lo que las personas recibirán y el proceso para una distribución: contribuye a un proceso más fluido y aborda la corrupción
Los voluntarios participan en visitas casa por casa para explicar las actividades del programa y cómo las comunidades pueden participar, por ejemplo, asistiendo a eventos, construyendo letrinas, prácticas de salud, etc.
Carteles que presentan el mecanismo de retroalimentación de la comunidad de las Sociedades Nacionales y cómo utilizarlo
</a:t>
            </a:r>
            <a:endParaRPr sz="1800" b="1" dirty="0">
              <a:solidFill>
                <a:srgbClr val="FF0000"/>
              </a:solidFill>
            </a:endParaRPr>
          </a:p>
          <a:p>
            <a:pPr marL="0" marR="0" lvl="0" indent="0" algn="l" rtl="0">
              <a:lnSpc>
                <a:spcPct val="100000"/>
              </a:lnSpc>
              <a:spcBef>
                <a:spcPts val="1140"/>
              </a:spcBef>
              <a:spcAft>
                <a:spcPts val="0"/>
              </a:spcAft>
              <a:buClr>
                <a:schemeClr val="dk1"/>
              </a:buClr>
              <a:buSzPts val="1800"/>
              <a:buFont typeface="Calibri"/>
              <a:buNone/>
            </a:pPr>
            <a:r>
              <a:rPr lang="en-GB" sz="1800" b="0" dirty="0">
                <a:latin typeface="Calibri"/>
                <a:ea typeface="Calibri"/>
                <a:cs typeface="Calibri"/>
                <a:sym typeface="Calibri"/>
              </a:rPr>
              <a:t>- </a:t>
            </a:r>
            <a:r>
              <a:rPr lang="es-CR" sz="1800" b="0" dirty="0">
                <a:latin typeface="Calibri"/>
                <a:ea typeface="Calibri"/>
                <a:cs typeface="Calibri"/>
                <a:sym typeface="Calibri"/>
              </a:rPr>
              <a:t>Un ejemplo concreto de Malawi sobre cómo utilizaron la comunicación para combatir la corrupción. Este ejemplo es de la Guía CEA, pero se puede cambiar por uno de su región, país o Sociedad Nacional 
</a:t>
            </a:r>
            <a:r>
              <a:rPr lang="es-CR" sz="1804" b="1" dirty="0">
                <a:solidFill>
                  <a:schemeClr val="dk1"/>
                </a:solidFill>
                <a:latin typeface="Calibri"/>
                <a:ea typeface="Calibri"/>
                <a:cs typeface="Calibri"/>
                <a:sym typeface="Calibri"/>
              </a:rPr>
              <a:t>La buena comunicación en Malawi ayuda a combatir la corrupción de los líderes comunitarios
</a:t>
            </a:r>
            <a:r>
              <a:rPr lang="es-CR" sz="1804" dirty="0">
                <a:solidFill>
                  <a:schemeClr val="dk1"/>
                </a:solidFill>
                <a:latin typeface="Calibri"/>
                <a:ea typeface="Calibri"/>
                <a:cs typeface="Calibri"/>
                <a:sym typeface="Calibri"/>
              </a:rPr>
              <a:t>Durante las discusiones de los grupos focales para un programa de resiliencia, la Cruz Roja de Malawi (MRCS) fue informada de los problemas con los líderes comunitarios que reemplazan los nombres en las listas de distribución, agravados por la renuencia cultural a quejarse en Malawi. Así pues, como parte de una respuesta ciclónica, la Sociedad Nacional puso en práctica tres sencillas medidas para impedir que ocurriera esta práctica: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dirty="0">
                <a:solidFill>
                  <a:schemeClr val="dk1"/>
                </a:solidFill>
                <a:latin typeface="Calibri"/>
                <a:ea typeface="Calibri"/>
                <a:cs typeface="Calibri"/>
                <a:sym typeface="Calibri"/>
              </a:rPr>
              <a:t>1. Los voluntarios recibieron capacitación sobre enfoques de participación comunitaria, incluidos los derechos de las personas, qué información compartir con las comunidades y cómo recopilar y responder a los comentarios
2. Se llevaron a cabo sesiones de sensibilización para explicar los objetivos de la respuesta, quién recibiría apoyo, los artículos que se distribuirían y cómo las personas podrían compartir confidencialmente cualquier queja o inquietud. Esta información también fue compartida tienda por tienda por voluntarios
3. Se establecieron sistemas de retroalimentación y quejas, incluidos buzones de sugerencias, una línea telefónica y cara a cara con los voluntarios de MRCS. También se establecieron mesas de ayuda durante todas las distribuciones para que cualquier problema del día pudiera capturarse y resolverse rápidamente.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dirty="0">
                <a:solidFill>
                  <a:schemeClr val="dk1"/>
                </a:solidFill>
                <a:latin typeface="Calibri"/>
                <a:ea typeface="Calibri"/>
                <a:cs typeface="Calibri"/>
                <a:sym typeface="Calibri"/>
              </a:rPr>
              <a:t>Al garantizar que las personas conocieran sus derechos y prerrogativas y cómo podían quejarse de manera segura y confidencial, MRCS pudo prevenir varios casos de corrupción o intimidación por parte de líderes comunitarios. Además de implementar capacitación para todos los voluntarios, MRCS ahora también está informando a los líderes de la comunidad, para asegurarse de que entiendan el mandato de MRCS y el enfoque de tolerancia cero a la corrupción. Lea el estudio de caso completo - https://communityengagementhub.org/wp-content/uploads/sites/2/2020/04/MRCS-fighting-corruption-case-study.pdf 
</a:t>
            </a:r>
            <a:endParaRPr sz="1800" b="0" dirty="0">
              <a:latin typeface="Calibri"/>
              <a:ea typeface="Calibri"/>
              <a:cs typeface="Calibri"/>
              <a:sym typeface="Calibri"/>
            </a:endParaRPr>
          </a:p>
        </p:txBody>
      </p:sp>
      <p:sp>
        <p:nvSpPr>
          <p:cNvPr id="571" name="Google Shape;5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5333F"/>
              </a:buClr>
              <a:buSzPts val="1800"/>
              <a:buFont typeface="Open Sans"/>
              <a:buNone/>
            </a:pPr>
            <a:r>
              <a:rPr lang="en-GB" sz="1800" b="1" dirty="0">
                <a:solidFill>
                  <a:srgbClr val="F5333F"/>
                </a:solidFill>
                <a:latin typeface="Open Sans"/>
                <a:ea typeface="Open Sans"/>
                <a:cs typeface="Open Sans"/>
                <a:sym typeface="Open Sans"/>
              </a:rPr>
              <a:t>NOTAS DE LOS FACILITADORES 
</a:t>
            </a:r>
          </a:p>
          <a:p>
            <a:pPr marL="285750" lvl="0" indent="-285750" algn="l" rtl="0">
              <a:lnSpc>
                <a:spcPct val="100000"/>
              </a:lnSpc>
              <a:spcBef>
                <a:spcPts val="0"/>
              </a:spcBef>
              <a:spcAft>
                <a:spcPts val="0"/>
              </a:spcAft>
              <a:buSzPts val="1400"/>
              <a:buFontTx/>
              <a:buChar char="-"/>
            </a:pPr>
            <a:r>
              <a:rPr lang="es-CR" sz="1804" b="0" i="0" u="none" strike="noStrike" cap="none" dirty="0">
                <a:solidFill>
                  <a:schemeClr val="dk1"/>
                </a:solidFill>
                <a:effectLst/>
                <a:latin typeface="Calibri"/>
                <a:ea typeface="Calibri"/>
                <a:cs typeface="Calibri"/>
                <a:sym typeface="Calibri"/>
              </a:rPr>
              <a:t>Las herramientas y enfoques de participación comunitaria y rendición de cuentas se pueden utilizar para mejorar la calidad, el impacto y la sostenibilidad de los programas de cambio de comportamiento y la respuesta a epidemias ayudando a compartir información vital sobre prácticas seguras, recopilar datos y comentarios sobre las creencias, preguntas, sugerencias, rumores y preocupaciones de las personas, y utilizando enfoques participativos para apoyar soluciones lideradas por la comunidad para poner fin a los brotes y mejorar la salud. Algunos ejemplos son:
</a:t>
            </a:r>
            <a:r>
              <a:rPr lang="es-CR" sz="2000" b="0" i="0" u="none" strike="noStrike" cap="none" dirty="0">
                <a:solidFill>
                  <a:schemeClr val="dk1"/>
                </a:solidFill>
                <a:effectLst/>
                <a:latin typeface="Calibri"/>
                <a:ea typeface="Calibri"/>
                <a:cs typeface="Calibri"/>
                <a:sym typeface="Calibri"/>
              </a:rPr>
              <a:t>Compartir información oportuna y precisa sobre la epidemia a través de los canales más confiables, para ayudar a las personas a adoptar prácticas que reduzcan la propagación de la infección y reducir el miedo, el estigma y el pánico abordando los rumores y la información errónea.
Establecer mecanismos sistemáticos de retroalimentación comunitaria para comprender las creencias, temores, rumores, preguntas y sugerencias que circulan en las comunidades sobre la enfermedad y usar esto para informar la respuesta.
Los enfoques de comunicación masiva como la radio, la televisión y las redes sociales pueden ayudar a ampliar el alcance de la movilización social tradicional cara a cara al dirigirse a un gran número de personas en poco tiempo. Los ejemplos incluyen, programas de chat de radio con invitados expertos donde los oyentes pueden llamar con preguntas, programas de cine móvil con cortometrajes, grupos de WhatsApp con expertos disponibles para responder preguntas o usar plataformas de redes sociales como Facebook o Twitter para realizar campañas.
Identificar y apoyar soluciones lideradas por la comunidad para prevenir la propagación de la infección y controlar el brote, ya que serán las acciones de los miembros de la comunidad las que pondrán fin o mantendrán un brote.
</a:t>
            </a:r>
            <a:endParaRPr sz="1800" b="1" dirty="0">
              <a:solidFill>
                <a:srgbClr val="FF0000"/>
              </a:solidFill>
            </a:endParaRPr>
          </a:p>
          <a:p>
            <a:pPr marL="285750" marR="0" lvl="0" indent="-285750" algn="l" rtl="0">
              <a:lnSpc>
                <a:spcPct val="100000"/>
              </a:lnSpc>
              <a:spcBef>
                <a:spcPts val="1140"/>
              </a:spcBef>
              <a:spcAft>
                <a:spcPts val="0"/>
              </a:spcAft>
              <a:buClr>
                <a:schemeClr val="dk1"/>
              </a:buClr>
              <a:buSzPts val="1800"/>
              <a:buFontTx/>
              <a:buChar char="-"/>
            </a:pPr>
            <a:r>
              <a:rPr lang="es-CR" sz="1800" b="0" dirty="0">
                <a:latin typeface="Calibri"/>
                <a:ea typeface="Calibri"/>
                <a:cs typeface="Calibri"/>
                <a:sym typeface="Calibri"/>
              </a:rPr>
              <a:t> Un ejemplo concreto del uso de enfoques de participación comunitaria para apoyar la comunicación de riesgos en Libia proviene de la Guía CEA. Este ejemplo se puede cambiar por uno de su región, país o Sociedad Nacional 
</a:t>
            </a:r>
            <a:endParaRPr lang="en-GB" sz="1804"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1140"/>
              </a:spcBef>
              <a:spcAft>
                <a:spcPts val="0"/>
              </a:spcAft>
              <a:buClr>
                <a:schemeClr val="dk1"/>
              </a:buClr>
              <a:buSzPts val="1800"/>
              <a:buFontTx/>
              <a:buNone/>
            </a:pPr>
            <a:r>
              <a:rPr lang="es-CR" sz="1804" b="1" i="0" u="none" strike="noStrike" cap="none" dirty="0">
                <a:solidFill>
                  <a:schemeClr val="dk1"/>
                </a:solidFill>
                <a:effectLst/>
                <a:latin typeface="Calibri"/>
                <a:ea typeface="Calibri"/>
                <a:cs typeface="Calibri"/>
                <a:sym typeface="Calibri"/>
              </a:rPr>
              <a:t>Un voluntario en cada calle de Libia lidera la lucha contra el COVID-19
</a:t>
            </a:r>
            <a:r>
              <a:rPr lang="es-CR" sz="1804" b="0" i="0" u="none" strike="noStrike" cap="none" dirty="0">
                <a:solidFill>
                  <a:schemeClr val="dk1"/>
                </a:solidFill>
                <a:effectLst/>
                <a:latin typeface="Calibri"/>
                <a:ea typeface="Calibri"/>
                <a:cs typeface="Calibri"/>
                <a:sym typeface="Calibri"/>
              </a:rPr>
              <a:t>Cuando las restricciones de movimiento impuestas por la COVID-19 impidieron que los voluntarios de salud comunitaria de la Media Luna Roja Libia accedieran a las comunidades, la filial de Bengasi de la Sociedad Nacional propuso la iniciativa de voluntariado en cada calle. El enfoque tenía como objetivo reclutar miembros de la comunidad local para liderar la movilización social COVID-19 en sus propios vecindarios. Se produjo una guía voluntaria y un video con información sobre COVID-19, precauciones de seguridad, el papel del voluntario y habilidades de comunicación. Luego se lanzó una encuesta a través de las redes sociales para comprender mejor las percepciones y el conocimiento de la comunidad sobre el virus. La información recopilada se utilizó para desarrollar una guía de preguntas frecuentes basada en las principales creencias, rumores y brechas de conocimiento en las comunidades. Se lanzó una campaña para reclutar voluntarios a través de publicaciones y videos en las redes sociales, y después de una prueba de evaluación, se reclutó a 202 voluntarios para proporcionar información sobre COVID-19 en su vecindario o apoyar de forma remota con tareas como análisis, traducción, investigación y diseño de materiales. Los nuevos voluntarios recibieron una inducción al Movimiento y fueron asignados a uno de los 18 equipos comunitarios en Bengasi y comenzaron visitas puerta a puerta en su vecindario. </a:t>
            </a:r>
            <a:r>
              <a:rPr lang="es-CR" sz="1804" b="0" i="0" u="none" strike="noStrike" cap="none" dirty="0" err="1">
                <a:solidFill>
                  <a:schemeClr val="dk1"/>
                </a:solidFill>
                <a:effectLst/>
                <a:latin typeface="Calibri"/>
                <a:ea typeface="Calibri"/>
                <a:cs typeface="Calibri"/>
                <a:sym typeface="Calibri"/>
              </a:rPr>
              <a:t>Telegram</a:t>
            </a:r>
            <a:r>
              <a:rPr lang="es-CR" sz="1804" b="0" i="0" u="none" strike="noStrike" cap="none" dirty="0">
                <a:solidFill>
                  <a:schemeClr val="dk1"/>
                </a:solidFill>
                <a:effectLst/>
                <a:latin typeface="Calibri"/>
                <a:ea typeface="Calibri"/>
                <a:cs typeface="Calibri"/>
                <a:sym typeface="Calibri"/>
              </a:rPr>
              <a:t> se utilizó para la coordinación y para proporcionar apoyo continuo a los equipos de voluntarios. Como los voluntarios eran conocidos y confiados por sus vecinos, fueron eficaces para hacer frente a los rumores y la desinformación y demostraron ser invaluables para llegar a los miembros vulnerables de la comunidad, como las personas mayores o las personas con acceso limitado a otras fuentes de información como la televisión o Internet. Un miembro de la comunidad comentó: "Al principio, había demasiados rumores sobre el virus, lo que me hizo sentir perdido para lidiar con él, pero después de la visita de los voluntarios, entendí el virus y me sentí más cómodo para prevenirlo". El enfoque ahora se está implementando en Libia y Egipto y se está considerando como un método para ayudar a abordar otros problemas de salud en la comunidad. </a:t>
            </a:r>
            <a:endParaRPr sz="1800" dirty="0"/>
          </a:p>
        </p:txBody>
      </p:sp>
      <p:sp>
        <p:nvSpPr>
          <p:cNvPr id="563" name="Google Shape;5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95837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a:p>
        </p:txBody>
      </p:sp>
      <p:sp>
        <p:nvSpPr>
          <p:cNvPr id="578" name="Google Shape;578;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2000" b="1" dirty="0">
                <a:latin typeface="Calibri"/>
                <a:ea typeface="Calibri"/>
                <a:cs typeface="Calibri"/>
                <a:sym typeface="Calibri"/>
              </a:rPr>
              <a:t>NOTAS DEL FACILITADOR
</a:t>
            </a:r>
            <a:endParaRPr sz="2000" b="1" dirty="0">
              <a:latin typeface="Calibri"/>
              <a:ea typeface="Calibri"/>
              <a:cs typeface="Calibri"/>
              <a:sym typeface="Calibri"/>
            </a:endParaRPr>
          </a:p>
          <a:p>
            <a:pPr marL="0" lvl="0" indent="0" algn="l" rtl="0">
              <a:lnSpc>
                <a:spcPct val="100000"/>
              </a:lnSpc>
              <a:spcBef>
                <a:spcPts val="1000"/>
              </a:spcBef>
              <a:spcAft>
                <a:spcPts val="0"/>
              </a:spcAft>
              <a:buSzPts val="1400"/>
              <a:buNone/>
            </a:pPr>
            <a:r>
              <a:rPr lang="es-CR" sz="2000" b="1" dirty="0">
                <a:latin typeface="Calibri"/>
                <a:ea typeface="Calibri"/>
                <a:cs typeface="Calibri"/>
                <a:sym typeface="Calibri"/>
              </a:rPr>
              <a:t>ANTES de mostrar las respuestas en la diapositiva:
</a:t>
            </a:r>
            <a:endParaRPr sz="2000" dirty="0">
              <a:latin typeface="Calibri"/>
              <a:ea typeface="Calibri"/>
              <a:cs typeface="Calibri"/>
              <a:sym typeface="Calibri"/>
            </a:endParaRPr>
          </a:p>
          <a:p>
            <a:pPr marL="285750" marR="0" lvl="0" indent="-285750" algn="l" rtl="0">
              <a:lnSpc>
                <a:spcPct val="100000"/>
              </a:lnSpc>
              <a:spcBef>
                <a:spcPts val="1000"/>
              </a:spcBef>
              <a:spcAft>
                <a:spcPts val="0"/>
              </a:spcAft>
              <a:buClr>
                <a:schemeClr val="dk1"/>
              </a:buClr>
              <a:buSzPts val="2000"/>
              <a:buFont typeface="Arial"/>
              <a:buChar char="•"/>
            </a:pPr>
            <a:r>
              <a:rPr lang="es-CR" sz="2000" dirty="0"/>
              <a:t>Pregunte a los participantes si pueden pensar en cinco razones por las que necesitamos involucrar a las comunidades en nuestro trabajo; esto se puede hacer en grupos pequeños o como una discusión plenaria.
</a:t>
            </a:r>
            <a:r>
              <a:rPr lang="es-CR" sz="2000" dirty="0">
                <a:latin typeface="Calibri"/>
                <a:ea typeface="Calibri"/>
                <a:cs typeface="Calibri"/>
                <a:sym typeface="Calibri"/>
              </a:rPr>
              <a:t>Escriba las respuestas de las personas en un rotafolio y luego revise las respuestas en la diapositiva, explicando cada una
Podría haber razones más correctas que las de la diapositiva, pero las cinco en la diapositiva son las principales.</a:t>
            </a:r>
            <a:endParaRPr sz="2000" dirty="0">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¿Por qué necesitamos involucrar a las comunidades?
</a:t>
            </a:r>
            <a:endParaRPr sz="1804" b="1"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1. Comprender el contexto y las necesidades de la comunidad
</a:t>
            </a:r>
            <a:r>
              <a:rPr lang="es-CR" sz="1804" dirty="0">
                <a:solidFill>
                  <a:schemeClr val="dk1"/>
                </a:solidFill>
                <a:latin typeface="Calibri"/>
                <a:ea typeface="Calibri"/>
                <a:cs typeface="Calibri"/>
                <a:sym typeface="Calibri"/>
              </a:rPr>
              <a:t>Necesitamos involucrarnos con todos los grupos e individuos de la comunidad para comprender sus necesidades, preferencias y contexto específicos. Si asumimos que sabemos lo que la gente necesita o cómo funcionan las cosas en su comunidad, corremos el riesgo de equivocarnos y brindar apoyo que no ayuda, o peor aún, hacer daño. Por ejemplo, inflamando las tensiones existentes o excluyendo a grupos ya marginados.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2. Para programas y operaciones mejores y más eficaces
</a:t>
            </a:r>
            <a:r>
              <a:rPr lang="es-CR" sz="1804" dirty="0">
                <a:solidFill>
                  <a:schemeClr val="dk1"/>
                </a:solidFill>
                <a:latin typeface="Calibri"/>
                <a:ea typeface="Calibri"/>
                <a:cs typeface="Calibri"/>
                <a:sym typeface="Calibri"/>
              </a:rPr>
              <a:t>Nadie conoce la comunidad mejor que las personas que viven allí. Cuando aprovechamos ese conocimiento y experiencia local para planificar y administrar programas y operaciones, es mucho más probable que lo hagamos bien y brindemos apoyo útil, oportuno, relevante y de alta calidad. Escuchar los comentarios de la comunidad nos da una advertencia temprana cuando las cosas no funcionan y proporciona información valiosa sobre cómo podemos mejorar.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3. Generar confianza, acceso y aceptación con las comunidades
</a:t>
            </a:r>
            <a:r>
              <a:rPr lang="es-CR" sz="1804" dirty="0">
                <a:solidFill>
                  <a:schemeClr val="dk1"/>
                </a:solidFill>
                <a:latin typeface="Calibri"/>
                <a:ea typeface="Calibri"/>
                <a:cs typeface="Calibri"/>
                <a:sym typeface="Calibri"/>
              </a:rPr>
              <a:t>La comunicación abierta y honesta y escuchar y actuar sobre lo que la gente nos dice, es una marca de respeto que genera confianza. Sin confianza, es posible que las personas no quieran hablar con nosotros, usar nuestros servicios, creer la información que compartimos o dar la bienvenida a nuestros voluntarios y personal de manera segura en su comunidad. Cuando las personas no confían en nosotros, nuestra capacidad para ayudarlos se vuelve más difícil e incluso imposible.</a:t>
            </a:r>
            <a:r>
              <a:rPr lang="en-GB" sz="1804" dirty="0">
                <a:solidFill>
                  <a:schemeClr val="dk1"/>
                </a:solidFill>
                <a:latin typeface="Calibri"/>
                <a:ea typeface="Calibri"/>
                <a:cs typeface="Calibri"/>
                <a:sym typeface="Calibri"/>
              </a:rPr>
              <a:t>.</a:t>
            </a:r>
            <a:endParaRPr dirty="0"/>
          </a:p>
          <a:p>
            <a:pPr marL="0" lvl="0" indent="0" algn="l" rtl="0">
              <a:lnSpc>
                <a:spcPct val="100000"/>
              </a:lnSpc>
              <a:spcBef>
                <a:spcPts val="542"/>
              </a:spcBef>
              <a:spcAft>
                <a:spcPts val="0"/>
              </a:spcAft>
              <a:buSzPts val="1400"/>
              <a:buNone/>
            </a:pP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4. Fortalecer la apropiación y la resiliencia de la comunidad
</a:t>
            </a:r>
            <a:r>
              <a:rPr lang="es-CR" sz="1804" dirty="0">
                <a:solidFill>
                  <a:schemeClr val="dk1"/>
                </a:solidFill>
                <a:latin typeface="Calibri"/>
                <a:ea typeface="Calibri"/>
                <a:cs typeface="Calibri"/>
                <a:sym typeface="Calibri"/>
              </a:rPr>
              <a:t>Las personas afectadas por la crisis no están indefensas. Por lo general, son los primeros en responder a una crisis y tienen conocimientos, habilidades y capacidades que pueden ayudar a garantizar que la ayuda sea relevante y sostenible. Cuando diseñamos y gestionamos programas y operaciones en asociación con las comunidades, se facilita la apropiación local y la autosuficiencia. Cuando no los involucramos, los tratamos como receptores pasivos de ayuda, lo que socava nuestros esfuerzos para fortalecer la resiliencia de la comunidad.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s-CR" sz="1804" b="1" dirty="0">
                <a:solidFill>
                  <a:schemeClr val="dk1"/>
                </a:solidFill>
                <a:latin typeface="Calibri"/>
                <a:ea typeface="Calibri"/>
                <a:cs typeface="Calibri"/>
                <a:sym typeface="Calibri"/>
              </a:rPr>
              <a:t>5. Mantener nuestros propios compromisos
</a:t>
            </a:r>
            <a:r>
              <a:rPr lang="es-CR" sz="1804" dirty="0">
                <a:solidFill>
                  <a:schemeClr val="dk1"/>
                </a:solidFill>
                <a:latin typeface="Calibri"/>
                <a:ea typeface="Calibri"/>
                <a:cs typeface="Calibri"/>
                <a:sym typeface="Calibri"/>
              </a:rPr>
              <a:t>Trabajar en asociación con las comunidades es el núcleo de lo que somos. Nos comprometemos a involucrar a las personas en la gestión de la ayuda, a rendir cuentas a quienes tratamos de ayudar y a aprovechar la capacidad local en el Código de Conducta para el Socorro en Casos de Desastre del Movimiento Internacional de la Cruz Roja y de la Media Luna Roja. Los Principios y Normas para la Asistencia Humanitaria de la Cruz Roja y de la Media Luna Roja se comprometen a incluir mecanismos transparentes de comunicación y retroalimentación en las respuestas de emergencia. En diciembre de 2019, el primer conjunto de "Compromisos de todo el Movimiento para la participación y la rendición de cuentas de la comunidad" fue aprobado en el Consejo de Delegados (ver página 21).
</a:t>
            </a:r>
            <a:endParaRPr sz="2000" dirty="0">
              <a:latin typeface="Calibri"/>
              <a:ea typeface="Calibri"/>
              <a:cs typeface="Calibri"/>
              <a:sym typeface="Calibri"/>
            </a:endParaRPr>
          </a:p>
        </p:txBody>
      </p:sp>
      <p:sp>
        <p:nvSpPr>
          <p:cNvPr id="584" name="Google Shape;5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2000" b="1" dirty="0">
                <a:latin typeface="Calibri"/>
                <a:ea typeface="Calibri"/>
                <a:cs typeface="Calibri"/>
                <a:sym typeface="Calibri"/>
              </a:rPr>
              <a:t>NOTAS DEL FACILITADOR </a:t>
            </a:r>
          </a:p>
          <a:p>
            <a:pPr marL="0" lvl="0" indent="0" algn="just" rtl="0">
              <a:lnSpc>
                <a:spcPct val="100000"/>
              </a:lnSpc>
              <a:spcBef>
                <a:spcPts val="542"/>
              </a:spcBef>
              <a:spcAft>
                <a:spcPts val="0"/>
              </a:spcAft>
              <a:buClr>
                <a:schemeClr val="dk1"/>
              </a:buClr>
              <a:buSzPts val="1805"/>
              <a:buFont typeface="Noto Sans Symbols"/>
              <a:buNone/>
            </a:pPr>
            <a:endParaRPr b="1" dirty="0">
              <a:latin typeface="Arial"/>
              <a:ea typeface="Arial"/>
              <a:cs typeface="Arial"/>
              <a:sym typeface="Arial"/>
            </a:endParaRPr>
          </a:p>
          <a:p>
            <a:pPr marL="171450" lvl="0" indent="-171450" algn="just" rtl="0">
              <a:lnSpc>
                <a:spcPct val="100000"/>
              </a:lnSpc>
              <a:spcBef>
                <a:spcPts val="540"/>
              </a:spcBef>
              <a:spcAft>
                <a:spcPts val="0"/>
              </a:spcAft>
              <a:buClr>
                <a:schemeClr val="dk1"/>
              </a:buClr>
              <a:buSzPts val="1800"/>
              <a:buFont typeface="Arial"/>
              <a:buChar char="•"/>
            </a:pPr>
            <a:r>
              <a:rPr lang="es-CR" b="0" dirty="0">
                <a:latin typeface="Arial"/>
                <a:ea typeface="Arial"/>
                <a:cs typeface="Arial"/>
                <a:sym typeface="Arial"/>
              </a:rPr>
              <a:t>Dentro del Movimiento hay compromisos organizacionales con la participación de la comunidad y la rendición de cuentas.
</a:t>
            </a:r>
            <a:r>
              <a:rPr lang="es-CR" b="1" dirty="0">
                <a:latin typeface="Arial"/>
                <a:ea typeface="Arial"/>
                <a:cs typeface="Arial"/>
                <a:sym typeface="Arial"/>
              </a:rPr>
              <a:t>El Código de Conducta para el Movimiento Internacional RCRC y las ONG en los Programas de Respuesta a Desastres establece:</a:t>
            </a:r>
          </a:p>
          <a:p>
            <a:pPr marL="628650" lvl="1" indent="-171450" algn="just" rtl="0">
              <a:lnSpc>
                <a:spcPct val="100000"/>
              </a:lnSpc>
              <a:spcBef>
                <a:spcPts val="540"/>
              </a:spcBef>
              <a:spcAft>
                <a:spcPts val="0"/>
              </a:spcAft>
              <a:buClr>
                <a:schemeClr val="dk1"/>
              </a:buClr>
              <a:buSzPts val="1800"/>
              <a:buFont typeface="Arial"/>
              <a:buChar char="•"/>
            </a:pPr>
            <a:r>
              <a:rPr lang="es-CR" dirty="0">
                <a:latin typeface="Arial"/>
                <a:ea typeface="Arial"/>
                <a:cs typeface="Arial"/>
                <a:sym typeface="Arial"/>
              </a:rPr>
              <a:t>"Se buscarán formas de implicar a los beneficiarios de los programas en la gestión de la ayuda de socorro"
"Nos hacemos responsables tanto de aquellos a quienes buscamos ayudar como de aquellos de quienes aceptamos recursos"</a:t>
            </a:r>
            <a:endParaRPr dirty="0"/>
          </a:p>
          <a:p>
            <a:pPr marL="171450" lvl="0" indent="-171450" algn="just" rtl="0">
              <a:lnSpc>
                <a:spcPct val="100000"/>
              </a:lnSpc>
              <a:spcBef>
                <a:spcPts val="541"/>
              </a:spcBef>
              <a:spcAft>
                <a:spcPts val="0"/>
              </a:spcAft>
              <a:buClr>
                <a:schemeClr val="dk1"/>
              </a:buClr>
              <a:buSzPts val="1804"/>
              <a:buFont typeface="Arial"/>
              <a:buChar char="•"/>
            </a:pPr>
            <a:r>
              <a:rPr lang="es-CR" sz="1804" b="1" dirty="0">
                <a:solidFill>
                  <a:schemeClr val="dk1"/>
                </a:solidFill>
                <a:latin typeface="Arial"/>
                <a:ea typeface="Arial"/>
                <a:cs typeface="Arial"/>
                <a:sym typeface="Arial"/>
              </a:rPr>
              <a:t>Los Principios y Normas para la Acción Humanitaria de la RCRC establecen:</a:t>
            </a:r>
          </a:p>
          <a:p>
            <a:pPr marL="628650" lvl="1" indent="-171450" algn="just" rtl="0">
              <a:lnSpc>
                <a:spcPct val="100000"/>
              </a:lnSpc>
              <a:spcBef>
                <a:spcPts val="541"/>
              </a:spcBef>
              <a:spcAft>
                <a:spcPts val="0"/>
              </a:spcAft>
              <a:buClr>
                <a:schemeClr val="dk1"/>
              </a:buClr>
              <a:buSzPts val="1804"/>
              <a:buFont typeface="Arial"/>
              <a:buChar char="•"/>
            </a:pPr>
            <a:r>
              <a:rPr lang="es-CR" dirty="0"/>
              <a:t>Principio 9. Nos aseguramos de que nuestra asistencia sea apropiada, eficiente, efectiva y responsable, y apoyamos la transición del socorro a la recuperación para las personas afectadas por el desastre.
Regla 5 sobre Calidad y Rendición de Cuentas, que incluye:</a:t>
            </a:r>
          </a:p>
          <a:p>
            <a:pPr marL="1085850" lvl="2" indent="-171450" algn="just" rtl="0">
              <a:lnSpc>
                <a:spcPct val="100000"/>
              </a:lnSpc>
              <a:spcBef>
                <a:spcPts val="541"/>
              </a:spcBef>
              <a:spcAft>
                <a:spcPts val="0"/>
              </a:spcAft>
              <a:buClr>
                <a:schemeClr val="dk1"/>
              </a:buClr>
              <a:buSzPts val="1804"/>
              <a:buFont typeface="Arial"/>
              <a:buChar char="•"/>
            </a:pPr>
            <a:r>
              <a:rPr lang="es-CR" dirty="0"/>
              <a:t>5.4 Las Sociedades Nacionales y la Federación Internacional se consideran responsables ante las personas afectadas por desastres y las harán participar en la evaluación de las necesidades y en la adopción de decisiones para garantizar que la asistencia sea adecuada y satisfaga sus necesidades y prioridades.
5.5 Las Sociedades Nacionales y la Federación Internacional trabajarán para establecer mecanismos transparentes de comunicación, retroalimentación y denuncia que inviten a las personas afectadas por desastres a compartir sus preocupaciones en relación con la asistencia prestada. Las Sociedades Nacionales y la Federación Internacional garantizarán un seguimiento adecuado de la retroalimentación.</a:t>
            </a:r>
          </a:p>
          <a:p>
            <a:pPr marL="342900" lvl="0" indent="-342900" algn="just" rtl="0">
              <a:lnSpc>
                <a:spcPct val="100000"/>
              </a:lnSpc>
              <a:spcBef>
                <a:spcPts val="541"/>
              </a:spcBef>
              <a:spcAft>
                <a:spcPts val="0"/>
              </a:spcAft>
              <a:buClr>
                <a:schemeClr val="dk1"/>
              </a:buClr>
              <a:buSzPts val="1804"/>
              <a:buFont typeface="Arial" panose="020B0604020202020204" pitchFamily="34" charset="0"/>
              <a:buChar char="•"/>
            </a:pPr>
            <a:r>
              <a:rPr lang="es-CR" sz="1804" b="1" dirty="0">
                <a:solidFill>
                  <a:schemeClr val="dk1"/>
                </a:solidFill>
                <a:latin typeface="Arial"/>
                <a:ea typeface="Arial"/>
                <a:cs typeface="Arial"/>
                <a:sym typeface="Arial"/>
              </a:rPr>
              <a:t>Los Compromisos mínimos para la participación y la rendición de cuentas de la comunidad en todo el Movimiento (CR/19/R1) fueron adoptados en el Consejo de Delegados el 8 de diciembre de 2019. Estos compromisos estratégicos generales tienen como objetivo garantizar un enfoque coherente de cómo nos relacionamos con las personas y las comunidades en todo el Movimiento y somos responsables ante ellas. Todos los miembros del Movimiento, incluidas todas las Sociedades Nacionales, las delegaciones del CICR y las oficinas de la IFRC, son responsables de cumplir y mantener estos compromisos, que son pertinentes y aplicables a todo el personal y los voluntarios del Movimiento, independientemente de su función.</a:t>
            </a:r>
            <a:endParaRPr dirty="0"/>
          </a:p>
          <a:p>
            <a:pPr marL="285750" lvl="0" indent="-158750" algn="l" rtl="0">
              <a:lnSpc>
                <a:spcPct val="100000"/>
              </a:lnSpc>
              <a:spcBef>
                <a:spcPts val="1000"/>
              </a:spcBef>
              <a:spcAft>
                <a:spcPts val="0"/>
              </a:spcAft>
              <a:buClr>
                <a:schemeClr val="dk1"/>
              </a:buClr>
              <a:buSzPts val="2000"/>
              <a:buFont typeface="Arial"/>
              <a:buNone/>
            </a:pPr>
            <a:endParaRPr sz="2000" dirty="0">
              <a:latin typeface="Calibri"/>
              <a:ea typeface="Calibri"/>
              <a:cs typeface="Calibri"/>
              <a:sym typeface="Calibri"/>
            </a:endParaRPr>
          </a:p>
        </p:txBody>
      </p:sp>
      <p:sp>
        <p:nvSpPr>
          <p:cNvPr id="592" name="Google Shape;5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900"/>
              </a:spcBef>
              <a:spcAft>
                <a:spcPts val="0"/>
              </a:spcAft>
              <a:buSzPts val="1400"/>
              <a:buNone/>
            </a:pPr>
            <a:r>
              <a:rPr lang="en-GB" sz="1800" b="1" dirty="0">
                <a:latin typeface="Calibri"/>
                <a:ea typeface="Calibri"/>
                <a:cs typeface="Calibri"/>
                <a:sym typeface="Calibri"/>
              </a:rPr>
              <a:t>NOTAS DEL FACILITADOR – DIAPOSITIVA OPCIONAL
</a:t>
            </a:r>
            <a:endParaRPr sz="1800" dirty="0"/>
          </a:p>
          <a:p>
            <a:pPr marL="342900" lvl="0" indent="-342900" algn="l" rtl="0">
              <a:lnSpc>
                <a:spcPct val="100000"/>
              </a:lnSpc>
              <a:spcBef>
                <a:spcPts val="1742"/>
              </a:spcBef>
              <a:spcAft>
                <a:spcPts val="0"/>
              </a:spcAft>
              <a:buSzPts val="1400"/>
              <a:buFont typeface="Arial"/>
              <a:buChar char="•"/>
            </a:pPr>
            <a:r>
              <a:rPr lang="es-CR" dirty="0"/>
              <a:t>Los compromisos de todo el Movimiento abarcan siete esferas clave 
Estos compromisos son la base de las 18 acciones mínimas para la participación comunitaria y la rendición de cuentas en la Guía CEA. Las acciones establecen cómo poner en práctica estos compromisos de alto nivel en nuestro trabajo. </a:t>
            </a:r>
          </a:p>
          <a:p>
            <a:pPr marL="457200" lvl="1" indent="0" algn="l" rtl="0">
              <a:lnSpc>
                <a:spcPct val="100000"/>
              </a:lnSpc>
              <a:spcBef>
                <a:spcPts val="1742"/>
              </a:spcBef>
              <a:spcAft>
                <a:spcPts val="0"/>
              </a:spcAft>
              <a:buSzPts val="1400"/>
              <a:buFont typeface="Arial"/>
              <a:buNone/>
            </a:pPr>
            <a:r>
              <a:rPr lang="es-CR" dirty="0"/>
              <a:t>Los compromisos en su totalidad:</a:t>
            </a:r>
          </a:p>
          <a:p>
            <a:pPr marL="457200" lvl="1" indent="0" algn="l" rtl="0">
              <a:lnSpc>
                <a:spcPct val="100000"/>
              </a:lnSpc>
              <a:spcBef>
                <a:spcPts val="1742"/>
              </a:spcBef>
              <a:spcAft>
                <a:spcPts val="0"/>
              </a:spcAft>
              <a:buSzPts val="1400"/>
              <a:buFont typeface="Arial"/>
              <a:buNone/>
            </a:pPr>
            <a:endParaRPr lang="es-CR" dirty="0"/>
          </a:p>
          <a:p>
            <a:pPr marL="457200" lvl="1" indent="0" algn="l" rtl="0">
              <a:lnSpc>
                <a:spcPct val="100000"/>
              </a:lnSpc>
              <a:spcBef>
                <a:spcPts val="1742"/>
              </a:spcBef>
              <a:spcAft>
                <a:spcPts val="0"/>
              </a:spcAft>
              <a:buSzPts val="1400"/>
              <a:buFont typeface="Arial"/>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1</a:t>
            </a:r>
            <a:r>
              <a:rPr lang="es-CR" sz="1804" b="1" dirty="0">
                <a:solidFill>
                  <a:schemeClr val="dk1"/>
                </a:solidFill>
                <a:latin typeface="Arial"/>
                <a:ea typeface="Arial"/>
                <a:cs typeface="Arial"/>
                <a:sym typeface="Arial"/>
              </a:rPr>
              <a:t>: </a:t>
            </a:r>
            <a:r>
              <a:rPr lang="es-CR" sz="1804" b="0" dirty="0">
                <a:solidFill>
                  <a:schemeClr val="dk1"/>
                </a:solidFill>
                <a:latin typeface="Arial"/>
                <a:ea typeface="Arial"/>
                <a:cs typeface="Arial"/>
                <a:sym typeface="Arial"/>
              </a:rPr>
              <a:t>Todos los componentes del movimiento </a:t>
            </a:r>
            <a:r>
              <a:rPr lang="es-CR" sz="1804" b="1" dirty="0">
                <a:solidFill>
                  <a:schemeClr val="dk1"/>
                </a:solidFill>
                <a:latin typeface="Arial"/>
                <a:ea typeface="Arial"/>
                <a:cs typeface="Arial"/>
                <a:sym typeface="Arial"/>
              </a:rPr>
              <a:t>se comprometen a integrar la participación y la responsabilidad de la comunidad </a:t>
            </a:r>
            <a:r>
              <a:rPr lang="es-CR" sz="1804" b="0" dirty="0">
                <a:solidFill>
                  <a:schemeClr val="dk1"/>
                </a:solidFill>
                <a:latin typeface="Arial"/>
                <a:ea typeface="Arial"/>
                <a:cs typeface="Arial"/>
                <a:sym typeface="Arial"/>
              </a:rPr>
              <a:t>y en sus estrategias, políticas y procedimientos.
</a:t>
            </a:r>
            <a:r>
              <a:rPr lang="en-GB" sz="1804" dirty="0">
                <a:solidFill>
                  <a:schemeClr val="dk1"/>
                </a:solidFill>
                <a:latin typeface="Arial"/>
                <a:ea typeface="Arial"/>
                <a:cs typeface="Arial"/>
                <a:sym typeface="Arial"/>
              </a:rPr>
              <a:t> </a:t>
            </a:r>
            <a:endParaRPr dirty="0"/>
          </a:p>
          <a:p>
            <a:pPr marL="457200" marR="0" lvl="0" indent="-228600" algn="l" rtl="0">
              <a:lnSpc>
                <a:spcPct val="100000"/>
              </a:lnSpc>
              <a:spcBef>
                <a:spcPts val="542"/>
              </a:spcBef>
              <a:spcAft>
                <a:spcPts val="0"/>
              </a:spcAft>
              <a:buSzPts val="1400"/>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2:</a:t>
            </a:r>
            <a:r>
              <a:rPr lang="en-GB" sz="1804"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Todos los componentes de movimiento </a:t>
            </a:r>
            <a:r>
              <a:rPr lang="en-GB" sz="1804" b="1" dirty="0">
                <a:solidFill>
                  <a:schemeClr val="dk1"/>
                </a:solidFill>
                <a:latin typeface="Arial"/>
                <a:ea typeface="Arial"/>
                <a:cs typeface="Arial"/>
                <a:sym typeface="Arial"/>
              </a:rPr>
              <a:t>se </a:t>
            </a:r>
            <a:r>
              <a:rPr lang="en-GB" sz="1804" b="1" dirty="0" err="1">
                <a:solidFill>
                  <a:schemeClr val="dk1"/>
                </a:solidFill>
                <a:latin typeface="Arial"/>
                <a:ea typeface="Arial"/>
                <a:cs typeface="Arial"/>
                <a:sym typeface="Arial"/>
              </a:rPr>
              <a:t>comprometen</a:t>
            </a:r>
            <a:r>
              <a:rPr lang="en-GB" sz="1804" b="1" dirty="0">
                <a:solidFill>
                  <a:schemeClr val="dk1"/>
                </a:solidFill>
                <a:latin typeface="Arial"/>
                <a:ea typeface="Arial"/>
                <a:cs typeface="Arial"/>
                <a:sym typeface="Arial"/>
              </a:rPr>
              <a:t> a </a:t>
            </a:r>
            <a:r>
              <a:rPr lang="en-GB" sz="1804" b="1" dirty="0" err="1">
                <a:solidFill>
                  <a:schemeClr val="dk1"/>
                </a:solidFill>
                <a:latin typeface="Arial"/>
                <a:ea typeface="Arial"/>
                <a:cs typeface="Arial"/>
                <a:sym typeface="Arial"/>
              </a:rPr>
              <a:t>realizar</a:t>
            </a:r>
            <a:r>
              <a:rPr lang="en-GB" sz="1804" b="1" dirty="0">
                <a:solidFill>
                  <a:schemeClr val="dk1"/>
                </a:solidFill>
                <a:latin typeface="Arial"/>
                <a:ea typeface="Arial"/>
                <a:cs typeface="Arial"/>
                <a:sym typeface="Arial"/>
              </a:rPr>
              <a:t> </a:t>
            </a:r>
            <a:r>
              <a:rPr lang="en-GB" sz="1804" b="1" dirty="0" err="1">
                <a:solidFill>
                  <a:schemeClr val="dk1"/>
                </a:solidFill>
                <a:latin typeface="Arial"/>
                <a:ea typeface="Arial"/>
                <a:cs typeface="Arial"/>
                <a:sym typeface="Arial"/>
              </a:rPr>
              <a:t>regularmente</a:t>
            </a:r>
            <a:r>
              <a:rPr lang="en-GB" sz="1804" b="1" dirty="0">
                <a:solidFill>
                  <a:schemeClr val="dk1"/>
                </a:solidFill>
                <a:latin typeface="Arial"/>
                <a:ea typeface="Arial"/>
                <a:cs typeface="Arial"/>
                <a:sym typeface="Arial"/>
              </a:rPr>
              <a:t> un </a:t>
            </a:r>
            <a:r>
              <a:rPr lang="en-GB" sz="1804" b="1" dirty="0" err="1">
                <a:solidFill>
                  <a:schemeClr val="dk1"/>
                </a:solidFill>
                <a:latin typeface="Arial"/>
                <a:ea typeface="Arial"/>
                <a:cs typeface="Arial"/>
                <a:sym typeface="Arial"/>
              </a:rPr>
              <a:t>análisis</a:t>
            </a:r>
            <a:r>
              <a:rPr lang="en-GB" sz="1804" b="1" dirty="0">
                <a:solidFill>
                  <a:schemeClr val="dk1"/>
                </a:solidFill>
                <a:latin typeface="Arial"/>
                <a:ea typeface="Arial"/>
                <a:cs typeface="Arial"/>
                <a:sym typeface="Arial"/>
              </a:rPr>
              <a:t> de </a:t>
            </a:r>
            <a:r>
              <a:rPr lang="en-GB" sz="1804" b="1" dirty="0" err="1">
                <a:solidFill>
                  <a:schemeClr val="dk1"/>
                </a:solidFill>
                <a:latin typeface="Arial"/>
                <a:ea typeface="Arial"/>
                <a:cs typeface="Arial"/>
                <a:sym typeface="Arial"/>
              </a:rPr>
              <a:t>los</a:t>
            </a:r>
            <a:r>
              <a:rPr lang="en-GB" sz="1804" b="1" dirty="0">
                <a:solidFill>
                  <a:schemeClr val="dk1"/>
                </a:solidFill>
                <a:latin typeface="Arial"/>
                <a:ea typeface="Arial"/>
                <a:cs typeface="Arial"/>
                <a:sym typeface="Arial"/>
              </a:rPr>
              <a:t> </a:t>
            </a:r>
            <a:r>
              <a:rPr lang="en-GB" sz="1804" b="1" dirty="0" err="1">
                <a:solidFill>
                  <a:schemeClr val="dk1"/>
                </a:solidFill>
                <a:latin typeface="Arial"/>
                <a:ea typeface="Arial"/>
                <a:cs typeface="Arial"/>
                <a:sym typeface="Arial"/>
              </a:rPr>
              <a:t>contextos</a:t>
            </a:r>
            <a:r>
              <a:rPr lang="en-GB" sz="1804" b="1" dirty="0">
                <a:solidFill>
                  <a:schemeClr val="dk1"/>
                </a:solidFill>
                <a:latin typeface="Arial"/>
                <a:ea typeface="Arial"/>
                <a:cs typeface="Arial"/>
                <a:sym typeface="Arial"/>
              </a:rPr>
              <a:t> </a:t>
            </a:r>
            <a:r>
              <a:rPr lang="es-CR" sz="1804" b="1" dirty="0">
                <a:solidFill>
                  <a:schemeClr val="dk1"/>
                </a:solidFill>
                <a:latin typeface="Arial"/>
                <a:ea typeface="Arial"/>
                <a:cs typeface="Arial"/>
                <a:sym typeface="Arial"/>
              </a:rPr>
              <a:t>t</a:t>
            </a:r>
            <a:r>
              <a:rPr lang="es-CR" sz="1804" dirty="0">
                <a:solidFill>
                  <a:schemeClr val="dk1"/>
                </a:solidFill>
                <a:latin typeface="Arial"/>
                <a:ea typeface="Arial"/>
                <a:cs typeface="Arial"/>
                <a:sym typeface="Arial"/>
              </a:rPr>
              <a:t>rabajan para comprender mejor y abordar la diversidad de necesidades, vulnerabilidades y capacidades de las personas y comunidades a las que buscan servir y ayudar.
</a:t>
            </a: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3: </a:t>
            </a:r>
            <a:r>
              <a:rPr lang="es-CR" sz="1804" dirty="0">
                <a:solidFill>
                  <a:schemeClr val="dk1"/>
                </a:solidFill>
                <a:latin typeface="Arial"/>
                <a:ea typeface="Arial"/>
                <a:cs typeface="Arial"/>
                <a:sym typeface="Arial"/>
              </a:rPr>
              <a:t>Todos los componentes de movimiento </a:t>
            </a:r>
            <a:r>
              <a:rPr lang="es-CR" sz="1804" b="1" dirty="0">
                <a:solidFill>
                  <a:schemeClr val="dk1"/>
                </a:solidFill>
                <a:latin typeface="Arial"/>
                <a:ea typeface="Arial"/>
                <a:cs typeface="Arial"/>
                <a:sym typeface="Arial"/>
              </a:rPr>
              <a:t>se comprometen a facilitar una mayor participación </a:t>
            </a:r>
            <a:r>
              <a:rPr lang="es-CR" sz="1804" dirty="0">
                <a:solidFill>
                  <a:schemeClr val="dk1"/>
                </a:solidFill>
                <a:latin typeface="Arial"/>
                <a:ea typeface="Arial"/>
                <a:cs typeface="Arial"/>
                <a:sym typeface="Arial"/>
              </a:rPr>
              <a:t>de la población y las comunidades locales, incluidos los voluntarios de las Sociedades Nacionales, y ayudándoles a aplicar sus conocimientos, aptitudes y capacidades para encontrar soluciones adecuadas y eficaces a sus problemas.
</a:t>
            </a:r>
            <a:r>
              <a:rPr lang="en-GB" sz="1804" dirty="0">
                <a:solidFill>
                  <a:schemeClr val="dk1"/>
                </a:solidFill>
                <a:latin typeface="Arial"/>
                <a:ea typeface="Arial"/>
                <a:cs typeface="Arial"/>
                <a:sym typeface="Arial"/>
              </a:rPr>
              <a:t> </a:t>
            </a:r>
            <a:endParaRPr dirty="0"/>
          </a:p>
          <a:p>
            <a:pPr marL="457200" marR="0" lvl="0" indent="-228600" algn="l" rtl="0">
              <a:lnSpc>
                <a:spcPct val="100000"/>
              </a:lnSpc>
              <a:spcBef>
                <a:spcPts val="542"/>
              </a:spcBef>
              <a:spcAft>
                <a:spcPts val="0"/>
              </a:spcAft>
              <a:buSzPts val="1400"/>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4: </a:t>
            </a:r>
            <a:r>
              <a:rPr lang="es-CR" sz="1804" dirty="0">
                <a:solidFill>
                  <a:schemeClr val="dk1"/>
                </a:solidFill>
                <a:latin typeface="Arial"/>
                <a:ea typeface="Arial"/>
                <a:cs typeface="Arial"/>
                <a:sym typeface="Arial"/>
              </a:rPr>
              <a:t>Todos los componentes de movimiento </a:t>
            </a:r>
            <a:r>
              <a:rPr lang="es-CR" sz="1804" b="1" dirty="0">
                <a:solidFill>
                  <a:schemeClr val="dk1"/>
                </a:solidFill>
                <a:latin typeface="Arial"/>
                <a:ea typeface="Arial"/>
                <a:cs typeface="Arial"/>
                <a:sym typeface="Arial"/>
              </a:rPr>
              <a:t>se comprometen a escuchar, responder y actuar sistemáticamente sobre los comentarios</a:t>
            </a:r>
            <a:r>
              <a:rPr lang="en-GB" sz="1804"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de las personas y comunidades a las que pretendemos servir.</a:t>
            </a:r>
            <a:endParaRPr dirty="0"/>
          </a:p>
          <a:p>
            <a:pPr marL="457200" marR="0" lvl="0" indent="-228600" algn="l" rtl="0">
              <a:lnSpc>
                <a:spcPct val="100000"/>
              </a:lnSpc>
              <a:spcBef>
                <a:spcPts val="542"/>
              </a:spcBef>
              <a:spcAft>
                <a:spcPts val="0"/>
              </a:spcAft>
              <a:buSzPts val="1400"/>
              <a:buNone/>
            </a:pPr>
            <a:r>
              <a:rPr lang="en-GB" sz="1804" dirty="0">
                <a:solidFill>
                  <a:schemeClr val="dk1"/>
                </a:solidFill>
                <a:latin typeface="Arial"/>
                <a:ea typeface="Arial"/>
                <a:cs typeface="Arial"/>
                <a:sym typeface="Arial"/>
              </a:rPr>
              <a:t> </a:t>
            </a:r>
            <a:endParaRPr dirty="0"/>
          </a:p>
          <a:p>
            <a:pPr marL="457200" marR="0" lvl="0" indent="-228600" algn="l" rtl="0">
              <a:lnSpc>
                <a:spcPct val="100000"/>
              </a:lnSpc>
              <a:spcBef>
                <a:spcPts val="542"/>
              </a:spcBef>
              <a:spcAft>
                <a:spcPts val="0"/>
              </a:spcAft>
              <a:buSzPts val="1400"/>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5:</a:t>
            </a:r>
            <a:r>
              <a:rPr lang="en-GB" sz="1804"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Todos los componentes de movimiento se </a:t>
            </a:r>
            <a:r>
              <a:rPr lang="es-CR" sz="1804" b="1" dirty="0">
                <a:solidFill>
                  <a:schemeClr val="dk1"/>
                </a:solidFill>
                <a:latin typeface="Arial"/>
                <a:ea typeface="Arial"/>
                <a:cs typeface="Arial"/>
                <a:sym typeface="Arial"/>
              </a:rPr>
              <a:t>comprometen con una mayor transparencia en nuestras comunicaciones </a:t>
            </a:r>
            <a:r>
              <a:rPr lang="es-CR" sz="1804" dirty="0">
                <a:solidFill>
                  <a:schemeClr val="dk1"/>
                </a:solidFill>
                <a:latin typeface="Arial"/>
                <a:ea typeface="Arial"/>
                <a:cs typeface="Arial"/>
                <a:sym typeface="Arial"/>
              </a:rPr>
              <a:t>y las relaciones con las personas y las comunidades a las que pretendemos servir.
</a:t>
            </a:r>
            <a:r>
              <a:rPr lang="en-GB" sz="1804" dirty="0">
                <a:solidFill>
                  <a:schemeClr val="dk1"/>
                </a:solidFill>
                <a:latin typeface="Arial"/>
                <a:ea typeface="Arial"/>
                <a:cs typeface="Arial"/>
                <a:sym typeface="Arial"/>
              </a:rPr>
              <a:t> </a:t>
            </a:r>
            <a:endParaRPr dirty="0"/>
          </a:p>
          <a:p>
            <a:pPr marL="457200" marR="0" lvl="0" indent="-228600" algn="l" rtl="0">
              <a:lnSpc>
                <a:spcPct val="100000"/>
              </a:lnSpc>
              <a:spcBef>
                <a:spcPts val="542"/>
              </a:spcBef>
              <a:spcAft>
                <a:spcPts val="0"/>
              </a:spcAft>
              <a:buSzPts val="1400"/>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6: </a:t>
            </a:r>
            <a:r>
              <a:rPr lang="es-CR" sz="1804" dirty="0">
                <a:solidFill>
                  <a:schemeClr val="dk1"/>
                </a:solidFill>
                <a:latin typeface="Arial"/>
                <a:ea typeface="Arial"/>
                <a:cs typeface="Arial"/>
                <a:sym typeface="Arial"/>
              </a:rPr>
              <a:t>Todos los componentes de movimiento </a:t>
            </a:r>
            <a:r>
              <a:rPr lang="es-CR" sz="1804" b="1" dirty="0">
                <a:solidFill>
                  <a:schemeClr val="dk1"/>
                </a:solidFill>
                <a:latin typeface="Arial"/>
                <a:ea typeface="Arial"/>
                <a:cs typeface="Arial"/>
                <a:sym typeface="Arial"/>
              </a:rPr>
              <a:t>se comprometen a fortalecer el conocimiento, las habilidades y las competencias en la participación comunitaria y la rendición de cuentas en todos los niveles.</a:t>
            </a:r>
            <a:r>
              <a:rPr lang="en-GB" sz="1804"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e incorporar sistemáticamente este aprendizaje en nuestro trabajo</a:t>
            </a:r>
            <a:r>
              <a:rPr lang="en-GB" sz="1804" dirty="0">
                <a:solidFill>
                  <a:schemeClr val="dk1"/>
                </a:solidFill>
                <a:latin typeface="Arial"/>
                <a:ea typeface="Arial"/>
                <a:cs typeface="Arial"/>
                <a:sym typeface="Arial"/>
              </a:rPr>
              <a:t>.</a:t>
            </a:r>
            <a:endParaRPr dirty="0"/>
          </a:p>
          <a:p>
            <a:pPr marL="457200" marR="0" lvl="0" indent="-228600" algn="l" rtl="0">
              <a:lnSpc>
                <a:spcPct val="100000"/>
              </a:lnSpc>
              <a:spcBef>
                <a:spcPts val="542"/>
              </a:spcBef>
              <a:spcAft>
                <a:spcPts val="0"/>
              </a:spcAft>
              <a:buSzPts val="1400"/>
              <a:buNone/>
            </a:pPr>
            <a:r>
              <a:rPr lang="en-GB" sz="1804" dirty="0">
                <a:solidFill>
                  <a:schemeClr val="dk1"/>
                </a:solidFill>
                <a:latin typeface="Arial"/>
                <a:ea typeface="Arial"/>
                <a:cs typeface="Arial"/>
                <a:sym typeface="Arial"/>
              </a:rPr>
              <a:t> </a:t>
            </a:r>
            <a:endParaRPr dirty="0"/>
          </a:p>
          <a:p>
            <a:pPr marL="457200" marR="0" lvl="0" indent="-228600" algn="l" rtl="0">
              <a:lnSpc>
                <a:spcPct val="100000"/>
              </a:lnSpc>
              <a:spcBef>
                <a:spcPts val="542"/>
              </a:spcBef>
              <a:spcAft>
                <a:spcPts val="0"/>
              </a:spcAft>
              <a:buSzPts val="1400"/>
              <a:buNone/>
            </a:pPr>
            <a:r>
              <a:rPr lang="en-GB" sz="1804" b="1" dirty="0" err="1">
                <a:solidFill>
                  <a:schemeClr val="dk1"/>
                </a:solidFill>
                <a:latin typeface="Arial"/>
                <a:ea typeface="Arial"/>
                <a:cs typeface="Arial"/>
                <a:sym typeface="Arial"/>
              </a:rPr>
              <a:t>Compromiso</a:t>
            </a:r>
            <a:r>
              <a:rPr lang="en-GB" sz="1804" b="1" dirty="0">
                <a:solidFill>
                  <a:schemeClr val="dk1"/>
                </a:solidFill>
                <a:latin typeface="Arial"/>
                <a:ea typeface="Arial"/>
                <a:cs typeface="Arial"/>
                <a:sym typeface="Arial"/>
              </a:rPr>
              <a:t> 7: </a:t>
            </a:r>
            <a:r>
              <a:rPr lang="es-CR" sz="1804" dirty="0">
                <a:solidFill>
                  <a:schemeClr val="dk1"/>
                </a:solidFill>
                <a:latin typeface="Arial"/>
                <a:ea typeface="Arial"/>
                <a:cs typeface="Arial"/>
                <a:sym typeface="Arial"/>
              </a:rPr>
              <a:t>Todos los componentes de movimiento </a:t>
            </a:r>
            <a:r>
              <a:rPr lang="es-CR" sz="1804" b="1" dirty="0">
                <a:solidFill>
                  <a:schemeClr val="dk1"/>
                </a:solidFill>
                <a:latin typeface="Arial"/>
                <a:ea typeface="Arial"/>
                <a:cs typeface="Arial"/>
                <a:sym typeface="Arial"/>
              </a:rPr>
              <a:t>se comprometen a coordinar sus enfoques de participación y rendición de cuentas de la comunidad cuando trabajan en el mismo contexto</a:t>
            </a:r>
            <a:r>
              <a:rPr lang="en-GB" sz="1804"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incluso con los asociados externos pertinentes, a fin de aumentar la coherencia y la coherencia, evitar la duplicación y mejorar la eficacia y la eficiencia.
</a:t>
            </a:r>
            <a:endParaRPr dirty="0"/>
          </a:p>
          <a:p>
            <a:pPr marL="342900" lvl="0" indent="-254000" algn="l" rtl="0">
              <a:lnSpc>
                <a:spcPct val="100000"/>
              </a:lnSpc>
              <a:spcBef>
                <a:spcPts val="542"/>
              </a:spcBef>
              <a:spcAft>
                <a:spcPts val="0"/>
              </a:spcAft>
              <a:buSzPts val="1400"/>
              <a:buFont typeface="Arial"/>
              <a:buNone/>
            </a:pPr>
            <a:endParaRPr dirty="0"/>
          </a:p>
        </p:txBody>
      </p:sp>
      <p:sp>
        <p:nvSpPr>
          <p:cNvPr id="602" name="Google Shape;602;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NOTAS DEL FACILITADOR - DIAPOSITIVA OPCIONAL, QUE SE REFIERE A LOS PARTICIPANTES
</a:t>
            </a:r>
            <a:endParaRPr dirty="0"/>
          </a:p>
          <a:p>
            <a:pPr marL="0" lvl="0" indent="0" algn="l" rtl="0">
              <a:lnSpc>
                <a:spcPct val="100000"/>
              </a:lnSpc>
              <a:spcBef>
                <a:spcPts val="0"/>
              </a:spcBef>
              <a:spcAft>
                <a:spcPts val="0"/>
              </a:spcAft>
              <a:buSzPts val="1400"/>
              <a:buNone/>
            </a:pPr>
            <a:r>
              <a:rPr lang="es-CR" sz="2000" b="0" i="0" u="none" strike="noStrike" dirty="0">
                <a:solidFill>
                  <a:schemeClr val="dk1"/>
                </a:solidFill>
                <a:latin typeface="Arial"/>
                <a:ea typeface="Arial"/>
                <a:cs typeface="Arial"/>
                <a:sym typeface="Arial"/>
              </a:rPr>
              <a:t>El Movimiento no está solo en sus esfuerzos por fortalecer la participación y la rendición de cuentas de la comunidad. Hay varias iniciativas globales que también trabajan para apoyar este objetivo. Estos compromisos compartidos apoyan el trabajo conjunto para mejorar la participación de la comunidad en todas las agencias y significan que nuestros socios también están trabajando arduamente para mejorar la rendición de cuentas. Estos incluyen:
</a:t>
            </a:r>
            <a:br>
              <a:rPr lang="en-GB" b="0" dirty="0"/>
            </a:br>
            <a:r>
              <a:rPr lang="en-GB" sz="2000" b="1" i="0" u="sng" strike="noStrike" dirty="0">
                <a:solidFill>
                  <a:schemeClr val="dk1"/>
                </a:solidFill>
                <a:latin typeface="Arial"/>
                <a:ea typeface="Arial"/>
                <a:cs typeface="Arial"/>
                <a:sym typeface="Arial"/>
              </a:rPr>
              <a:t>La </a:t>
            </a:r>
            <a:r>
              <a:rPr lang="en-GB" sz="2000" b="1" i="0" u="sng" strike="noStrike" dirty="0" err="1">
                <a:solidFill>
                  <a:schemeClr val="dk1"/>
                </a:solidFill>
                <a:latin typeface="Arial"/>
                <a:ea typeface="Arial"/>
                <a:cs typeface="Arial"/>
                <a:sym typeface="Arial"/>
              </a:rPr>
              <a:t>norma</a:t>
            </a:r>
            <a:r>
              <a:rPr lang="en-GB" sz="2000" b="1" i="0" u="sng" strike="noStrike" dirty="0">
                <a:solidFill>
                  <a:schemeClr val="dk1"/>
                </a:solidFill>
                <a:latin typeface="Arial"/>
                <a:ea typeface="Arial"/>
                <a:cs typeface="Arial"/>
                <a:sym typeface="Arial"/>
              </a:rPr>
              <a:t> </a:t>
            </a:r>
            <a:r>
              <a:rPr lang="en-GB" sz="2000" b="1" i="0" u="sng" strike="noStrike" dirty="0" err="1">
                <a:solidFill>
                  <a:schemeClr val="dk1"/>
                </a:solidFill>
                <a:latin typeface="Arial"/>
                <a:ea typeface="Arial"/>
                <a:cs typeface="Arial"/>
                <a:sym typeface="Arial"/>
              </a:rPr>
              <a:t>humanitaria</a:t>
            </a:r>
            <a:r>
              <a:rPr lang="en-GB" sz="2000" b="1" i="0" u="sng" strike="noStrike" dirty="0">
                <a:solidFill>
                  <a:schemeClr val="dk1"/>
                </a:solidFill>
                <a:latin typeface="Arial"/>
                <a:ea typeface="Arial"/>
                <a:cs typeface="Arial"/>
                <a:sym typeface="Arial"/>
              </a:rPr>
              <a:t> </a:t>
            </a:r>
            <a:r>
              <a:rPr lang="en-GB" sz="2000" b="1" i="0" u="sng" strike="noStrike" dirty="0" err="1">
                <a:solidFill>
                  <a:schemeClr val="dk1"/>
                </a:solidFill>
                <a:latin typeface="Arial"/>
                <a:ea typeface="Arial"/>
                <a:cs typeface="Arial"/>
                <a:sym typeface="Arial"/>
              </a:rPr>
              <a:t>básica</a:t>
            </a:r>
            <a:r>
              <a:rPr lang="en-GB" sz="2000" b="1" i="0" u="sng" strike="noStrike" dirty="0">
                <a:solidFill>
                  <a:schemeClr val="dk1"/>
                </a:solidFill>
                <a:latin typeface="Arial"/>
                <a:ea typeface="Arial"/>
                <a:cs typeface="Arial"/>
                <a:sym typeface="Arial"/>
              </a:rPr>
              <a:t> 
</a:t>
            </a:r>
            <a:r>
              <a:rPr lang="es-CR" sz="2000" b="0" i="0" u="none" strike="noStrike" dirty="0">
                <a:solidFill>
                  <a:schemeClr val="dk1"/>
                </a:solidFill>
                <a:latin typeface="Arial"/>
                <a:ea typeface="Arial"/>
                <a:cs typeface="Arial"/>
                <a:sym typeface="Arial"/>
              </a:rPr>
              <a:t>El Estándar Humanitario Básico sobre Calidad y Rendición de Cuentas (CHS) establece nueve compromisos que las organizaciones y las personas involucradas en la respuesta humanitaria pueden utilizar para mejorar la calidad y la eficacia de la asistencia que brindan. Abarcan la calidad y pertinencia de la ayuda humanitaria, la rendición de cuentas a las personas afectadas, la coordinación, el aprendizaje, la gestión de las personas y la prevención de la explotación y el abuso sexuales y el fraude y la corrupción. Los compromisos mínimos de la Cruz Roja y la Media Luna Roja y las medidas para la participación y la rendición de cuentas de la comunidad están alineados con la CHS. 
</a:t>
            </a:r>
            <a:br>
              <a:rPr lang="en-GB" b="0" dirty="0"/>
            </a:br>
            <a:br>
              <a:rPr lang="es-CR" sz="2000" b="1" i="0" u="sng" strike="noStrike" dirty="0">
                <a:solidFill>
                  <a:schemeClr val="dk1"/>
                </a:solidFill>
                <a:latin typeface="Arial"/>
                <a:ea typeface="Arial"/>
                <a:cs typeface="Arial"/>
                <a:sym typeface="Arial"/>
              </a:rPr>
            </a:br>
            <a:r>
              <a:rPr lang="es-CR" sz="2000" b="1" i="0" u="sng" strike="noStrike" dirty="0">
                <a:solidFill>
                  <a:schemeClr val="dk1"/>
                </a:solidFill>
                <a:latin typeface="Arial"/>
                <a:ea typeface="Arial"/>
                <a:cs typeface="Arial"/>
                <a:sym typeface="Arial"/>
              </a:rPr>
              <a:t>Compromisos del Comité Permanente entre Organismos sobre la rendición de cuentas a las personas afectadas
</a:t>
            </a:r>
            <a:r>
              <a:rPr lang="es-CR" sz="2000" b="0" i="0" u="none" strike="noStrike" dirty="0">
                <a:solidFill>
                  <a:schemeClr val="dk1"/>
                </a:solidFill>
                <a:latin typeface="Arial"/>
                <a:ea typeface="Arial"/>
                <a:cs typeface="Arial"/>
                <a:sym typeface="Arial"/>
              </a:rPr>
              <a:t>El Comité Permanente entre Organismos es el principal mecanismo para coordinar la labor de los organismos que participan en la asistencia humanitaria. Sus compromisos sobre la rendición de cuentas a las personas afectadas obligan a los socorristas a informar, así como a solicitar, escuchar y actuar sobre las voces, prioridades y comentarios de las personas afectadas (incluso en relación con las quejas y denuncias de explotación y abuso sexuales), y a garantizar que los diferentes grupos dentro de la población afectada puedan desempeñar un papel activo en la toma de decisiones. 
</a:t>
            </a:r>
            <a:endParaRPr sz="2000" b="0" i="0" u="none" strike="noStrik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2000" b="1" i="0" u="sng" strike="noStrike" dirty="0" err="1">
                <a:solidFill>
                  <a:schemeClr val="dk1"/>
                </a:solidFill>
                <a:latin typeface="Arial"/>
                <a:ea typeface="Arial"/>
                <a:cs typeface="Arial"/>
                <a:sym typeface="Arial"/>
              </a:rPr>
              <a:t>Compromisos</a:t>
            </a:r>
            <a:r>
              <a:rPr lang="en-GB" sz="2000" b="1" i="0" u="sng" strike="noStrike" dirty="0">
                <a:solidFill>
                  <a:schemeClr val="dk1"/>
                </a:solidFill>
                <a:latin typeface="Arial"/>
                <a:ea typeface="Arial"/>
                <a:cs typeface="Arial"/>
                <a:sym typeface="Arial"/>
              </a:rPr>
              <a:t> de Gran </a:t>
            </a:r>
            <a:r>
              <a:rPr lang="en-GB" sz="2000" b="1" i="0" u="sng" strike="noStrike" dirty="0" err="1">
                <a:solidFill>
                  <a:schemeClr val="dk1"/>
                </a:solidFill>
                <a:latin typeface="Arial"/>
                <a:ea typeface="Arial"/>
                <a:cs typeface="Arial"/>
                <a:sym typeface="Arial"/>
              </a:rPr>
              <a:t>Negociación</a:t>
            </a:r>
            <a:r>
              <a:rPr lang="en-GB" sz="2000" b="1" i="0" u="sng" strike="noStrike" dirty="0">
                <a:solidFill>
                  <a:schemeClr val="dk1"/>
                </a:solidFill>
                <a:latin typeface="Arial"/>
                <a:ea typeface="Arial"/>
                <a:cs typeface="Arial"/>
                <a:sym typeface="Arial"/>
              </a:rPr>
              <a:t>
</a:t>
            </a:r>
            <a:r>
              <a:rPr lang="es-CR" sz="1804" dirty="0">
                <a:solidFill>
                  <a:schemeClr val="dk1"/>
                </a:solidFill>
                <a:latin typeface="Arial"/>
                <a:ea typeface="Arial"/>
                <a:cs typeface="Arial"/>
                <a:sym typeface="Arial"/>
              </a:rPr>
              <a:t>El Gran Pacto, lanzado durante la Cumbre Humanitaria Mundial en Estambul en mayo de 2016, es un acuerdo único entre algunos de los mayores donantes y organizaciones humanitarias que se han comprometido a obtener mejores resultados humanitarios para las poblaciones afectadas a través de una mayor eficiencia, eficacia y mayor rendición de cuentas, en el espíritu de Quid pro Quo como relevante para todos. Originalmente, el Grand </a:t>
            </a:r>
            <a:r>
              <a:rPr lang="es-CR" sz="1804" dirty="0" err="1">
                <a:solidFill>
                  <a:schemeClr val="dk1"/>
                </a:solidFill>
                <a:latin typeface="Arial"/>
                <a:ea typeface="Arial"/>
                <a:cs typeface="Arial"/>
                <a:sym typeface="Arial"/>
              </a:rPr>
              <a:t>Bargain</a:t>
            </a:r>
            <a:r>
              <a:rPr lang="es-CR" sz="1804" dirty="0">
                <a:solidFill>
                  <a:schemeClr val="dk1"/>
                </a:solidFill>
                <a:latin typeface="Arial"/>
                <a:ea typeface="Arial"/>
                <a:cs typeface="Arial"/>
                <a:sym typeface="Arial"/>
              </a:rPr>
              <a:t> tenía ocho flujos de trabajo, dos de los cuales se centraban en la localización y la participación. En 2021, se aprobó el marco del Gran Pacto 2.0, que considera la localización y la participación de las comunidades afectadas como una de las dos prioridades habilitadoras y la rendición de cuentas y la inclusión como uno de los cuatro pilares de resultados.
</a:t>
            </a:r>
            <a:endParaRPr sz="2000" b="0" i="0" u="none" strike="noStrik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2000" b="1" i="0" u="sng" strike="noStrike" dirty="0">
                <a:solidFill>
                  <a:schemeClr val="dk1"/>
                </a:solidFill>
                <a:latin typeface="Arial"/>
                <a:ea typeface="Arial"/>
                <a:cs typeface="Arial"/>
                <a:sym typeface="Arial"/>
              </a:rPr>
              <a:t>OCHA</a:t>
            </a:r>
            <a:endParaRPr dirty="0"/>
          </a:p>
          <a:p>
            <a:pPr marL="0" lvl="0" indent="0" algn="l" rtl="0">
              <a:lnSpc>
                <a:spcPct val="100000"/>
              </a:lnSpc>
              <a:spcBef>
                <a:spcPts val="0"/>
              </a:spcBef>
              <a:spcAft>
                <a:spcPts val="0"/>
              </a:spcAft>
              <a:buSzPts val="1400"/>
              <a:buNone/>
            </a:pPr>
            <a:r>
              <a:rPr lang="es-CR" sz="2000" b="0" i="0" u="none" strike="noStrike" dirty="0">
                <a:solidFill>
                  <a:schemeClr val="dk1"/>
                </a:solidFill>
                <a:latin typeface="Arial"/>
                <a:ea typeface="Arial"/>
                <a:cs typeface="Arial"/>
                <a:sym typeface="Arial"/>
              </a:rPr>
              <a:t>
Tiene cuatro "no negociables" que aparecen en el mandato para todos los coordinadores humanitarios y deben figurar en todos los planes de respuesta humanitaria, esto incluye AAP, género, PSEA y protección
</a:t>
            </a:r>
            <a:endParaRPr dirty="0"/>
          </a:p>
        </p:txBody>
      </p:sp>
      <p:sp>
        <p:nvSpPr>
          <p:cNvPr id="610" name="Google Shape;61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a:p>
        </p:txBody>
      </p:sp>
      <p:sp>
        <p:nvSpPr>
          <p:cNvPr id="650" name="Google Shape;650;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r>
              <a:rPr lang="en-GB" dirty="0"/>
              <a:t>NOTAS DEL FACILITADOR
</a:t>
            </a:r>
          </a:p>
          <a:p>
            <a:pPr marL="342900" lvl="0" indent="-342900" algn="l" rtl="0">
              <a:lnSpc>
                <a:spcPct val="100000"/>
              </a:lnSpc>
              <a:spcBef>
                <a:spcPts val="542"/>
              </a:spcBef>
              <a:spcAft>
                <a:spcPts val="0"/>
              </a:spcAft>
              <a:buSzPts val="1400"/>
              <a:buFontTx/>
              <a:buChar char="-"/>
            </a:pPr>
            <a:r>
              <a:rPr lang="es-CR" dirty="0"/>
              <a:t>Repase rápidamente los temas principales que se cubrirán en la introducción de una hora a CEA
Hay una opción para incluir un ejercicio grupal si tiene 30 minutos adicionales disponibles para esta sesión.
</a:t>
            </a:r>
            <a:endParaRPr dirty="0"/>
          </a:p>
        </p:txBody>
      </p:sp>
      <p:sp>
        <p:nvSpPr>
          <p:cNvPr id="470" name="Google Shape;47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1500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NOTAS DEL FACILITADOR
</a:t>
            </a:r>
            <a:endParaRPr b="1" dirty="0"/>
          </a:p>
          <a:p>
            <a:pPr marL="342900" lvl="0" indent="-342900" algn="l" rtl="0">
              <a:lnSpc>
                <a:spcPct val="100000"/>
              </a:lnSpc>
              <a:spcBef>
                <a:spcPts val="541"/>
              </a:spcBef>
              <a:spcAft>
                <a:spcPts val="0"/>
              </a:spcAft>
              <a:buClr>
                <a:schemeClr val="dk1"/>
              </a:buClr>
              <a:buSzPts val="1800"/>
              <a:buFont typeface="Arial"/>
              <a:buChar char="•"/>
            </a:pPr>
            <a:r>
              <a:rPr lang="es-CR" b="0" dirty="0"/>
              <a:t>Desafortunadamente, la evidencia global muestra que todavía hay brechas significativas en la forma en que las organizaciones de ayuda involucran a las comunidades, a pesar de una mayor conciencia y compromiso con la rendición de cuentas. 
Los hallazgos aquí fueron recopilados por </a:t>
            </a:r>
            <a:r>
              <a:rPr lang="es-CR" b="0" dirty="0" err="1"/>
              <a:t>Ground</a:t>
            </a:r>
            <a:r>
              <a:rPr lang="es-CR" b="0" dirty="0"/>
              <a:t> </a:t>
            </a:r>
            <a:r>
              <a:rPr lang="es-CR" b="0" dirty="0" err="1"/>
              <a:t>Truth</a:t>
            </a:r>
            <a:r>
              <a:rPr lang="es-CR" b="0" dirty="0"/>
              <a:t> </a:t>
            </a:r>
            <a:r>
              <a:rPr lang="es-CR" b="0" dirty="0" err="1"/>
              <a:t>Solutions</a:t>
            </a:r>
            <a:r>
              <a:rPr lang="es-CR" b="0" dirty="0"/>
              <a:t> y representan las opiniones de casi 10,000 personas en 10 países afectados por desastres y crisis.
</a:t>
            </a:r>
            <a:endParaRPr sz="1804" dirty="0">
              <a:solidFill>
                <a:schemeClr val="dk1"/>
              </a:solidFill>
              <a:latin typeface="Calibri"/>
              <a:ea typeface="Calibri"/>
              <a:cs typeface="Calibri"/>
              <a:sym typeface="Calibri"/>
            </a:endParaRPr>
          </a:p>
          <a:p>
            <a:pPr marL="342900" lvl="0" indent="-342900" algn="l" rtl="0">
              <a:lnSpc>
                <a:spcPct val="100000"/>
              </a:lnSpc>
              <a:spcBef>
                <a:spcPts val="541"/>
              </a:spcBef>
              <a:spcAft>
                <a:spcPts val="0"/>
              </a:spcAft>
              <a:buClr>
                <a:schemeClr val="dk1"/>
              </a:buClr>
              <a:buSzPts val="1804"/>
              <a:buFont typeface="Arial"/>
              <a:buChar char="•"/>
            </a:pPr>
            <a:r>
              <a:rPr lang="en-GB" sz="1804" dirty="0">
                <a:solidFill>
                  <a:schemeClr val="dk1"/>
                </a:solidFill>
                <a:latin typeface="Calibri"/>
                <a:ea typeface="Calibri"/>
                <a:cs typeface="Calibri"/>
                <a:sym typeface="Calibri"/>
              </a:rPr>
              <a:t>Como </a:t>
            </a:r>
            <a:r>
              <a:rPr lang="en-GB" sz="1804" dirty="0" err="1">
                <a:solidFill>
                  <a:schemeClr val="dk1"/>
                </a:solidFill>
                <a:latin typeface="Calibri"/>
                <a:ea typeface="Calibri"/>
                <a:cs typeface="Calibri"/>
                <a:sym typeface="Calibri"/>
              </a:rPr>
              <a:t>sugieren</a:t>
            </a:r>
            <a:r>
              <a:rPr lang="en-GB" sz="1804" dirty="0">
                <a:solidFill>
                  <a:schemeClr val="dk1"/>
                </a:solidFill>
                <a:latin typeface="Calibri"/>
                <a:ea typeface="Calibri"/>
                <a:cs typeface="Calibri"/>
                <a:sym typeface="Calibri"/>
              </a:rPr>
              <a:t>:</a:t>
            </a:r>
          </a:p>
          <a:p>
            <a:pPr marL="1257300" lvl="2" indent="-342900" algn="l" rtl="0">
              <a:lnSpc>
                <a:spcPct val="100000"/>
              </a:lnSpc>
              <a:spcBef>
                <a:spcPts val="541"/>
              </a:spcBef>
              <a:spcAft>
                <a:spcPts val="0"/>
              </a:spcAft>
              <a:buClr>
                <a:schemeClr val="dk1"/>
              </a:buClr>
              <a:buSzPts val="1804"/>
              <a:buFont typeface="Arial" panose="020B0604020202020204" pitchFamily="34" charset="0"/>
              <a:buChar char="•"/>
            </a:pPr>
            <a:r>
              <a:rPr lang="es-CR" sz="1804" dirty="0">
                <a:solidFill>
                  <a:schemeClr val="dk1"/>
                </a:solidFill>
                <a:latin typeface="Calibri"/>
                <a:ea typeface="Calibri"/>
                <a:cs typeface="Calibri"/>
                <a:sym typeface="Calibri"/>
              </a:rPr>
              <a:t>El 51% de la ayuda proporcionada no satisface las necesidades prioritarias de las personas, lo que significa que la mitad de lo que hacemos no satisface las necesidades principales de las comunidades. Esto representa una pérdida masiva de tiempo, recursos humanos y financiación por parte de las agencias de ayuda.
El 61% de las personas dijo que las agencias de ayuda no son muy buenas para compartir información sobre sus planes y actividades.
Si bien el número de mecanismos de retroalimentación ha aumentado en los últimos años... Esto no siempre conduce a una respuesta o cambios en nuestros programas. Mientras que el 93% del personal de las agencias de ayuda confiaba en que las personas recibirían una respuesta si alguien se quejaba, solo el 42% de las personas realmente obtuvieron una respuesta cuando presentaron una queja o sugerencia, lo que demuestra que nuestros mecanismos de retroalimentación no son tan efectivos como pensamos.
</a:t>
            </a:r>
            <a:endParaRPr sz="1804" dirty="0">
              <a:solidFill>
                <a:schemeClr val="dk1"/>
              </a:solidFill>
              <a:latin typeface="Calibri"/>
              <a:ea typeface="Calibri"/>
              <a:cs typeface="Calibri"/>
              <a:sym typeface="Calibri"/>
            </a:endParaRPr>
          </a:p>
          <a:p>
            <a:pPr marL="342900" lvl="0" indent="-228282" algn="l" rtl="0">
              <a:lnSpc>
                <a:spcPct val="100000"/>
              </a:lnSpc>
              <a:spcBef>
                <a:spcPts val="542"/>
              </a:spcBef>
              <a:spcAft>
                <a:spcPts val="0"/>
              </a:spcAft>
              <a:buClr>
                <a:schemeClr val="dk1"/>
              </a:buClr>
              <a:buSzPts val="1805"/>
              <a:buFont typeface="Arial"/>
              <a:buNone/>
            </a:pPr>
            <a:endParaRPr b="0" dirty="0"/>
          </a:p>
        </p:txBody>
      </p:sp>
      <p:sp>
        <p:nvSpPr>
          <p:cNvPr id="656" name="Google Shape;65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NOTAS DEL FACILITADOR
</a:t>
            </a:r>
            <a:endParaRPr dirty="0"/>
          </a:p>
          <a:p>
            <a:pPr marL="171450" lvl="0" indent="-171450" algn="l" rtl="0">
              <a:lnSpc>
                <a:spcPct val="100000"/>
              </a:lnSpc>
              <a:spcBef>
                <a:spcPts val="540"/>
              </a:spcBef>
              <a:spcAft>
                <a:spcPts val="0"/>
              </a:spcAft>
              <a:buClr>
                <a:schemeClr val="dk1"/>
              </a:buClr>
              <a:buSzPts val="1800"/>
              <a:buFont typeface="Arial"/>
              <a:buChar char="•"/>
            </a:pPr>
            <a:r>
              <a:rPr lang="es-CR" dirty="0"/>
              <a:t>Muestre cada comentario uno por uno y pida a los participantes que levanten la mano si alguna vez han escuchado la declaración o la han dicho ellos mismos.
Discuta cada declaración y pregunte si las personas han logrado superar estos desafíos de donantes rígidos, falta de tiempo y suposiciones de que ya sabemos lo que la gente necesita.
Explicar esta capacitación tratará de proporcionar soluciones prácticas para superar estos desafíos comunes, pero también pedirá a los participantes que se desafíen continuamente a sí mismos para no hacer suposiciones sobre lo que las comunidades piensan o necesitan.</a:t>
            </a:r>
            <a:endParaRPr b="0" dirty="0"/>
          </a:p>
        </p:txBody>
      </p:sp>
      <p:sp>
        <p:nvSpPr>
          <p:cNvPr id="666" name="Google Shape;66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a:p>
        </p:txBody>
      </p:sp>
      <p:sp>
        <p:nvSpPr>
          <p:cNvPr id="618" name="Google Shape;618;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349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FACILITATOR NOTES</a:t>
            </a:r>
            <a:endParaRPr dirty="0"/>
          </a:p>
          <a:p>
            <a:pPr marL="0" lvl="0" indent="0" algn="l" rtl="0">
              <a:lnSpc>
                <a:spcPct val="100000"/>
              </a:lnSpc>
              <a:spcBef>
                <a:spcPts val="542"/>
              </a:spcBef>
              <a:spcAft>
                <a:spcPts val="0"/>
              </a:spcAft>
              <a:buSzPts val="1400"/>
              <a:buNone/>
            </a:pPr>
            <a:endParaRPr b="1" dirty="0"/>
          </a:p>
          <a:p>
            <a:pPr marL="342900" lvl="0" indent="-342900" algn="l" rtl="0">
              <a:lnSpc>
                <a:spcPct val="100000"/>
              </a:lnSpc>
              <a:spcBef>
                <a:spcPts val="540"/>
              </a:spcBef>
              <a:spcAft>
                <a:spcPts val="0"/>
              </a:spcAft>
              <a:buClr>
                <a:schemeClr val="dk1"/>
              </a:buClr>
              <a:buSzPts val="1800"/>
              <a:buFont typeface="Arial"/>
              <a:buChar char="•"/>
            </a:pPr>
            <a:r>
              <a:rPr lang="en-GB" b="0" dirty="0"/>
              <a:t>First ask participants who they think is responsible for ensuring we engage communities effectively in our work – hopefully, they will answer ‘all of us’</a:t>
            </a:r>
            <a:endParaRPr dirty="0"/>
          </a:p>
          <a:p>
            <a:pPr marL="342900" lvl="0" indent="-228282" algn="l" rtl="0">
              <a:lnSpc>
                <a:spcPct val="100000"/>
              </a:lnSpc>
              <a:spcBef>
                <a:spcPts val="542"/>
              </a:spcBef>
              <a:spcAft>
                <a:spcPts val="0"/>
              </a:spcAft>
              <a:buClr>
                <a:schemeClr val="dk1"/>
              </a:buClr>
              <a:buSzPts val="1805"/>
              <a:buFont typeface="Arial"/>
              <a:buNone/>
            </a:pPr>
            <a:endParaRPr b="0" dirty="0"/>
          </a:p>
          <a:p>
            <a:pPr marL="342900" lvl="0" indent="-342900" algn="l" rtl="0">
              <a:lnSpc>
                <a:spcPct val="100000"/>
              </a:lnSpc>
              <a:spcBef>
                <a:spcPts val="540"/>
              </a:spcBef>
              <a:spcAft>
                <a:spcPts val="0"/>
              </a:spcAft>
              <a:buClr>
                <a:schemeClr val="dk1"/>
              </a:buClr>
              <a:buSzPts val="1800"/>
              <a:buFont typeface="Arial"/>
              <a:buChar char="•"/>
            </a:pPr>
            <a:r>
              <a:rPr lang="en-GB" b="0" dirty="0"/>
              <a:t>Explain that everyone can play a role in helping to strengthen community engagement</a:t>
            </a:r>
            <a:endParaRPr dirty="0"/>
          </a:p>
          <a:p>
            <a:pPr marL="342900" lvl="0" indent="-228282" algn="l" rtl="0">
              <a:lnSpc>
                <a:spcPct val="100000"/>
              </a:lnSpc>
              <a:spcBef>
                <a:spcPts val="542"/>
              </a:spcBef>
              <a:spcAft>
                <a:spcPts val="0"/>
              </a:spcAft>
              <a:buClr>
                <a:schemeClr val="dk1"/>
              </a:buClr>
              <a:buSzPts val="1805"/>
              <a:buFont typeface="Arial"/>
              <a:buNone/>
            </a:pPr>
            <a:endParaRPr b="0" dirty="0"/>
          </a:p>
          <a:p>
            <a:pPr marL="342900" lvl="0" indent="-342900" algn="l" rtl="0">
              <a:lnSpc>
                <a:spcPct val="100000"/>
              </a:lnSpc>
              <a:spcBef>
                <a:spcPts val="540"/>
              </a:spcBef>
              <a:spcAft>
                <a:spcPts val="0"/>
              </a:spcAft>
              <a:buClr>
                <a:schemeClr val="dk1"/>
              </a:buClr>
              <a:buSzPts val="1800"/>
              <a:buFont typeface="Arial"/>
              <a:buChar char="•"/>
            </a:pPr>
            <a:r>
              <a:rPr lang="en-GB" b="0" dirty="0"/>
              <a:t>This list is not exhaustive, but just gives an idea of how different roles and departments can help improve accountability</a:t>
            </a:r>
            <a:endParaRPr dirty="0"/>
          </a:p>
          <a:p>
            <a:pPr marL="342900" lvl="0" indent="-228282" algn="l" rtl="0">
              <a:lnSpc>
                <a:spcPct val="100000"/>
              </a:lnSpc>
              <a:spcBef>
                <a:spcPts val="542"/>
              </a:spcBef>
              <a:spcAft>
                <a:spcPts val="0"/>
              </a:spcAft>
              <a:buClr>
                <a:schemeClr val="dk1"/>
              </a:buClr>
              <a:buSzPts val="1805"/>
              <a:buFont typeface="Arial"/>
              <a:buNone/>
            </a:pPr>
            <a:endParaRPr b="0" dirty="0"/>
          </a:p>
          <a:p>
            <a:pPr marL="342900" lvl="0" indent="-342900" algn="l" rtl="0">
              <a:lnSpc>
                <a:spcPct val="100000"/>
              </a:lnSpc>
              <a:spcBef>
                <a:spcPts val="540"/>
              </a:spcBef>
              <a:spcAft>
                <a:spcPts val="0"/>
              </a:spcAft>
              <a:buClr>
                <a:schemeClr val="dk1"/>
              </a:buClr>
              <a:buSzPts val="1800"/>
              <a:buFont typeface="Arial"/>
              <a:buChar char="•"/>
            </a:pPr>
            <a:r>
              <a:rPr lang="en-GB" b="0" dirty="0"/>
              <a:t>Ask if anyone wants to add any roles of responsibilities not included here</a:t>
            </a:r>
            <a:endParaRPr dirty="0"/>
          </a:p>
          <a:p>
            <a:pPr marL="342900" lvl="0" indent="-228282" algn="l" rtl="0">
              <a:lnSpc>
                <a:spcPct val="100000"/>
              </a:lnSpc>
              <a:spcBef>
                <a:spcPts val="542"/>
              </a:spcBef>
              <a:spcAft>
                <a:spcPts val="0"/>
              </a:spcAft>
              <a:buClr>
                <a:schemeClr val="dk1"/>
              </a:buClr>
              <a:buSzPts val="1805"/>
              <a:buFont typeface="Arial"/>
              <a:buNone/>
            </a:pPr>
            <a:endParaRPr b="0" dirty="0"/>
          </a:p>
          <a:p>
            <a:pPr marL="342900" lvl="0" indent="-342900" algn="l" rtl="0">
              <a:lnSpc>
                <a:spcPct val="100000"/>
              </a:lnSpc>
              <a:spcBef>
                <a:spcPts val="540"/>
              </a:spcBef>
              <a:spcAft>
                <a:spcPts val="0"/>
              </a:spcAft>
              <a:buClr>
                <a:schemeClr val="dk1"/>
              </a:buClr>
              <a:buSzPts val="1800"/>
              <a:buFont typeface="Arial"/>
              <a:buChar char="•"/>
            </a:pPr>
            <a:r>
              <a:rPr lang="en-GB" b="0" dirty="0"/>
              <a:t>There is a more comprehensive list in the CEA Guide and throughout the training we can look at how different roles and teams can play a part in strengthening community engagement and accountability</a:t>
            </a:r>
            <a:endParaRPr dirty="0"/>
          </a:p>
          <a:p>
            <a:pPr marL="342900" lvl="0" indent="-228282" algn="l" rtl="0">
              <a:lnSpc>
                <a:spcPct val="100000"/>
              </a:lnSpc>
              <a:spcBef>
                <a:spcPts val="542"/>
              </a:spcBef>
              <a:spcAft>
                <a:spcPts val="0"/>
              </a:spcAft>
              <a:buClr>
                <a:schemeClr val="dk1"/>
              </a:buClr>
              <a:buSzPts val="1805"/>
              <a:buFont typeface="Arial"/>
              <a:buNone/>
            </a:pPr>
            <a:endParaRPr b="0" dirty="0"/>
          </a:p>
        </p:txBody>
      </p:sp>
      <p:sp>
        <p:nvSpPr>
          <p:cNvPr id="624" name="Google Shape;62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158245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0"/>
              </a:spcBef>
            </a:pPr>
            <a:r>
              <a:rPr lang="en-GB" b="1" dirty="0"/>
              <a:t>NOTAS DEL FACILITADOR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Este </a:t>
            </a:r>
            <a:r>
              <a:rPr lang="en-GB" sz="1805" kern="1200" dirty="0" err="1">
                <a:solidFill>
                  <a:schemeClr val="tx1"/>
                </a:solidFill>
                <a:effectLst/>
                <a:latin typeface="+mn-lt"/>
                <a:ea typeface="+mn-ea"/>
                <a:cs typeface="+mn-cs"/>
              </a:rPr>
              <a:t>diagrama</a:t>
            </a:r>
            <a:r>
              <a:rPr lang="en-GB" sz="1805" kern="1200" dirty="0">
                <a:solidFill>
                  <a:schemeClr val="tx1"/>
                </a:solidFill>
                <a:effectLst/>
                <a:latin typeface="+mn-lt"/>
                <a:ea typeface="+mn-ea"/>
                <a:cs typeface="+mn-cs"/>
              </a:rPr>
              <a:t> </a:t>
            </a:r>
            <a:r>
              <a:rPr lang="en-GB" sz="1805" b="1" kern="1200" dirty="0">
                <a:solidFill>
                  <a:schemeClr val="tx1"/>
                </a:solidFill>
                <a:effectLst/>
                <a:latin typeface="+mn-lt"/>
                <a:ea typeface="+mn-ea"/>
                <a:cs typeface="+mn-cs"/>
              </a:rPr>
              <a:t>Resume </a:t>
            </a:r>
            <a:r>
              <a:rPr lang="es-CR" sz="1805" kern="1200" dirty="0">
                <a:solidFill>
                  <a:schemeClr val="tx1"/>
                </a:solidFill>
                <a:effectLst/>
                <a:latin typeface="+mn-lt"/>
                <a:ea typeface="+mn-ea"/>
                <a:cs typeface="+mn-cs"/>
              </a:rPr>
              <a:t>las 18 acciones mínimas para la ACE establecidas en la Guía de la CEA. La siguiente diapositiva muestra las acciones en su totalidad y se puede usar en lugar de esta diapositiva si se prefiere.</a:t>
            </a: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sz="1805" kern="1200" dirty="0">
                <a:solidFill>
                  <a:schemeClr val="tx1"/>
                </a:solidFill>
                <a:effectLst/>
                <a:latin typeface="+mn-lt"/>
                <a:ea typeface="+mn-ea"/>
                <a:cs typeface="+mn-cs"/>
              </a:rPr>
              <a:t>Las acciones para la institucionalización son la base para una buena participación de la comunidad en los programas y respuestas. Al institucionalizar CEA en nuestra organización, hace que sea mucho más fácil y más probable que tengamos una buena participación de la comunidad en nuestros programas y operaciones.
</a:t>
            </a: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sz="1805" b="1" kern="1200" dirty="0">
                <a:solidFill>
                  <a:schemeClr val="tx1"/>
                </a:solidFill>
                <a:effectLst/>
                <a:latin typeface="+mn-lt"/>
                <a:ea typeface="+mn-ea"/>
                <a:cs typeface="+mn-cs"/>
              </a:rPr>
              <a:t>Para institucionalizar el CEA necesitamos:</a:t>
            </a: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b="1" dirty="0"/>
              <a:t>Fortalecer la comprensión y la capacidad de la CEA a todos los niveles de la Sociedad Nacional u organización </a:t>
            </a:r>
            <a:r>
              <a:rPr lang="en-GB" b="1" dirty="0"/>
              <a:t>– </a:t>
            </a:r>
            <a:r>
              <a:rPr lang="es-CR" dirty="0"/>
              <a:t>Las personas primero necesitan saber qué es y por qué es importante, luego necesitan saber cómo ponerlo en práctica. Para hacer esto, podemos asegurar la aceptación del liderazgo, desarrollar una política de CEA con compromisos claros, desarrollar una estrategia o plan de CEA sobre lo que queremos lograr, medir el progreso haciendo de CEA un indicador clave de desempeño y capacitar al personal y voluntarios en todos los niveles.
</a:t>
            </a:r>
            <a:endParaRPr lang="en-GB" sz="2000" b="0" dirty="0">
              <a:solidFill>
                <a:schemeClr val="accent4"/>
              </a:solidFill>
              <a:latin typeface="Montserrat"/>
              <a:ea typeface="Montserrat"/>
              <a:cs typeface="Montserrat"/>
              <a:sym typeface="Montserrat"/>
            </a:endParaRP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1" dirty="0" err="1">
                <a:solidFill>
                  <a:schemeClr val="accent4"/>
                </a:solidFill>
                <a:latin typeface="Montserrat"/>
                <a:ea typeface="Montserrat"/>
                <a:cs typeface="Montserrat"/>
                <a:sym typeface="Montserrat"/>
              </a:rPr>
              <a:t>Asignar</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recursos</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incluidos</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fondos</a:t>
            </a:r>
            <a:r>
              <a:rPr lang="en-GB" sz="2000" b="1" dirty="0">
                <a:solidFill>
                  <a:schemeClr val="accent4"/>
                </a:solidFill>
                <a:latin typeface="Montserrat"/>
                <a:ea typeface="Montserrat"/>
                <a:cs typeface="Montserrat"/>
                <a:sym typeface="Montserrat"/>
              </a:rPr>
              <a:t> y personal, para </a:t>
            </a:r>
            <a:r>
              <a:rPr lang="en-GB" sz="2000" b="1" dirty="0" err="1">
                <a:solidFill>
                  <a:schemeClr val="accent4"/>
                </a:solidFill>
                <a:latin typeface="Montserrat"/>
                <a:ea typeface="Montserrat"/>
                <a:cs typeface="Montserrat"/>
                <a:sym typeface="Montserrat"/>
              </a:rPr>
              <a:t>fortalecer</a:t>
            </a:r>
            <a:r>
              <a:rPr lang="en-GB" sz="2000" b="1" dirty="0">
                <a:solidFill>
                  <a:schemeClr val="accent4"/>
                </a:solidFill>
                <a:latin typeface="Montserrat"/>
                <a:ea typeface="Montserrat"/>
                <a:cs typeface="Montserrat"/>
                <a:sym typeface="Montserrat"/>
              </a:rPr>
              <a:t> e </a:t>
            </a:r>
            <a:r>
              <a:rPr lang="en-GB" sz="2000" b="1" dirty="0" err="1">
                <a:solidFill>
                  <a:schemeClr val="accent4"/>
                </a:solidFill>
                <a:latin typeface="Montserrat"/>
                <a:ea typeface="Montserrat"/>
                <a:cs typeface="Montserrat"/>
                <a:sym typeface="Montserrat"/>
              </a:rPr>
              <a:t>institucionalizar</a:t>
            </a:r>
            <a:r>
              <a:rPr lang="en-GB" sz="2000" b="1" dirty="0">
                <a:solidFill>
                  <a:schemeClr val="accent4"/>
                </a:solidFill>
                <a:latin typeface="Montserrat"/>
                <a:ea typeface="Montserrat"/>
                <a:cs typeface="Montserrat"/>
                <a:sym typeface="Montserrat"/>
              </a:rPr>
              <a:t> CEA </a:t>
            </a:r>
            <a:r>
              <a:rPr lang="en-GB" dirty="0"/>
              <a:t>– </a:t>
            </a:r>
            <a:r>
              <a:rPr lang="es-CR" dirty="0"/>
              <a:t>de lo contrario, el progreso será muy lento. Para hacer esto, necesitamos asignar fondos básicos a CEA e incluirlos en las propuestas de donantes y proyectos y nombrar personal de CEA para dirigir este trabajo en la sede y los puntos focales en las sucursales.</a:t>
            </a:r>
            <a:endParaRPr lang="en-GB" dirty="0"/>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s-CR" sz="20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Integrar la CEA en todas las estrategias, valores, planes, políticas y herramientas de las Sociedades Nacionales para que se convierta en una forma estándar de trabajar para todo el personal y los voluntarios.</a:t>
            </a:r>
            <a:r>
              <a:rPr kumimoji="0" lang="en-US" sz="20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 </a:t>
            </a:r>
            <a:r>
              <a:rPr lang="es-CR" sz="2000" dirty="0"/>
              <a:t>Para hacer esto, agregue compromisos de rendición de cuentas a las declaraciones de misión, valores, estrategias y políticas, integre CEA en planes, herramientas y pautas anuales y sectoriales, agregue responsabilidades de CEA a JD, inducciones y evaluaciones, e inclúyalo en los procesos de planificación, monitoreo, evaluación y presentación de informes, es decir, verificando que todos los planes incluyan una participación comunitaria adecuada.
</a:t>
            </a:r>
            <a:endParaRPr kumimoji="0" lang="en-GB" sz="20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sz="2000" b="1" dirty="0">
                <a:solidFill>
                  <a:schemeClr val="accent4"/>
                </a:solidFill>
                <a:latin typeface="Montserrat"/>
                <a:ea typeface="Montserrat"/>
                <a:cs typeface="Montserrat"/>
                <a:sym typeface="Montserrat"/>
              </a:rPr>
              <a:t>Establecer un mecanismo de retroalimentación de la comunidad para la Sociedad Nacional con procesos para gestionar quejas delicadas </a:t>
            </a:r>
            <a:r>
              <a:rPr lang="en-GB" sz="2000" b="1" dirty="0">
                <a:solidFill>
                  <a:schemeClr val="accent4"/>
                </a:solidFill>
                <a:latin typeface="Montserrat"/>
                <a:ea typeface="Montserrat"/>
                <a:cs typeface="Montserrat"/>
                <a:sym typeface="Montserrat"/>
              </a:rPr>
              <a:t>- </a:t>
            </a:r>
            <a:r>
              <a:rPr lang="es-CR" sz="2000" dirty="0"/>
              <a:t>Un mecanismo de retroalimentación comunitaria permanente y que funciona bien y que las personas pueden usar para hacer preguntas, proporcionar sugerencias y plantear inquietudes o quejas. Más orientación sobre la configuración de mecanismos de retroalimentación en la guía, herramienta 15 y capacitación de 3 días.
</a:t>
            </a: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b="1" dirty="0"/>
              <a:t>Las 14 acciones mínimas para integrar la CEA en los programas y operaciones de emergencia están orientadas a garantizar la comprensión, participación, comunicación y retroalimentación de la comunidad e incluyen:
</a:t>
            </a:r>
            <a:r>
              <a:rPr lang="en-GB" b="1" dirty="0" err="1"/>
              <a:t>Evaluaciones</a:t>
            </a:r>
            <a:endParaRPr lang="en-GB" b="1" dirty="0"/>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b="0" dirty="0"/>
              <a:t>Las evaluaciones se llevan a cabo con respeto y transparencia para la comunidad, lo que significa que hacemos un buen uso de los datos secundarios, involucramos a las comunidades en la planificación de la evaluación, explicamos quiénes somos y el propósito de la evaluación, y lo que sucede a continuación, nos aseguramos de que los equipos de evaluación estén debidamente informados sobre el propósito de la evaluación y cómo comportarse en las comunidades y puedan responder preguntas con honestidad y precisión.
Nos tomamos el tiempo para comprender el contexto, incluidas las necesidades de las personas, las capacidades, las estructuras y dinámicas de la comunidad, la cultura y las creencias y las relaciones entre los diferentes grupos.
Incluimos preguntas en la evaluación que nos ayudarán a planificar la mejor manera de involucrar a las comunidades a lo largo del programa u operación, específicamente, cómo comunicarnos, cómo garantizar la participación y la mejor manera de recopilar y responder a los comentarios.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err="1"/>
              <a:t>Planificación</a:t>
            </a:r>
            <a:endParaRPr lang="en-GB" b="1" dirty="0"/>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a:t>
</a:t>
            </a:r>
            <a:r>
              <a:rPr lang="es-CR" b="0" dirty="0"/>
              <a:t>DEBEMOS involucrar a los miembros de la comunidad y a las partes interesadas clave en la planificación de programas y respuestas, teniendo cuidado de incluir a todos los grupos de la comunidad. Esto incluye discutir los criterios de selección, la focalización y los procesos de distribución con las comunidades durante las operaciones de emergencia.
Verificamos los planes antes de finalizar para asegurarnos de que satisfagan las necesidades y expectativas.
Incluimos actividades e indicadores de participación comunitaria en planes y presupuestos, describiendo cómo se compartirá la información, se apoyará la participación de la comunidad y se administrará la retroalimentación.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b="0" dirty="0"/>
              <a:t>
</a:t>
            </a:r>
            <a:r>
              <a:rPr lang="en-GB" b="1" dirty="0" err="1"/>
              <a:t>Implementación</a:t>
            </a:r>
            <a:r>
              <a:rPr lang="en-GB" b="1" dirty="0"/>
              <a:t> y </a:t>
            </a:r>
            <a:r>
              <a:rPr lang="en-GB" b="1" dirty="0" err="1"/>
              <a:t>monitoreo</a:t>
            </a:r>
            <a:endParaRPr lang="en-GB" sz="1804" b="1" i="0" u="none" strike="noStrike" cap="none" dirty="0">
              <a:solidFill>
                <a:schemeClr val="dk1"/>
              </a:solidFill>
              <a:effectLst/>
              <a:latin typeface="Calibri"/>
              <a:cs typeface="Calibri"/>
              <a:sym typeface="Calibri"/>
            </a:endParaRPr>
          </a:p>
          <a:p>
            <a:pPr marL="1257300"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sz="1804" b="0" i="0" u="none" strike="noStrike" cap="none" dirty="0">
                <a:solidFill>
                  <a:schemeClr val="dk1"/>
                </a:solidFill>
                <a:effectLst/>
                <a:latin typeface="Calibri"/>
                <a:ea typeface="Calibri"/>
                <a:cs typeface="Calibri"/>
                <a:sym typeface="Calibri"/>
              </a:rPr>
              <a:t>Compartir regularmente información sobre el programa con los miembros de la comunidad, utilizando los mejores enfoques para llegar a diferentes grupos 
Permitir la participación activa de la comunidad en la gestión y orientación del programa, incluidos los grupos marginados y en riesgo. 
Recopilar, analizar y responder a los comentarios de la comunidad, asegurando que las personas sepan cómo pueden hacer preguntas, hacer sugerencias o plantear inquietudes sobre el programa. 
Revisar y ajustar las actividades y enfoques del programa regularmente sobre la base de los comentarios de la comunidad y los datos de monitoreo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err="1"/>
              <a:t>Evaluación</a:t>
            </a:r>
            <a:r>
              <a:rPr lang="en-GB" b="1" dirty="0"/>
              <a:t> y </a:t>
            </a:r>
            <a:r>
              <a:rPr lang="en-GB" b="1" dirty="0" err="1"/>
              <a:t>aprendizaje</a:t>
            </a:r>
            <a:endParaRPr lang="es-CR" sz="1804" b="0" i="0" u="none" strike="noStrike" cap="none" dirty="0">
              <a:solidFill>
                <a:schemeClr val="dk1"/>
              </a:solidFill>
              <a:effectLst/>
              <a:latin typeface="Calibri"/>
              <a:ea typeface="Calibri"/>
              <a:cs typeface="Calibri"/>
              <a:sym typeface="Calibri"/>
            </a:endParaRPr>
          </a:p>
          <a:p>
            <a:pPr marL="1257300"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CR" sz="1804" b="0" i="0" u="none" strike="noStrike" cap="none" dirty="0">
                <a:solidFill>
                  <a:schemeClr val="dk1"/>
                </a:solidFill>
                <a:effectLst/>
                <a:latin typeface="Calibri"/>
                <a:ea typeface="Calibri"/>
                <a:cs typeface="Calibri"/>
                <a:sym typeface="Calibri"/>
              </a:rPr>
              <a:t>Involucrar a las comunidades en la planificación de la evaluación y la discusión de los hallazgos 
Pregunte a los miembros de la comunidad si están satisfechos con el programa, cómo se ejecutó y qué se podría mejorar. 
</a:t>
            </a:r>
            <a:r>
              <a:rPr lang="en-GB" b="1" dirty="0"/>
              <a:t>
</a:t>
            </a:r>
            <a:endParaRPr lang="en-GB" b="0"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29522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s-CR" dirty="0"/>
              <a:t>NOTAS DEL FACILITADOR – Diapositiva alternativa para usar en lugar de la anterior si desea mostrar las 18 acciones en su totalidad.
</a:t>
            </a:r>
            <a:endParaRPr lang="en-GB" dirty="0"/>
          </a:p>
          <a:p>
            <a:pPr marL="342900" indent="-342900" algn="l">
              <a:buFont typeface="Arial" panose="020B0604020202020204" pitchFamily="34" charset="0"/>
              <a:buChar char="•"/>
            </a:pPr>
            <a:r>
              <a:rPr lang="es-CR" dirty="0"/>
              <a:t>Tenga en cuenta que las acciones de institucionalización son los componentes básicos para una buena participación de la comunidad en los programas y operaciones.
</a:t>
            </a:r>
            <a:endParaRPr lang="en-GB" b="0" dirty="0"/>
          </a:p>
          <a:p>
            <a:pPr marL="342900" indent="-342900" algn="l">
              <a:buFont typeface="Arial" panose="020B0604020202020204" pitchFamily="34" charset="0"/>
              <a:buChar char="•"/>
            </a:pPr>
            <a:r>
              <a:rPr lang="es-CR" b="0" dirty="0"/>
              <a:t>Las 14 acciones mínimas para los programas se centran en cómo podemos integrar la comprensión, la participación, la comunicación y la respuesta a la retroalimentación de la comunidad, a lo largo del ciclo del programa.</a:t>
            </a:r>
          </a:p>
          <a:p>
            <a:pPr marL="800100" lvl="1" indent="-342900" algn="l">
              <a:buFont typeface="Arial" panose="020B0604020202020204" pitchFamily="34" charset="0"/>
              <a:buChar char="•"/>
            </a:pPr>
            <a:r>
              <a:rPr lang="es-CR" sz="1805" b="0" i="0" u="none" strike="noStrike" kern="1200" cap="none" dirty="0">
                <a:solidFill>
                  <a:schemeClr val="tx1"/>
                </a:solidFill>
                <a:effectLst/>
                <a:latin typeface="Calibri"/>
                <a:ea typeface="Calibri"/>
                <a:cs typeface="Calibri"/>
                <a:sym typeface="Calibri"/>
              </a:rPr>
              <a:t>No todas las 14 acciones serán nuevas: la mayoría de las Sociedades Nacionales ya están implementando muchas de estas acciones dentro de sus programas. Esta capacitación y la guía se pueden usar para verificar lo que ya se está haciendo e identificar dónde se podría mejorar la participación de la comunidad.
Si no todas las 14 acciones son posibles, no se preocupe: comience poco a poco, aproveche las buenas prácticas existentes y haga lo que sea posible, y auméntelo gradualmente.
Es mejor incluir la participación de la comunidad desde el inicio de un programa, porque entonces se planifica y presupuesta. Sin embargo, si el programa ya ha comenzado, use esta guía para evaluar qué acciones se pueden fortalecer o agregar ahora para mejorar la participación de la comunidad.
</a:t>
            </a:r>
            <a:endParaRPr lang="en-GB" sz="1805" b="0" i="0" u="none" strike="noStrike" kern="1200" cap="none" dirty="0">
              <a:solidFill>
                <a:schemeClr val="tx1"/>
              </a:solidFill>
              <a:effectLst/>
              <a:latin typeface="Calibri"/>
              <a:ea typeface="Calibri"/>
              <a:cs typeface="Calibri"/>
              <a:sym typeface="Calibri"/>
            </a:endParaRPr>
          </a:p>
          <a:p>
            <a:pPr marL="342900" indent="-342900">
              <a:buFont typeface="Arial" panose="020B0604020202020204" pitchFamily="34" charset="0"/>
              <a:buChar char="•"/>
            </a:pPr>
            <a:r>
              <a:rPr lang="es-CR" b="0" dirty="0"/>
              <a:t>Las 10 acciones para la ACE en situaciones de emergencia son un subconjunto del conjunto más largo de acciones mínimas del programa para la ACE. Indican en qué enfocarse cuando hay menos tiempo y mayor urgencia para responder.
</a:t>
            </a:r>
            <a:endParaRPr lang="en-GB" dirty="0"/>
          </a:p>
          <a:p>
            <a:pPr marL="342900" indent="-342900" algn="l">
              <a:buFont typeface="Arial" panose="020B0604020202020204" pitchFamily="34" charset="0"/>
              <a:buChar char="•"/>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2583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NOTAS DEL FACILITADOR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CR" b="1" dirty="0"/>
              <a:t>Explique que estas 14 acciones mínimas se centran en cómo podemos integrar la comprensión, la participación, la comunicación y la respuesta a la retroalimentación de la comunidad, a lo largo del ciclo del programa. 
</a:t>
            </a:r>
            <a:r>
              <a:rPr lang="es-CR" dirty="0"/>
              <a:t>Pregunte si todos estuvieron de acuerdo con esta orden.
</a:t>
            </a:r>
            <a:endParaRPr lang="en-GB" dirty="0"/>
          </a:p>
          <a:p>
            <a:pPr marL="342900" lvl="0" indent="-342900">
              <a:buFont typeface="Arial" panose="020B0604020202020204" pitchFamily="34" charset="0"/>
              <a:buChar char="•"/>
            </a:pPr>
            <a:r>
              <a:rPr lang="es-CR" sz="1805" kern="1200" dirty="0">
                <a:solidFill>
                  <a:schemeClr val="tx1"/>
                </a:solidFill>
                <a:effectLst/>
                <a:latin typeface="+mn-lt"/>
                <a:ea typeface="+mn-ea"/>
                <a:cs typeface="+mn-cs"/>
              </a:rPr>
              <a:t>No todas las 14 acciones serán nuevas: la mayoría de las Sociedades Nacionales ya están implementando muchas de estas acciones dentro de sus programas. Esta capacitación y la guía se pueden usar para verificar lo que ya se está haciendo e identificar dónde se podría mejorar la participación de la comunidad.
Si no todas las 14 acciones son posibles, no se preocupe: comience poco a poco, aproveche las buenas prácticas existentes y haga lo que sea posible, y auméntelo gradualmente.
Es mejor incluir la participación de la comunidad desde el inicio de un programa, porque entonces se planifica y presupuesta. Sin embargo, si el programa ya ha comenzado, use esta guía para evaluar qué acciones se pueden fortalecer o agregar ahora para mejorar la participación de la comunidad.
</a:t>
            </a:r>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26</a:t>
            </a:fld>
            <a:endParaRPr lang="en-US" altLang="ru-RU"/>
          </a:p>
        </p:txBody>
      </p:sp>
    </p:spTree>
    <p:extLst>
      <p:ext uri="{BB962C8B-B14F-4D97-AF65-F5344CB8AC3E}">
        <p14:creationId xmlns:p14="http://schemas.microsoft.com/office/powerpoint/2010/main" val="1233166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CR" b="1" dirty="0"/>
              <a:t>NOTAS DEL FACILITADOR
Explicar que las acciones mínimas para la CEA en situaciones de emergencia no son nuevas, sino un subconjunto de las acciones mínimas del programa. Representan las acciones en las que centrarse cuando hay menos tiempo y mayor urgencia para responder. 
</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27</a:t>
            </a:fld>
            <a:endParaRPr lang="en-US" altLang="ru-RU"/>
          </a:p>
        </p:txBody>
      </p:sp>
    </p:spTree>
    <p:extLst>
      <p:ext uri="{BB962C8B-B14F-4D97-AF65-F5344CB8AC3E}">
        <p14:creationId xmlns:p14="http://schemas.microsoft.com/office/powerpoint/2010/main" val="422613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2000" b="1" dirty="0">
                <a:latin typeface="Calibri"/>
                <a:ea typeface="Calibri"/>
                <a:cs typeface="Calibri"/>
                <a:sym typeface="Calibri"/>
              </a:rPr>
              <a:t>NOTAS DEL FACILITADOR
</a:t>
            </a:r>
            <a:endParaRPr sz="2000" b="0" dirty="0">
              <a:latin typeface="Calibri"/>
              <a:ea typeface="Calibri"/>
              <a:cs typeface="Calibri"/>
              <a:sym typeface="Calibri"/>
            </a:endParaRPr>
          </a:p>
          <a:p>
            <a:pPr marL="342900" lvl="0" indent="-342900" algn="l" rtl="0">
              <a:lnSpc>
                <a:spcPct val="100000"/>
              </a:lnSpc>
              <a:spcBef>
                <a:spcPts val="540"/>
              </a:spcBef>
              <a:spcAft>
                <a:spcPts val="0"/>
              </a:spcAft>
              <a:buClr>
                <a:schemeClr val="dk1"/>
              </a:buClr>
              <a:buSzPts val="1800"/>
              <a:buFont typeface="Arial"/>
              <a:buChar char="•"/>
            </a:pPr>
            <a:r>
              <a:rPr lang="en-GB" dirty="0"/>
              <a:t>Explain there are four minimum actions to institutionalize CEA in our organizations, so it becomes standard practice. Ask if everyone agrees?</a:t>
            </a:r>
          </a:p>
          <a:p>
            <a:pPr marL="342900" lvl="0" indent="-342900" algn="l" rtl="0">
              <a:lnSpc>
                <a:spcPct val="100000"/>
              </a:lnSpc>
              <a:spcBef>
                <a:spcPts val="540"/>
              </a:spcBef>
              <a:spcAft>
                <a:spcPts val="0"/>
              </a:spcAft>
              <a:buClr>
                <a:schemeClr val="dk1"/>
              </a:buClr>
              <a:buSzPts val="1800"/>
              <a:buFont typeface="Arial"/>
              <a:buChar char="•"/>
            </a:pPr>
            <a:endParaRPr lang="en-GB" dirty="0"/>
          </a:p>
          <a:p>
            <a:pPr marL="342900" lvl="0" indent="-342900" algn="l" rtl="0">
              <a:lnSpc>
                <a:spcPct val="100000"/>
              </a:lnSpc>
              <a:spcBef>
                <a:spcPts val="540"/>
              </a:spcBef>
              <a:spcAft>
                <a:spcPts val="0"/>
              </a:spcAft>
              <a:buClr>
                <a:schemeClr val="dk1"/>
              </a:buClr>
              <a:buSzPts val="1800"/>
              <a:buFont typeface="Arial"/>
              <a:buChar char="•"/>
            </a:pPr>
            <a:r>
              <a:rPr lang="en-GB" dirty="0"/>
              <a:t>These are explained in much greater detail in the CEA Guide and we go into how to implement them in the 3-day CEA training but for now here is a quick overview:</a:t>
            </a:r>
          </a:p>
          <a:p>
            <a:pPr marL="342900" lvl="0" indent="-342900" algn="l" rtl="0">
              <a:lnSpc>
                <a:spcPct val="100000"/>
              </a:lnSpc>
              <a:spcBef>
                <a:spcPts val="540"/>
              </a:spcBef>
              <a:spcAft>
                <a:spcPts val="0"/>
              </a:spcAft>
              <a:buClr>
                <a:schemeClr val="dk1"/>
              </a:buClr>
              <a:buSzPts val="1800"/>
              <a:buFont typeface="Arial"/>
              <a:buChar char="•"/>
            </a:pPr>
            <a:endParaRPr lang="en-GB" dirty="0"/>
          </a:p>
          <a:p>
            <a:pPr marL="457200" lvl="0" indent="-457200" algn="l" rtl="0">
              <a:lnSpc>
                <a:spcPct val="100000"/>
              </a:lnSpc>
              <a:spcBef>
                <a:spcPts val="540"/>
              </a:spcBef>
              <a:spcAft>
                <a:spcPts val="0"/>
              </a:spcAft>
              <a:buClr>
                <a:schemeClr val="dk1"/>
              </a:buClr>
              <a:buSzPts val="1800"/>
              <a:buFont typeface="+mj-lt"/>
              <a:buAutoNum type="arabicPeriod"/>
            </a:pPr>
            <a:r>
              <a:rPr lang="es-CR" b="1" dirty="0"/>
              <a:t>Fortalecer la comprensión y la capacidad de la CEA a todos los niveles de la Sociedad Nacional u organización </a:t>
            </a:r>
            <a:r>
              <a:rPr lang="en-GB" b="1" dirty="0"/>
              <a:t>- </a:t>
            </a:r>
            <a:r>
              <a:rPr lang="es-CR" dirty="0"/>
              <a:t>Para institucionalizar con éxito el compromiso y la rendición de cuentas de la comunidad, las personas primero necesitan saber qué es y por qué es importante, luego necesitan saber cómo ponerlo en práctica. Para ello podemos:</a:t>
            </a:r>
          </a:p>
          <a:p>
            <a:pPr marL="914400" lvl="1" indent="-457200" algn="l" rtl="0">
              <a:lnSpc>
                <a:spcPct val="100000"/>
              </a:lnSpc>
              <a:spcBef>
                <a:spcPts val="540"/>
              </a:spcBef>
              <a:spcAft>
                <a:spcPts val="0"/>
              </a:spcAft>
              <a:buClr>
                <a:schemeClr val="dk1"/>
              </a:buClr>
              <a:buSzPts val="1800"/>
              <a:buFont typeface="Arial" panose="020B0604020202020204" pitchFamily="34" charset="0"/>
              <a:buChar char="•"/>
            </a:pPr>
            <a:r>
              <a:rPr lang="es-CR" dirty="0"/>
              <a:t>Fomentar la aceptación del liderazgo y la gobernanza
Desarrollar una política de CEA 
Desarrollar una estrategia o plan de acción de CEA
Medir la calidad de CEA convirtiéndolo en un indicador clave de rendimiento para la organización
Capacitar al personal y voluntarios en todos los niveles
</a:t>
            </a:r>
            <a:endParaRPr lang="en-GB" dirty="0"/>
          </a:p>
          <a:p>
            <a:pPr marL="457200" marR="0" lvl="0" indent="-457200" algn="l" rtl="0">
              <a:spcBef>
                <a:spcPts val="0"/>
              </a:spcBef>
              <a:spcAft>
                <a:spcPts val="0"/>
              </a:spcAft>
              <a:buFont typeface="+mj-lt"/>
              <a:buAutoNum type="arabicPeriod"/>
            </a:pPr>
            <a:r>
              <a:rPr lang="en-GB" sz="2000" b="1" dirty="0" err="1">
                <a:solidFill>
                  <a:schemeClr val="accent4"/>
                </a:solidFill>
                <a:latin typeface="Montserrat"/>
                <a:ea typeface="Montserrat"/>
                <a:cs typeface="Montserrat"/>
                <a:sym typeface="Montserrat"/>
              </a:rPr>
              <a:t>Asignar</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recursos</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incluidos</a:t>
            </a:r>
            <a:r>
              <a:rPr lang="en-GB" sz="2000" b="1" dirty="0">
                <a:solidFill>
                  <a:schemeClr val="accent4"/>
                </a:solidFill>
                <a:latin typeface="Montserrat"/>
                <a:ea typeface="Montserrat"/>
                <a:cs typeface="Montserrat"/>
                <a:sym typeface="Montserrat"/>
              </a:rPr>
              <a:t> </a:t>
            </a:r>
            <a:r>
              <a:rPr lang="en-GB" sz="2000" b="1" dirty="0" err="1">
                <a:solidFill>
                  <a:schemeClr val="accent4"/>
                </a:solidFill>
                <a:latin typeface="Montserrat"/>
                <a:ea typeface="Montserrat"/>
                <a:cs typeface="Montserrat"/>
                <a:sym typeface="Montserrat"/>
              </a:rPr>
              <a:t>fondos</a:t>
            </a:r>
            <a:r>
              <a:rPr lang="en-GB" sz="2000" b="1" dirty="0">
                <a:solidFill>
                  <a:schemeClr val="accent4"/>
                </a:solidFill>
                <a:latin typeface="Montserrat"/>
                <a:ea typeface="Montserrat"/>
                <a:cs typeface="Montserrat"/>
                <a:sym typeface="Montserrat"/>
              </a:rPr>
              <a:t> y personal, para </a:t>
            </a:r>
            <a:r>
              <a:rPr lang="en-GB" sz="2000" b="1" dirty="0" err="1">
                <a:solidFill>
                  <a:schemeClr val="accent4"/>
                </a:solidFill>
                <a:latin typeface="Montserrat"/>
                <a:ea typeface="Montserrat"/>
                <a:cs typeface="Montserrat"/>
                <a:sym typeface="Montserrat"/>
              </a:rPr>
              <a:t>fortalecer</a:t>
            </a:r>
            <a:r>
              <a:rPr lang="en-GB" sz="2000" b="1" dirty="0">
                <a:solidFill>
                  <a:schemeClr val="accent4"/>
                </a:solidFill>
                <a:latin typeface="Montserrat"/>
                <a:ea typeface="Montserrat"/>
                <a:cs typeface="Montserrat"/>
                <a:sym typeface="Montserrat"/>
              </a:rPr>
              <a:t> e </a:t>
            </a:r>
            <a:r>
              <a:rPr lang="en-GB" sz="2000" b="1" dirty="0" err="1">
                <a:solidFill>
                  <a:schemeClr val="accent4"/>
                </a:solidFill>
                <a:latin typeface="Montserrat"/>
                <a:ea typeface="Montserrat"/>
                <a:cs typeface="Montserrat"/>
                <a:sym typeface="Montserrat"/>
              </a:rPr>
              <a:t>institucionalizar</a:t>
            </a:r>
            <a:r>
              <a:rPr lang="en-GB" sz="2000" b="1" dirty="0">
                <a:solidFill>
                  <a:schemeClr val="accent4"/>
                </a:solidFill>
                <a:latin typeface="Montserrat"/>
                <a:ea typeface="Montserrat"/>
                <a:cs typeface="Montserrat"/>
                <a:sym typeface="Montserrat"/>
              </a:rPr>
              <a:t> CEA - </a:t>
            </a:r>
            <a:r>
              <a:rPr lang="es-CR" dirty="0"/>
              <a:t>Institucionalizar la participación y la rendición de cuentas de la comunidad también requiere financiamiento y personal; de lo contrario, el progreso será muy lento. Para ello</a:t>
            </a:r>
            <a:r>
              <a:rPr lang="en-GB" dirty="0"/>
              <a:t>:</a:t>
            </a:r>
          </a:p>
          <a:p>
            <a:pPr marL="914400" marR="0" lvl="1" indent="-457200" algn="l" rtl="0">
              <a:spcBef>
                <a:spcPts val="0"/>
              </a:spcBef>
              <a:spcAft>
                <a:spcPts val="0"/>
              </a:spcAft>
              <a:buFont typeface="Arial" panose="020B0604020202020204" pitchFamily="34" charset="0"/>
              <a:buChar char="•"/>
            </a:pPr>
            <a:r>
              <a:rPr lang="es-CR" dirty="0"/>
              <a:t>Asignar fondos básicos a CEA e incluirlos en las propuestas de donantes y proyectos
Nombrar personal de CEA para dirigir este trabajo en la sede y puntos focales en las sucursales
</a:t>
            </a:r>
            <a:endParaRPr lang="en-GB" dirty="0"/>
          </a:p>
          <a:p>
            <a:pPr marL="457200" marR="0" lvl="0" indent="-457200" algn="l" defTabSz="914400" rtl="0" eaLnBrk="1" fontAlgn="auto" latinLnBrk="0" hangingPunct="1">
              <a:lnSpc>
                <a:spcPct val="100000"/>
              </a:lnSpc>
              <a:spcBef>
                <a:spcPts val="540"/>
              </a:spcBef>
              <a:spcAft>
                <a:spcPts val="0"/>
              </a:spcAft>
              <a:buClr>
                <a:schemeClr val="dk1"/>
              </a:buClr>
              <a:buSzPts val="1800"/>
              <a:buFont typeface="+mj-lt"/>
              <a:buAutoNum type="arabicPeriod"/>
              <a:tabLst/>
              <a:defRPr/>
            </a:pPr>
            <a:r>
              <a:rPr kumimoji="0" lang="es-CR" sz="20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Integrar la CEA en todas las estrategias, valores, planes, políticas y herramientas de las Sociedades Nacionales para que se convierta en una forma estándar de trabajar para todo el personal y los voluntarios. </a:t>
            </a:r>
            <a:r>
              <a:rPr kumimoji="0" lang="en-US" sz="20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 </a:t>
            </a:r>
            <a:r>
              <a:rPr lang="es-CR" sz="2000" dirty="0"/>
              <a:t>Institucionalizar la participación de la comunidad también significa integrarla en todas las estrategias, planes y políticas de la organización para que se reconozca como fundamental para el funcionamiento de la organización. Para ello</a:t>
            </a:r>
            <a:r>
              <a:rPr lang="en-US" sz="2000" dirty="0"/>
              <a:t>:</a:t>
            </a:r>
          </a:p>
          <a:p>
            <a:pPr marL="914400" marR="0" lvl="1" indent="-457200" algn="l" defTabSz="914400" rtl="0" eaLnBrk="1" fontAlgn="auto" latinLnBrk="0" hangingPunct="1">
              <a:lnSpc>
                <a:spcPct val="100000"/>
              </a:lnSpc>
              <a:spcBef>
                <a:spcPts val="540"/>
              </a:spcBef>
              <a:spcAft>
                <a:spcPts val="0"/>
              </a:spcAft>
              <a:buClr>
                <a:schemeClr val="dk1"/>
              </a:buClr>
              <a:buSzPts val="1800"/>
              <a:buFont typeface="Arial" panose="020B0604020202020204" pitchFamily="34" charset="0"/>
              <a:buChar char="•"/>
              <a:tabLst/>
              <a:defRPr/>
            </a:pPr>
            <a:r>
              <a:rPr kumimoji="0" lang="es-CR" sz="20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Agregar compromisos de rendición de cuentas a las declaraciones de misión, valores, estrategias y políticas
Integrar CEA en los planes anuales, presupuestos y planes, herramientas y directrices de los sectores técnicos, para enfatizar que CEA es transversal
Agregar a descripciones de trabajo, inducciones y evaluaciones
Incluir en la planificación, monitoreo, evaluación e informes: todos los planes verificados para asegurarse de que tengan actividades, indicadores y presupuesto de CEA, considerar los comentarios de la comunidad como parte del monitoreo, sección sobre rendición de cuentas en los informes
</a:t>
            </a:r>
            <a:endParaRPr kumimoji="0" lang="en-GB" sz="20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540"/>
              </a:spcBef>
              <a:spcAft>
                <a:spcPts val="0"/>
              </a:spcAft>
              <a:buClr>
                <a:schemeClr val="dk1"/>
              </a:buClr>
              <a:buSzPts val="1800"/>
              <a:buFont typeface="+mj-lt"/>
              <a:buAutoNum type="arabicPeriod"/>
              <a:tabLst/>
              <a:defRPr/>
            </a:pPr>
            <a:r>
              <a:rPr lang="es-CR" sz="2000" b="1" dirty="0">
                <a:solidFill>
                  <a:schemeClr val="accent4"/>
                </a:solidFill>
                <a:latin typeface="Montserrat"/>
                <a:ea typeface="Montserrat"/>
                <a:cs typeface="Montserrat"/>
                <a:sym typeface="Montserrat"/>
              </a:rPr>
              <a:t>Establecer un mecanismo de retroalimentación de la comunidad para la Sociedad Nacional con procesos para gestionar quejas delicadas </a:t>
            </a:r>
            <a:r>
              <a:rPr lang="en-GB" sz="2000" b="1" dirty="0">
                <a:solidFill>
                  <a:schemeClr val="accent4"/>
                </a:solidFill>
                <a:latin typeface="Montserrat"/>
                <a:ea typeface="Montserrat"/>
                <a:cs typeface="Montserrat"/>
                <a:sym typeface="Montserrat"/>
              </a:rPr>
              <a:t>- </a:t>
            </a:r>
            <a:r>
              <a:rPr lang="es-CR" sz="2000" dirty="0"/>
              <a:t>Un paso clave para institucionalizar la rendición de cuentas en una organización es tener un mecanismo de retroalimentación comunitaria permanente y que funcione bien y que las personas puedan usar para hacer preguntas, proporcionar sugerencias y plantear inquietudes o quejas. Más orientación sobre la configuración de mecanismos de retroalimentación en la guía, herramienta 15 y capacitación de 3 días
</a:t>
            </a:r>
            <a:endParaRPr lang="en-GB" sz="2000" b="1" dirty="0">
              <a:solidFill>
                <a:schemeClr val="accent4"/>
              </a:solidFill>
              <a:latin typeface="Roboto Black"/>
              <a:ea typeface="Roboto Black"/>
              <a:cs typeface="Roboto Black"/>
              <a:sym typeface="Roboto Black"/>
            </a:endParaRPr>
          </a:p>
          <a:p>
            <a:pPr marL="914400" marR="0" lvl="1" indent="-457200" algn="l" defTabSz="914400" rtl="0" eaLnBrk="1" fontAlgn="auto" latinLnBrk="0" hangingPunct="1">
              <a:lnSpc>
                <a:spcPct val="100000"/>
              </a:lnSpc>
              <a:spcBef>
                <a:spcPts val="540"/>
              </a:spcBef>
              <a:spcAft>
                <a:spcPts val="0"/>
              </a:spcAft>
              <a:buClr>
                <a:schemeClr val="dk1"/>
              </a:buClr>
              <a:buSzPts val="1800"/>
              <a:buFont typeface="Arial" panose="020B0604020202020204" pitchFamily="34" charset="0"/>
              <a:buChar char="•"/>
              <a:tabLst/>
              <a:defRPr/>
            </a:pPr>
            <a:endParaRPr lang="en-US" sz="2000" dirty="0"/>
          </a:p>
          <a:p>
            <a:pPr marL="914400" marR="0" lvl="1" indent="-457200" algn="l" defTabSz="914400" rtl="0" eaLnBrk="1" fontAlgn="auto" latinLnBrk="0" hangingPunct="1">
              <a:lnSpc>
                <a:spcPct val="100000"/>
              </a:lnSpc>
              <a:spcBef>
                <a:spcPts val="540"/>
              </a:spcBef>
              <a:spcAft>
                <a:spcPts val="0"/>
              </a:spcAft>
              <a:buClr>
                <a:schemeClr val="dk1"/>
              </a:buClr>
              <a:buSzPts val="1800"/>
              <a:buFont typeface="Arial" panose="020B0604020202020204" pitchFamily="34" charset="0"/>
              <a:buChar char="•"/>
              <a:tabLst/>
              <a:defRPr/>
            </a:pPr>
            <a:endParaRPr lang="en-US" sz="2000" dirty="0"/>
          </a:p>
          <a:p>
            <a:pPr marL="457200" marR="0" lvl="0" indent="-457200" algn="l" defTabSz="914400" rtl="0" eaLnBrk="1" fontAlgn="auto" latinLnBrk="0" hangingPunct="1">
              <a:lnSpc>
                <a:spcPct val="100000"/>
              </a:lnSpc>
              <a:spcBef>
                <a:spcPts val="540"/>
              </a:spcBef>
              <a:spcAft>
                <a:spcPts val="0"/>
              </a:spcAft>
              <a:buClr>
                <a:schemeClr val="dk1"/>
              </a:buClr>
              <a:buSzPts val="1800"/>
              <a:buFont typeface="+mj-lt"/>
              <a:buAutoNum type="arabicPeriod"/>
              <a:tabLst/>
              <a:defRPr/>
            </a:pPr>
            <a:endParaRPr kumimoji="0" lang="ru-RU" sz="2000" b="1"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a:p>
            <a:pPr marL="457200" lvl="0" indent="-457200" algn="l" rtl="0">
              <a:lnSpc>
                <a:spcPct val="100000"/>
              </a:lnSpc>
              <a:spcBef>
                <a:spcPts val="540"/>
              </a:spcBef>
              <a:spcAft>
                <a:spcPts val="0"/>
              </a:spcAft>
              <a:buClr>
                <a:schemeClr val="dk1"/>
              </a:buClr>
              <a:buSzPts val="1800"/>
              <a:buFont typeface="+mj-lt"/>
              <a:buAutoNum type="arabicPeriod"/>
            </a:pPr>
            <a:endParaRPr lang="en-GB" dirty="0"/>
          </a:p>
          <a:p>
            <a:pPr marL="0" lvl="0" indent="0" algn="l" rtl="0">
              <a:lnSpc>
                <a:spcPct val="100000"/>
              </a:lnSpc>
              <a:spcBef>
                <a:spcPts val="540"/>
              </a:spcBef>
              <a:spcAft>
                <a:spcPts val="0"/>
              </a:spcAft>
              <a:buClr>
                <a:schemeClr val="dk1"/>
              </a:buClr>
              <a:buSzPts val="1800"/>
              <a:buFont typeface="+mj-lt"/>
              <a:buNone/>
            </a:pPr>
            <a:endParaRPr lang="en-GB" dirty="0"/>
          </a:p>
          <a:p>
            <a:pPr marL="457200" lvl="0" indent="-457200" algn="l" rtl="0">
              <a:lnSpc>
                <a:spcPct val="100000"/>
              </a:lnSpc>
              <a:spcBef>
                <a:spcPts val="540"/>
              </a:spcBef>
              <a:spcAft>
                <a:spcPts val="0"/>
              </a:spcAft>
              <a:buClr>
                <a:schemeClr val="dk1"/>
              </a:buClr>
              <a:buSzPts val="1800"/>
              <a:buFont typeface="+mj-lt"/>
              <a:buAutoNum type="arabicPeriod"/>
            </a:pPr>
            <a:endParaRPr lang="en-GB" dirty="0"/>
          </a:p>
        </p:txBody>
      </p:sp>
      <p:sp>
        <p:nvSpPr>
          <p:cNvPr id="532" name="Google Shape;5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901167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a:p>
        </p:txBody>
      </p:sp>
      <p:sp>
        <p:nvSpPr>
          <p:cNvPr id="618" name="Google Shape;618;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dirty="0"/>
          </a:p>
        </p:txBody>
      </p:sp>
      <p:sp>
        <p:nvSpPr>
          <p:cNvPr id="470" name="Google Shape;47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Font typeface="Arial" panose="020B0604020202020204" pitchFamily="34" charset="0"/>
              <a:buChar char="•"/>
            </a:pPr>
            <a:r>
              <a:rPr lang="en-GB" b="1" dirty="0"/>
              <a:t>NOTAS DEL FACILITADOR
</a:t>
            </a:r>
            <a:r>
              <a:rPr lang="es-CR" b="0" dirty="0"/>
              <a:t>
Primero pregunte a los participantes quién creen que es responsable de garantizar que involucremos a las comunidades de manera efectiva en nuestro trabajo; con suerte, responderán "todos nosotros".
Explique que todos pueden desempeñar un papel para ayudar a fortalecer la participación de la comunidad
Esta lista no es exhaustiva, sino que solo da una idea de cómo los diferentes roles y departamentos pueden ayudar a mejorar la rendición de cuentas.
Pregunte si alguien quiere agregar algún rol de responsabilidades no incluido aquí
Hay una lista más completa en la Guía CEA y a lo largo de la capacitación podemos ver cómo los diferentes roles y equipos pueden desempeñar un papel en el fortalecimiento de la participación y la responsabilidad de la comunidad.
</a:t>
            </a:r>
            <a:endParaRPr b="0" dirty="0"/>
          </a:p>
        </p:txBody>
      </p:sp>
      <p:sp>
        <p:nvSpPr>
          <p:cNvPr id="624" name="Google Shape;62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NOTAS DEL FACILITADOR
</a:t>
            </a:r>
            <a:endParaRPr dirty="0"/>
          </a:p>
          <a:p>
            <a:pPr marL="342900" lvl="0" indent="-342900" algn="l" rtl="0">
              <a:lnSpc>
                <a:spcPct val="100000"/>
              </a:lnSpc>
              <a:spcBef>
                <a:spcPts val="540"/>
              </a:spcBef>
              <a:spcAft>
                <a:spcPts val="0"/>
              </a:spcAft>
              <a:buClr>
                <a:schemeClr val="dk1"/>
              </a:buClr>
              <a:buSzPts val="1800"/>
              <a:buFont typeface="Arial"/>
              <a:buChar char="•"/>
            </a:pPr>
            <a:r>
              <a:rPr lang="es-CR" dirty="0"/>
              <a:t>Este diagrama proporciona un recordatorio de los enfoques centrales de participación y responsabilidad de la comunidad, y cómo pueden ayudarnos a rendir cuentas a las personas a las que servimos.
La rendición de cuentas significa que el apoyo que brindamos es relevante, útil y oportuno.
Que nuestros programas y operaciones están impulsados por las necesidades y prioridades de las comunidades, y que participan activamente en su planificación y gestión.
Que tratemos a los miembros de la comunidad con dignidad y respeto, viéndolos como socios iguales con valiosos conocimientos y capacidades. 
Entendemos las comunidades con las que trabajamos y nos aseguramos de que nuestras intervenciones no tengan consecuencias negativas, como dañar los mercados locales a través de la distribución de ayuda, lo que alimenta las tensiones entre diferentes grupos.
</a:t>
            </a:r>
            <a:endParaRPr dirty="0"/>
          </a:p>
        </p:txBody>
      </p:sp>
      <p:sp>
        <p:nvSpPr>
          <p:cNvPr id="677" name="Google Shape;6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7" name="Google Shape;6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2243135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FACILITATOR NOTES</a:t>
            </a:r>
            <a:endParaRPr dirty="0"/>
          </a:p>
          <a:p>
            <a:pPr marL="0" lvl="0" indent="0" algn="l" rtl="0">
              <a:lnSpc>
                <a:spcPct val="100000"/>
              </a:lnSpc>
              <a:spcBef>
                <a:spcPts val="542"/>
              </a:spcBef>
              <a:spcAft>
                <a:spcPts val="0"/>
              </a:spcAft>
              <a:buSzPts val="1400"/>
              <a:buNone/>
            </a:pPr>
            <a:endParaRPr dirty="0"/>
          </a:p>
          <a:p>
            <a:pPr marL="0" lvl="0" indent="0" algn="l" rtl="0">
              <a:lnSpc>
                <a:spcPct val="100000"/>
              </a:lnSpc>
              <a:spcBef>
                <a:spcPts val="540"/>
              </a:spcBef>
              <a:spcAft>
                <a:spcPts val="0"/>
              </a:spcAft>
              <a:buSzPts val="1400"/>
              <a:buNone/>
            </a:pPr>
            <a:r>
              <a:rPr lang="es-CR" dirty="0"/>
              <a:t>Hay muchas fuentes de apoyo sobre la participación de la comunidad y la rendición de cuentas dentro del Movimiento. Dos de los más útiles son:
</a:t>
            </a:r>
            <a:endParaRPr dirty="0"/>
          </a:p>
          <a:p>
            <a:pPr marL="0" lvl="0" indent="0" algn="l" rtl="0">
              <a:lnSpc>
                <a:spcPct val="100000"/>
              </a:lnSpc>
              <a:spcBef>
                <a:spcPts val="541"/>
              </a:spcBef>
              <a:spcAft>
                <a:spcPts val="0"/>
              </a:spcAft>
              <a:buSzPts val="1400"/>
              <a:buNone/>
            </a:pPr>
            <a:r>
              <a:rPr lang="en-GB" sz="1804" b="1" dirty="0">
                <a:solidFill>
                  <a:schemeClr val="dk1"/>
                </a:solidFill>
                <a:latin typeface="Calibri"/>
                <a:ea typeface="Calibri"/>
                <a:cs typeface="Calibri"/>
                <a:sym typeface="Calibri"/>
              </a:rPr>
              <a:t>The Community Engagement Hub</a:t>
            </a:r>
            <a:endParaRPr dirty="0"/>
          </a:p>
          <a:p>
            <a:pPr marL="342900" lvl="0" indent="-342900" algn="l" rtl="0">
              <a:lnSpc>
                <a:spcPct val="100000"/>
              </a:lnSpc>
              <a:spcBef>
                <a:spcPts val="541"/>
              </a:spcBef>
              <a:spcAft>
                <a:spcPts val="0"/>
              </a:spcAft>
              <a:buClr>
                <a:schemeClr val="dk1"/>
              </a:buClr>
              <a:buSzPts val="1804"/>
              <a:buFont typeface="Arial"/>
              <a:buChar char="•"/>
            </a:pPr>
            <a:r>
              <a:rPr lang="es-CR" sz="1804" dirty="0">
                <a:solidFill>
                  <a:schemeClr val="dk1"/>
                </a:solidFill>
                <a:latin typeface="Calibri"/>
                <a:ea typeface="Calibri"/>
                <a:cs typeface="Calibri"/>
                <a:sym typeface="Calibri"/>
              </a:rPr>
              <a:t>El Centro de Participación Comunitaria es una plataforma en línea gratuita, alojada por la Cruz Roja Británica, que proporciona una "ventanilla única" para la participación y la responsabilidad de la comunidad. 
El centro contiene más de 300 recursos e incluye paquetes de capacitación, un juego de aprendizaje electrónico, un mapa interactivo, un foro de chat, así como herramientas, guías y estudios de casos sobre una variedad de temas, desde mecanismos de retroalimentación hasta programas de radio. 
Financiado por la Oficina de Asuntos Exteriores, Commonwealth y Desarrollo del Reino Unido, el Centro está disponible en inglés, francés, español y árabe. Si tiene alguna pregunta o sugerencia sobre el centro, comuníquese con Laurel Selby LSelby@redcross.org.uk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SzPts val="1400"/>
              <a:buNone/>
            </a:pPr>
            <a:r>
              <a:rPr lang="en-GB" sz="1804" b="1" dirty="0">
                <a:solidFill>
                  <a:schemeClr val="dk1"/>
                </a:solidFill>
                <a:latin typeface="Calibri"/>
                <a:ea typeface="Calibri"/>
                <a:cs typeface="Calibri"/>
                <a:sym typeface="Calibri"/>
              </a:rPr>
              <a:t>The CEA Guide and toolkit</a:t>
            </a:r>
            <a:endParaRPr dirty="0"/>
          </a:p>
          <a:p>
            <a:pPr marL="342900" lvl="0" indent="-342900" algn="l" rtl="0">
              <a:lnSpc>
                <a:spcPct val="100000"/>
              </a:lnSpc>
              <a:spcBef>
                <a:spcPts val="541"/>
              </a:spcBef>
              <a:spcAft>
                <a:spcPts val="0"/>
              </a:spcAft>
              <a:buClr>
                <a:schemeClr val="dk1"/>
              </a:buClr>
              <a:buSzPts val="1804"/>
              <a:buFont typeface="Arial"/>
              <a:buChar char="•"/>
            </a:pPr>
            <a:r>
              <a:rPr lang="es-CR" sz="1804" dirty="0">
                <a:solidFill>
                  <a:schemeClr val="dk1"/>
                </a:solidFill>
                <a:latin typeface="Calibri"/>
                <a:ea typeface="Calibri"/>
                <a:cs typeface="Calibri"/>
                <a:sym typeface="Calibri"/>
              </a:rPr>
              <a:t>Esta capacitación se basa en la Guía y el kit de herramientas de CEA
Proporcionan orientación y herramientas para adoptar un enfoque más sistemático y confiable para involucrarse y rendir cuentas a las comunidades. 
No sustituyen a las buenas prácticas existentes, sino que ayudan a subsanar las lagunas o debilidades que existan. 
El kit de herramientas de CEA incluye plantillas, listas de verificación y notas de orientación detalladas sobre aspectos específicos de CEA. Las herramientas prácticas y los paquetes de capacitación apoyan la guía, que están vinculados a todo momento.
</a:t>
            </a:r>
            <a:endParaRPr sz="1804" dirty="0">
              <a:solidFill>
                <a:schemeClr val="dk1"/>
              </a:solidFill>
              <a:latin typeface="Calibri"/>
              <a:ea typeface="Calibri"/>
              <a:cs typeface="Calibri"/>
              <a:sym typeface="Calibri"/>
            </a:endParaRPr>
          </a:p>
          <a:p>
            <a:pPr marL="0" lvl="0" indent="0" algn="l" rtl="0">
              <a:lnSpc>
                <a:spcPct val="100000"/>
              </a:lnSpc>
              <a:spcBef>
                <a:spcPts val="541"/>
              </a:spcBef>
              <a:spcAft>
                <a:spcPts val="0"/>
              </a:spcAft>
              <a:buClr>
                <a:schemeClr val="dk1"/>
              </a:buClr>
              <a:buSzPts val="1804"/>
              <a:buFont typeface="+mj-lt"/>
              <a:buNone/>
            </a:pPr>
            <a:r>
              <a:rPr lang="es-CR" sz="1804" dirty="0">
                <a:solidFill>
                  <a:schemeClr val="dk1"/>
                </a:solidFill>
                <a:latin typeface="Calibri"/>
                <a:ea typeface="Calibri"/>
                <a:cs typeface="Calibri"/>
                <a:sym typeface="Calibri"/>
              </a:rPr>
              <a:t>La guía está organizada en siete módulos, que se pueden utilizar individualmente según sea necesario:</a:t>
            </a:r>
          </a:p>
          <a:p>
            <a:pPr marL="457200" lvl="0" indent="-457200" algn="l" rtl="0">
              <a:lnSpc>
                <a:spcPct val="100000"/>
              </a:lnSpc>
              <a:spcBef>
                <a:spcPts val="541"/>
              </a:spcBef>
              <a:spcAft>
                <a:spcPts val="0"/>
              </a:spcAft>
              <a:buClr>
                <a:schemeClr val="dk1"/>
              </a:buClr>
              <a:buSzPts val="1804"/>
              <a:buFont typeface="+mj-lt"/>
              <a:buAutoNum type="arabicPeriod"/>
            </a:pPr>
            <a:r>
              <a:rPr lang="es-CR" sz="1804" dirty="0">
                <a:solidFill>
                  <a:schemeClr val="dk1"/>
                </a:solidFill>
                <a:latin typeface="Calibri"/>
                <a:ea typeface="Calibri"/>
                <a:cs typeface="Calibri"/>
                <a:sym typeface="Calibri"/>
              </a:rPr>
              <a:t>
Una introducción
Compromisos de todo el Movimiento 
Institucionalización de CEA
Acciones mínimas para lograr una buena participación de la comunidad a lo largo del ciclo del programa
Participación de la comunidad en situaciones de emergencia 
Mecanismos de retroalimentación de la comunidad 
Trabajar con la protección, el género y la inclusión y el cambio de comportamiento y la comunicación de riesgos como áreas estrechamente relacionadas</a:t>
            </a:r>
            <a:endParaRPr sz="1804" dirty="0">
              <a:solidFill>
                <a:schemeClr val="dk1"/>
              </a:solidFill>
              <a:latin typeface="Calibri"/>
              <a:ea typeface="Calibri"/>
              <a:cs typeface="Calibri"/>
              <a:sym typeface="Calibri"/>
            </a:endParaRPr>
          </a:p>
          <a:p>
            <a:pPr marL="342900" lvl="0" indent="-228282" algn="l" rtl="0">
              <a:lnSpc>
                <a:spcPct val="100000"/>
              </a:lnSpc>
              <a:spcBef>
                <a:spcPts val="542"/>
              </a:spcBef>
              <a:spcAft>
                <a:spcPts val="0"/>
              </a:spcAft>
              <a:buClr>
                <a:schemeClr val="dk1"/>
              </a:buClr>
              <a:buSzPts val="1805"/>
              <a:buFont typeface="Arial"/>
              <a:buNone/>
            </a:pPr>
            <a:endParaRPr dirty="0"/>
          </a:p>
        </p:txBody>
      </p:sp>
      <p:sp>
        <p:nvSpPr>
          <p:cNvPr id="684" name="Google Shape;6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NOTAS DEL FACILITADOR
</a:t>
            </a:r>
            <a:endParaRPr lang="en-GB" dirty="0"/>
          </a:p>
          <a:p>
            <a:pPr marL="114300" indent="-342900">
              <a:buFontTx/>
              <a:buChar char="-"/>
            </a:pPr>
            <a:r>
              <a:rPr lang="es-CR" dirty="0"/>
              <a:t>No es necesario leer todas las herramientas aquí, pero deje la diapositiva hacia arriba durante unos minutos para que las personas puedan ver las herramientas que existen y mencionar algunas que serán más útiles para el tipo de personas en la sala.
</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520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42"/>
              </a:spcBef>
              <a:spcAft>
                <a:spcPts val="0"/>
              </a:spcAft>
              <a:buSzPts val="1400"/>
              <a:buNone/>
            </a:pPr>
            <a:endParaRPr/>
          </a:p>
        </p:txBody>
      </p:sp>
      <p:sp>
        <p:nvSpPr>
          <p:cNvPr id="477" name="Google Shape;477;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2000" b="1" dirty="0">
                <a:latin typeface="Calibri"/>
                <a:ea typeface="Calibri"/>
                <a:cs typeface="Calibri"/>
                <a:sym typeface="Calibri"/>
              </a:rPr>
              <a:t>NOTAS DEL FACILITADOR
</a:t>
            </a:r>
            <a:endParaRPr sz="2000" b="0" dirty="0">
              <a:latin typeface="Calibri"/>
              <a:ea typeface="Calibri"/>
              <a:cs typeface="Calibri"/>
              <a:sym typeface="Calibri"/>
            </a:endParaRPr>
          </a:p>
          <a:p>
            <a:pPr marL="342900" lvl="0" indent="-342900" algn="l" rtl="0">
              <a:lnSpc>
                <a:spcPct val="100000"/>
              </a:lnSpc>
              <a:spcBef>
                <a:spcPts val="1000"/>
              </a:spcBef>
              <a:spcAft>
                <a:spcPts val="0"/>
              </a:spcAft>
              <a:buClr>
                <a:schemeClr val="dk1"/>
              </a:buClr>
              <a:buSzPts val="2000"/>
              <a:buFont typeface="Arial"/>
              <a:buChar char="•"/>
            </a:pPr>
            <a:r>
              <a:rPr lang="es-CR" sz="2000" b="1" dirty="0">
                <a:latin typeface="Calibri"/>
                <a:ea typeface="Calibri"/>
                <a:cs typeface="Calibri"/>
                <a:sym typeface="Calibri"/>
              </a:rPr>
              <a:t>ANTES </a:t>
            </a:r>
            <a:r>
              <a:rPr lang="es-CR" sz="2000" b="0" dirty="0">
                <a:latin typeface="Calibri"/>
                <a:ea typeface="Calibri"/>
                <a:cs typeface="Calibri"/>
                <a:sym typeface="Calibri"/>
              </a:rPr>
              <a:t>de mostrar la definición, pregunte si alguien puede explicar lo que significa para ellos la participación de la comunidad.</a:t>
            </a:r>
            <a:r>
              <a:rPr lang="es-CR" sz="2000" b="1" dirty="0">
                <a:latin typeface="Calibri"/>
                <a:ea typeface="Calibri"/>
                <a:cs typeface="Calibri"/>
                <a:sym typeface="Calibri"/>
              </a:rPr>
              <a:t>
</a:t>
            </a:r>
            <a:endParaRPr sz="2000" b="0" dirty="0">
              <a:latin typeface="Calibri"/>
              <a:ea typeface="Calibri"/>
              <a:cs typeface="Calibri"/>
              <a:sym typeface="Calibri"/>
            </a:endParaRPr>
          </a:p>
          <a:p>
            <a:pPr marL="342900" lvl="0" indent="-342900" algn="l" rtl="0">
              <a:lnSpc>
                <a:spcPct val="100000"/>
              </a:lnSpc>
              <a:spcBef>
                <a:spcPts val="1000"/>
              </a:spcBef>
              <a:spcAft>
                <a:spcPts val="0"/>
              </a:spcAft>
              <a:buClr>
                <a:schemeClr val="dk1"/>
              </a:buClr>
              <a:buSzPts val="2000"/>
              <a:buFont typeface="Arial"/>
              <a:buChar char="•"/>
            </a:pPr>
            <a:r>
              <a:rPr lang="es-CR" sz="2000" b="0" dirty="0">
                <a:latin typeface="Calibri"/>
                <a:ea typeface="Calibri"/>
                <a:cs typeface="Calibri"/>
                <a:sym typeface="Calibri"/>
              </a:rPr>
              <a:t>Mostrar la definición de la Guía CEA y explicar las palabras en rojo son los puntos clave:
El compromiso de la comunidad consiste en reconocer y valorar a la comunidad como nuestros socios, no verlos como receptores pasivos de ayuda o beneficiarios.</a:t>
            </a:r>
          </a:p>
          <a:p>
            <a:pPr marL="800100" lvl="1" indent="-342900" algn="l" rtl="0">
              <a:lnSpc>
                <a:spcPct val="100000"/>
              </a:lnSpc>
              <a:spcBef>
                <a:spcPts val="1000"/>
              </a:spcBef>
              <a:spcAft>
                <a:spcPts val="0"/>
              </a:spcAft>
              <a:buClr>
                <a:schemeClr val="dk1"/>
              </a:buClr>
              <a:buSzPts val="2000"/>
              <a:buFont typeface="Arial" panose="020B0604020202020204" pitchFamily="34" charset="0"/>
              <a:buChar char="•"/>
            </a:pPr>
            <a:r>
              <a:rPr lang="es-CR" sz="2000" b="0" dirty="0">
                <a:latin typeface="Calibri"/>
                <a:ea typeface="Calibri"/>
                <a:cs typeface="Calibri"/>
                <a:sym typeface="Calibri"/>
              </a:rPr>
              <a:t>La Cruz Roja y la Media Luna Roja se iniciaron para ayudar a las comunidades, por lo que si no satisfacemos las necesidades, preferencias y prioridades de la comunidad, no estamos cumpliendo con nuestro propio mandato.
Ponemos en práctica la participación de la comunidad de tres maneras clave:</a:t>
            </a:r>
          </a:p>
          <a:p>
            <a:pPr marL="1371600" lvl="2" indent="-457200" algn="l" rtl="0">
              <a:lnSpc>
                <a:spcPct val="100000"/>
              </a:lnSpc>
              <a:spcBef>
                <a:spcPts val="1000"/>
              </a:spcBef>
              <a:spcAft>
                <a:spcPts val="0"/>
              </a:spcAft>
              <a:buClr>
                <a:schemeClr val="dk1"/>
              </a:buClr>
              <a:buSzPts val="2000"/>
              <a:buFont typeface="+mj-lt"/>
              <a:buAutoNum type="arabicPeriod"/>
            </a:pPr>
            <a:r>
              <a:rPr lang="es-CR" sz="2000" b="0" dirty="0">
                <a:latin typeface="Calibri"/>
                <a:ea typeface="Calibri"/>
                <a:cs typeface="Calibri"/>
                <a:sym typeface="Calibri"/>
              </a:rPr>
              <a:t>Asegurándose de que las comunidades puedan participar en el diseño y la gestión de programas, operaciones y actividades y puedan participar activamente en las decisiones que les afectan.
Al asegurarnos de comunicarnos abierta y honestamente sobre quiénes somos, qué estamos haciendo, qué puede esperar la gente de nosotros y cuándo hay problemas o desafíos.
Al asegurarnos de proporcionar información oportuna, relevante y procesable para promover cambios positivos</a:t>
            </a:r>
          </a:p>
          <a:p>
            <a:pPr marL="1371600" lvl="2" indent="-457200" algn="l" rtl="0">
              <a:lnSpc>
                <a:spcPct val="100000"/>
              </a:lnSpc>
              <a:spcBef>
                <a:spcPts val="1000"/>
              </a:spcBef>
              <a:spcAft>
                <a:spcPts val="0"/>
              </a:spcAft>
              <a:buClr>
                <a:schemeClr val="dk1"/>
              </a:buClr>
              <a:buSzPts val="2000"/>
              <a:buFont typeface="+mj-lt"/>
              <a:buAutoNum type="arabicPeriod"/>
            </a:pPr>
            <a:r>
              <a:rPr lang="es-CR" sz="2000" b="0" dirty="0">
                <a:latin typeface="Calibri"/>
                <a:ea typeface="Calibri"/>
                <a:cs typeface="Calibri"/>
                <a:sym typeface="Calibri"/>
              </a:rPr>
              <a:t>Asegurándonos de que tenemos mecanismos para escuchar y actuar sobre los comentarios de la comunidad</a:t>
            </a:r>
          </a:p>
          <a:p>
            <a:pPr marL="457200" lvl="1" indent="0" algn="l" rtl="0">
              <a:lnSpc>
                <a:spcPct val="100000"/>
              </a:lnSpc>
              <a:spcBef>
                <a:spcPts val="1000"/>
              </a:spcBef>
              <a:spcAft>
                <a:spcPts val="0"/>
              </a:spcAft>
              <a:buClr>
                <a:schemeClr val="dk1"/>
              </a:buClr>
              <a:buSzPts val="2000"/>
              <a:buFont typeface="+mj-lt"/>
              <a:buNone/>
            </a:pPr>
            <a:r>
              <a:rPr lang="es-CR" sz="2000" b="0" i="0" u="none" strike="noStrike" cap="none" dirty="0">
                <a:solidFill>
                  <a:schemeClr val="dk1"/>
                </a:solidFill>
                <a:latin typeface="Montserrat"/>
                <a:ea typeface="Montserrat"/>
                <a:cs typeface="Montserrat"/>
                <a:sym typeface="Montserrat"/>
              </a:rPr>
              <a:t>La participación de la comunidad garantiza que nuestras acciones y servicios sean más efectivos, inclusivos, sostenibles y responsables, y que estamos apoyando a las personas y las comunidades para liderar y dar forma a los cambios en sus vidas y en sus propios términos.
</a:t>
            </a:r>
            <a:endParaRPr dirty="0"/>
          </a:p>
        </p:txBody>
      </p:sp>
      <p:sp>
        <p:nvSpPr>
          <p:cNvPr id="483" name="Google Shape;4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NOTAS DEL FACILITADOR
</a:t>
            </a:r>
            <a:endParaRPr sz="1200" b="0" i="0" u="none" strike="noStrik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s-CR" sz="1200" b="0" i="0" u="none" strike="noStrike" dirty="0">
                <a:solidFill>
                  <a:schemeClr val="dk1"/>
                </a:solidFill>
                <a:latin typeface="Calibri"/>
                <a:ea typeface="Calibri"/>
                <a:cs typeface="Calibri"/>
                <a:sym typeface="Calibri"/>
              </a:rPr>
              <a:t>Hay muchos nombres diferentes para la participación comunitaria y la rendición de cuentas, pero en gran medida todos significan lo mismo: el proceso de trabajar de manera transparente y participativa con las comunidades que mejora la calidad de los programas y operaciones. 
El Movimiento Internacional de la Cruz Roja y de la Media Luna Roja ha optado por utilizar el CEA
En la ONU, más comúnmente escuchará que se llama AAP o responsabilidad ante las personas afectadas, que es lo mismo que CEA. 
Comunicarse con las comunidades es un término más antiguo que ya no se usa: en gran medida se extinguió porque el término sugería centrarse demasiado en el intercambio de información en lugar de la participación.
C4D o comunicación para el desarrollo tiende a ser utilizado por UNICEF y se centra más en enfoques participativos para el cambio de comportamiento en los programas de salud y agua, saneamiento e higiene.
RCCE Este es un término utilizado principalmente en emergencias de salud pública por la OMS y UNICEF. Ha crecido en importancia desde el EBOLA y COVID. La FICR lo ha adoptado para garantizar la alineación con los principales asociados en la respuesta a las epidemias, aunque el enfoque RCCE se basa en los enfoques de CEA. Se refiere a la participación de la comunidad en la respuesta a la epidemia, incluidos los enfoques y procesos de CEA que tienen como objetivo proporcionar información oportuna, relevante y procesable, busca garantizar que trabajemos en colaboración con las comunidades para promover cambios sociales y de comportamiento y alentar soluciones lideradas por la comunidad.
</a:t>
            </a:r>
            <a:endParaRPr dirty="0"/>
          </a:p>
        </p:txBody>
      </p:sp>
      <p:sp>
        <p:nvSpPr>
          <p:cNvPr id="517" name="Google Shape;51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dirty="0"/>
              <a:t>NOTAS DEL FACILITADOR 
</a:t>
            </a:r>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es-CR" b="0" dirty="0"/>
              <a:t>La comunicación de riesgos y la participación de la comunidad han sido una gran parte de las recientes respuestas epidémicas para COVID-19, Zika y Ébola</a:t>
            </a:r>
            <a:endParaRPr lang="en-US" sz="1805" b="0" i="0" u="none" strike="noStrike" cap="none" dirty="0">
              <a:solidFill>
                <a:schemeClr val="tx1"/>
              </a:solidFill>
              <a:effectLst/>
              <a:latin typeface="+mn-lt"/>
              <a:ea typeface="+mn-ea"/>
              <a:cs typeface="+mn-cs"/>
              <a:sym typeface="Calibri"/>
            </a:endParaRPr>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es-CR" sz="1804" b="0" i="0" u="none" strike="noStrike" cap="none" dirty="0">
                <a:solidFill>
                  <a:schemeClr val="dk1"/>
                </a:solidFill>
                <a:effectLst/>
                <a:latin typeface="+mn-lt"/>
                <a:ea typeface="Calibri"/>
                <a:cs typeface="Calibri"/>
                <a:sym typeface="Calibri"/>
              </a:rPr>
              <a:t>RCCE se refiere a los procesos y enfoques para involucrar y comunicarse sistemáticamente con las personas y las comunidades para alentarlas y permitirles adoptar comportamientos positivos y saludables para prevenir la propagación de enfermedades infecciosas durante un brote. Esto incluye:</a:t>
            </a:r>
            <a:endParaRPr lang="en-GB" sz="1804" b="0" i="0" u="none" strike="noStrike" cap="none" dirty="0">
              <a:solidFill>
                <a:schemeClr val="dk1"/>
              </a:solidFill>
              <a:effectLst/>
              <a:latin typeface="+mn-lt"/>
              <a:ea typeface="Calibri"/>
              <a:cs typeface="Calibri"/>
              <a:sym typeface="Calibri"/>
            </a:endParaRPr>
          </a:p>
          <a:p>
            <a:pPr marL="1144817" lvl="1" indent="-457200" algn="l" rtl="0">
              <a:lnSpc>
                <a:spcPct val="100000"/>
              </a:lnSpc>
              <a:spcBef>
                <a:spcPts val="0"/>
              </a:spcBef>
              <a:spcAft>
                <a:spcPts val="0"/>
              </a:spcAft>
              <a:buClr>
                <a:schemeClr val="dk1"/>
              </a:buClr>
              <a:buSzPts val="1400"/>
              <a:buFont typeface="+mj-lt"/>
              <a:buAutoNum type="arabicPeriod"/>
            </a:pPr>
            <a:r>
              <a:rPr lang="es-CR" kern="1200" dirty="0">
                <a:solidFill>
                  <a:schemeClr val="tx1"/>
                </a:solidFill>
                <a:effectLst/>
                <a:latin typeface="+mn-lt"/>
                <a:ea typeface="+mn-ea"/>
                <a:cs typeface="+mn-cs"/>
              </a:rPr>
              <a:t>Comprender el contexto de la comunidad, incluida la forma en que perciben el brote, incluidos sus conocimientos, capacidades, creencias, rumores y temores existentes sobre la enfermedad, los desafíos que enfrentan al implementar medidas de prevención y fuentes y canales de información confiables.</a:t>
            </a:r>
            <a:endParaRPr lang="en-GB" kern="1200" dirty="0">
              <a:solidFill>
                <a:schemeClr val="tx1"/>
              </a:solidFill>
              <a:effectLst/>
              <a:latin typeface="+mn-lt"/>
              <a:ea typeface="+mn-ea"/>
              <a:cs typeface="+mn-c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es-CR" sz="2000" dirty="0">
                <a:solidFill>
                  <a:schemeClr val="lt1"/>
                </a:solidFill>
                <a:latin typeface="Open Sans"/>
                <a:ea typeface="Open Sans"/>
                <a:cs typeface="Open Sans"/>
              </a:rPr>
              <a:t>Proporcionar información oportuna, relevante y procesable a través de canales y fuentes confiables para reducir el miedo, el estigma y la desinformación y apoyar a las personas para que adopten prácticas positivas. 
Establecer mecanismos sistemáticos de retroalimentación de la comunidad para comprender las creencias, temores, rumores, preguntas y sugerencias que las comunidades tienen sobre la epidemia y cómo cambian y evolucionan con el tiempo.</a:t>
            </a:r>
            <a:endParaRPr lang="en-GB"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GB"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es-CR" sz="2000" dirty="0">
                <a:solidFill>
                  <a:schemeClr val="lt1"/>
                </a:solidFill>
                <a:latin typeface="Open Sans"/>
                <a:ea typeface="Open Sans"/>
                <a:cs typeface="Open Sans"/>
              </a:rPr>
              <a:t>Utilice esta información para adaptar y mejorar constantemente la respuesta y guiar las decisiones operativas. Por ejemplo, cambiando la información que compartimos para abordar nuevos rumores o temores, cambiando nuestras actividades para satisfacer mejor las necesidades de la comunidad y ser más efectivos. Es importante dar oportunidades y canales abiertos de comunicación para que las personas y las comunidades hagan preguntas y debatan temas de interés.</a:t>
            </a: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es-CR" sz="2000" dirty="0">
                <a:solidFill>
                  <a:schemeClr val="lt1"/>
                </a:solidFill>
                <a:latin typeface="Open Sans"/>
                <a:ea typeface="Open Sans"/>
                <a:cs typeface="Open Sans"/>
              </a:rPr>
              <a:t>Identificar y apoyar soluciones lideradas por la comunidad para implementar medidas de prevención y controlar los brotes, asegurando la participación activa de las personas en la configuración de la respuesta a la epidemia. Esto fomenta la apropiación comunitaria y mejora la eficacia de la respuesta, que es fundamental para el éxito, ya que serán las acciones de los miembros de la comunidad las que pondrán fin o mantendrán un brote.</a:t>
            </a:r>
            <a:r>
              <a:rPr lang="en-GB" sz="2000" b="0" i="0" u="none" strike="noStrike" cap="none" dirty="0">
                <a:solidFill>
                  <a:schemeClr val="dk1"/>
                </a:solidFill>
                <a:effectLst/>
                <a:latin typeface="+mn-lt"/>
                <a:ea typeface="Calibri"/>
                <a:cs typeface="Calibri"/>
                <a:sym typeface="Calibri"/>
              </a:rPr>
              <a:t>.</a:t>
            </a:r>
          </a:p>
          <a:p>
            <a:pPr marL="457200" marR="0" lvl="0" indent="-4572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endParaRPr lang="en-GB" sz="2000" b="0" dirty="0">
              <a:solidFill>
                <a:schemeClr val="lt1"/>
              </a:solidFill>
              <a:latin typeface="Open Sans"/>
              <a:ea typeface="Open Sans"/>
              <a:cs typeface="Open Sans"/>
            </a:endParaRPr>
          </a:p>
          <a:p>
            <a:pPr marL="457200" marR="0" lvl="0" indent="-4572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es-CR" sz="2000" b="0" dirty="0"/>
              <a:t>Esta diapositiva muestra cómo la comunicación de riesgos y la participación comunitaria (RCCE) es un proceso continuo que genera CONFIANZA en los socorristas humanitarios, lo cual es particularmente importante durante un brote cuando el miedo, la desinformación y los rumores dificultan que las personas identifiquen qué información es confiable y confiable. Esto puede llevar a las personas a adoptar medidas de prevención ineficaces, lo que aumenta su riesgo de infección. También se sabe que las comunidades que no entienden o aceptan las intervenciones sanitarias, o las perciben como una amenaza, recurren a la violencia, como se demostró durante el brote de ébola en la República Democrática del Congo (RDC). Esta falta de confianza limita la participación de la comunidad y las personas pueden no cooperar en actividades diseñadas para detener la propagación de la infección, como la notificación rápida y el aislamiento de casos.</a:t>
            </a:r>
            <a:endParaRPr lang="en-GB"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US" sz="2000" dirty="0">
              <a:solidFill>
                <a:schemeClr val="lt1"/>
              </a:solidFill>
              <a:latin typeface="Open Sans"/>
              <a:ea typeface="Open Sans"/>
              <a:cs typeface="Open Sans"/>
            </a:endParaRPr>
          </a:p>
          <a:p>
            <a:pPr marL="1144817" lvl="1" indent="-457200" algn="l" rtl="0">
              <a:lnSpc>
                <a:spcPct val="100000"/>
              </a:lnSpc>
              <a:spcBef>
                <a:spcPts val="0"/>
              </a:spcBef>
              <a:spcAft>
                <a:spcPts val="0"/>
              </a:spcAft>
              <a:buClr>
                <a:schemeClr val="dk1"/>
              </a:buClr>
              <a:buSzPts val="1400"/>
              <a:buFont typeface="+mj-lt"/>
              <a:buAutoNum type="arabicPeriod"/>
            </a:pPr>
            <a:endParaRPr lang="en-GB" kern="1200" dirty="0">
              <a:solidFill>
                <a:schemeClr val="tx1"/>
              </a:solidFill>
              <a:effectLst/>
              <a:latin typeface="+mn-lt"/>
              <a:ea typeface="+mn-ea"/>
              <a:cs typeface="+mn-cs"/>
            </a:endParaRPr>
          </a:p>
        </p:txBody>
      </p:sp>
      <p:sp>
        <p:nvSpPr>
          <p:cNvPr id="725" name="Google Shape;7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prstClr val="black"/>
              </a:buClr>
              <a:buSzPts val="14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ts val="0"/>
                </a:spcBef>
                <a:spcAft>
                  <a:spcPts val="0"/>
                </a:spcAft>
                <a:buClr>
                  <a:prstClr val="black"/>
                </a:buClr>
                <a:buSzPts val="1400"/>
                <a:buFont typeface="Calibri"/>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428833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2000" b="1" dirty="0">
                <a:latin typeface="Calibri"/>
                <a:ea typeface="Calibri"/>
                <a:cs typeface="Calibri"/>
                <a:sym typeface="Calibri"/>
              </a:rPr>
              <a:t>NOTAS DEL FACILITADOR
</a:t>
            </a:r>
            <a:endParaRPr sz="2000" b="0" dirty="0">
              <a:latin typeface="Calibri"/>
              <a:ea typeface="Calibri"/>
              <a:cs typeface="Calibri"/>
              <a:sym typeface="Calibri"/>
            </a:endParaRPr>
          </a:p>
          <a:p>
            <a:pPr marL="342900" lvl="0" indent="-342900" algn="l" rtl="0">
              <a:lnSpc>
                <a:spcPct val="100000"/>
              </a:lnSpc>
              <a:spcBef>
                <a:spcPts val="540"/>
              </a:spcBef>
              <a:spcAft>
                <a:spcPts val="0"/>
              </a:spcAft>
              <a:buClr>
                <a:schemeClr val="dk1"/>
              </a:buClr>
              <a:buSzPts val="1800"/>
              <a:buFont typeface="Arial"/>
              <a:buChar char="•"/>
            </a:pPr>
            <a:r>
              <a:rPr lang="es-CR" dirty="0"/>
              <a:t>Es importante aclarar primero algunos conceptos erróneos comunes sobre la participación comunitaria y la rendición de cuentas:</a:t>
            </a:r>
            <a:endParaRPr dirty="0"/>
          </a:p>
          <a:p>
            <a:pPr marL="0" lvl="0" indent="0" algn="l" rtl="0">
              <a:lnSpc>
                <a:spcPct val="100000"/>
              </a:lnSpc>
              <a:spcBef>
                <a:spcPts val="541"/>
              </a:spcBef>
              <a:spcAft>
                <a:spcPts val="0"/>
              </a:spcAft>
              <a:buSzPts val="1400"/>
              <a:buNone/>
            </a:pPr>
            <a:r>
              <a:rPr lang="es-CR" sz="1804" dirty="0">
                <a:solidFill>
                  <a:schemeClr val="dk1"/>
                </a:solidFill>
                <a:latin typeface="Calibri"/>
                <a:ea typeface="Calibri"/>
                <a:cs typeface="Calibri"/>
                <a:sym typeface="Calibri"/>
              </a:rPr>
              <a:t>La participación comunitaria y la rendición de cuentas no es...
</a:t>
            </a:r>
            <a:r>
              <a:rPr lang="en-GB" sz="1804" b="1" dirty="0">
                <a:solidFill>
                  <a:schemeClr val="dk1"/>
                </a:solidFill>
                <a:latin typeface="Calibri"/>
                <a:ea typeface="Calibri"/>
                <a:cs typeface="Calibri"/>
                <a:sym typeface="Calibri"/>
              </a:rPr>
              <a:t>Algo nuevo </a:t>
            </a:r>
            <a:r>
              <a:rPr lang="en-GB" sz="1804" dirty="0">
                <a:solidFill>
                  <a:schemeClr val="dk1"/>
                </a:solidFill>
                <a:latin typeface="Calibri"/>
                <a:ea typeface="Calibri"/>
                <a:cs typeface="Calibri"/>
                <a:sym typeface="Calibri"/>
              </a:rPr>
              <a:t>– </a:t>
            </a:r>
            <a:r>
              <a:rPr lang="es-CR" sz="1804" dirty="0">
                <a:solidFill>
                  <a:schemeClr val="dk1"/>
                </a:solidFill>
                <a:latin typeface="Calibri"/>
                <a:ea typeface="Calibri"/>
                <a:cs typeface="Calibri"/>
                <a:sym typeface="Calibri"/>
              </a:rPr>
              <a:t>la Cruz Roja y la Media Luna Roja siempre han trabajado con las comunidades, pero no siempre lo hacemos tan bien como deberíamos, y adoptar un enfoque más sistemático podría mejorar la calidad y evitar brechas en la forma en que involucramos a las comunidades.
</a:t>
            </a:r>
            <a:r>
              <a:rPr lang="es-CR" sz="1804" b="1" dirty="0">
                <a:solidFill>
                  <a:schemeClr val="dk1"/>
                </a:solidFill>
                <a:latin typeface="Calibri"/>
                <a:ea typeface="Calibri"/>
                <a:cs typeface="Calibri"/>
                <a:sym typeface="Calibri"/>
              </a:rPr>
              <a:t>Un programa o actividad independiente </a:t>
            </a:r>
            <a:r>
              <a:rPr lang="en-GB" sz="1804" dirty="0">
                <a:solidFill>
                  <a:schemeClr val="dk1"/>
                </a:solidFill>
                <a:latin typeface="Calibri"/>
                <a:ea typeface="Calibri"/>
                <a:cs typeface="Calibri"/>
                <a:sym typeface="Calibri"/>
              </a:rPr>
              <a:t>– </a:t>
            </a:r>
            <a:r>
              <a:rPr lang="es-CR" sz="1804" dirty="0">
                <a:solidFill>
                  <a:schemeClr val="dk1"/>
                </a:solidFill>
                <a:latin typeface="Calibri"/>
                <a:ea typeface="Calibri"/>
                <a:cs typeface="Calibri"/>
                <a:sym typeface="Calibri"/>
              </a:rPr>
              <a:t>El compromiso con la comunidad es una mentalidad o una forma de trabajar que debe ser parte de todo lo que hacemos, integrada en todo nuestro trabajo.
</a:t>
            </a:r>
            <a:r>
              <a:rPr lang="es-CR" sz="1804" b="1" dirty="0">
                <a:solidFill>
                  <a:schemeClr val="dk1"/>
                </a:solidFill>
                <a:latin typeface="Calibri"/>
                <a:ea typeface="Calibri"/>
                <a:cs typeface="Calibri"/>
                <a:sym typeface="Calibri"/>
              </a:rPr>
              <a:t>El trabajo de una persona </a:t>
            </a:r>
            <a:r>
              <a:rPr lang="en-GB" sz="1804" dirty="0">
                <a:solidFill>
                  <a:schemeClr val="dk1"/>
                </a:solidFill>
                <a:latin typeface="Calibri"/>
                <a:ea typeface="Calibri"/>
                <a:cs typeface="Calibri"/>
                <a:sym typeface="Calibri"/>
              </a:rPr>
              <a:t>– </a:t>
            </a:r>
            <a:r>
              <a:rPr lang="es-CR" sz="1804" dirty="0">
                <a:solidFill>
                  <a:schemeClr val="dk1"/>
                </a:solidFill>
                <a:latin typeface="Calibri"/>
                <a:ea typeface="Calibri"/>
                <a:cs typeface="Calibri"/>
                <a:sym typeface="Calibri"/>
              </a:rPr>
              <a:t>la rendición de cuentas no puede subcontratarse a una persona o departamento; Todos tenemos la responsabilidad de asegurarnos de involucrar bien a las comunidades en nuestro trabajo.
</a:t>
            </a:r>
            <a:r>
              <a:rPr lang="es-CR" sz="1804" b="1" dirty="0">
                <a:solidFill>
                  <a:schemeClr val="dk1"/>
                </a:solidFill>
                <a:latin typeface="Calibri"/>
                <a:ea typeface="Calibri"/>
                <a:cs typeface="Calibri"/>
                <a:sym typeface="Calibri"/>
              </a:rPr>
              <a:t>Una carga adicional o una casilla que debe marcarse </a:t>
            </a:r>
            <a:r>
              <a:rPr lang="en-GB" sz="1804" dirty="0">
                <a:solidFill>
                  <a:schemeClr val="dk1"/>
                </a:solidFill>
                <a:latin typeface="Calibri"/>
                <a:ea typeface="Calibri"/>
                <a:cs typeface="Calibri"/>
                <a:sym typeface="Calibri"/>
              </a:rPr>
              <a:t>– </a:t>
            </a:r>
            <a:r>
              <a:rPr lang="es-CR" sz="1804" dirty="0">
                <a:solidFill>
                  <a:schemeClr val="dk1"/>
                </a:solidFill>
                <a:latin typeface="Calibri"/>
                <a:ea typeface="Calibri"/>
                <a:cs typeface="Calibri"/>
                <a:sym typeface="Calibri"/>
              </a:rPr>
              <a:t>Es parte de nuestros compromisos fundamentales y fundamental para la calidad de nuestro trabajo y el impacto que podemos tener.</a:t>
            </a:r>
            <a:endParaRPr dirty="0"/>
          </a:p>
          <a:p>
            <a:pPr marL="342900" lvl="0" indent="-228282" algn="l" rtl="0">
              <a:lnSpc>
                <a:spcPct val="100000"/>
              </a:lnSpc>
              <a:spcBef>
                <a:spcPts val="542"/>
              </a:spcBef>
              <a:spcAft>
                <a:spcPts val="0"/>
              </a:spcAft>
              <a:buClr>
                <a:schemeClr val="dk1"/>
              </a:buClr>
              <a:buSzPts val="1805"/>
              <a:buFont typeface="Arial"/>
              <a:buNone/>
            </a:pPr>
            <a:endParaRPr dirty="0"/>
          </a:p>
        </p:txBody>
      </p:sp>
      <p:sp>
        <p:nvSpPr>
          <p:cNvPr id="532" name="Google Shape;5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s-EC" b="1" i="0" u="none" dirty="0"/>
              <a:t>NOTAS PARA LAS PERSONAS FACILITADORAS:</a:t>
            </a:r>
          </a:p>
          <a:p>
            <a:pPr marL="0" lvl="0" indent="0" algn="l" rtl="0">
              <a:spcBef>
                <a:spcPts val="0"/>
              </a:spcBef>
              <a:spcAft>
                <a:spcPts val="0"/>
              </a:spcAft>
              <a:buClr>
                <a:schemeClr val="dk1"/>
              </a:buClr>
              <a:buSzPts val="1200"/>
              <a:buFont typeface="Calibri"/>
              <a:buNone/>
            </a:pPr>
            <a:r>
              <a:rPr lang="es-EC" b="1" i="0" u="none" dirty="0"/>
              <a:t>Los pilares fundamentales de la RCCE son:</a:t>
            </a:r>
            <a:endParaRPr lang="es-EC" dirty="0"/>
          </a:p>
          <a:p>
            <a:pPr marL="0" lvl="0" indent="0" algn="l" rtl="0">
              <a:spcBef>
                <a:spcPts val="0"/>
              </a:spcBef>
              <a:spcAft>
                <a:spcPts val="0"/>
              </a:spcAft>
              <a:buClr>
                <a:schemeClr val="dk1"/>
              </a:buClr>
              <a:buSzPts val="1200"/>
              <a:buFont typeface="Calibri"/>
              <a:buNone/>
            </a:pPr>
            <a:endParaRPr lang="es-EC" b="1" dirty="0"/>
          </a:p>
          <a:p>
            <a:pPr marL="0" lvl="0" indent="0" algn="l" rtl="0">
              <a:spcBef>
                <a:spcPts val="0"/>
              </a:spcBef>
              <a:spcAft>
                <a:spcPts val="0"/>
              </a:spcAft>
              <a:buClr>
                <a:schemeClr val="dk1"/>
              </a:buClr>
              <a:buSzPts val="1200"/>
              <a:buFont typeface="Calibri"/>
              <a:buNone/>
            </a:pPr>
            <a:r>
              <a:rPr lang="es-EC" b="1" i="0" u="none" dirty="0"/>
              <a:t>Proporcionar información que salva vidas: </a:t>
            </a:r>
            <a:r>
              <a:rPr lang="es-EC" b="0" i="0" u="none" dirty="0"/>
              <a:t>emplear una gama de abordajes para la participación comunitaria y canales de comunicación confiables para llegar hasta las comunidades y captar su atención a través de información sanitaria comprensible y fiable sobre el riesgo y la transmisión del COVID-19, sus síntomas, las medidas de prevención y su tratamiento. Esto incluye compartir información basada en hechos para contrarrestar los rumores y la información errónea, y reducir el miedo y el estigma en torno a la enfermedad. </a:t>
            </a:r>
            <a:endParaRPr lang="es-EC" dirty="0"/>
          </a:p>
          <a:p>
            <a:pPr marL="0" lvl="0" indent="0" algn="l" rtl="0">
              <a:spcBef>
                <a:spcPts val="0"/>
              </a:spcBef>
              <a:spcAft>
                <a:spcPts val="0"/>
              </a:spcAft>
              <a:buClr>
                <a:schemeClr val="dk1"/>
              </a:buClr>
              <a:buSzPts val="1200"/>
              <a:buFont typeface="Calibri"/>
              <a:buNone/>
            </a:pPr>
            <a:endParaRPr lang="es-EC" dirty="0"/>
          </a:p>
          <a:p>
            <a:pPr marL="0" lvl="0" indent="0" algn="l" rtl="0">
              <a:spcBef>
                <a:spcPts val="0"/>
              </a:spcBef>
              <a:spcAft>
                <a:spcPts val="0"/>
              </a:spcAft>
              <a:buClr>
                <a:schemeClr val="dk1"/>
              </a:buClr>
              <a:buSzPts val="1200"/>
              <a:buFont typeface="Calibri"/>
              <a:buNone/>
            </a:pPr>
            <a:r>
              <a:rPr lang="es-EC" b="1" i="0" u="none" dirty="0"/>
              <a:t>La retroalimentación</a:t>
            </a:r>
            <a:r>
              <a:rPr lang="es-EC" b="0" i="0" u="none" dirty="0"/>
              <a:t>: </a:t>
            </a:r>
            <a:r>
              <a:rPr lang="es-EC" sz="1200" b="0" i="0" u="none" dirty="0">
                <a:solidFill>
                  <a:schemeClr val="dk1"/>
                </a:solidFill>
                <a:latin typeface="Calibri"/>
                <a:ea typeface="Calibri"/>
                <a:cs typeface="Calibri"/>
                <a:sym typeface="Calibri"/>
              </a:rPr>
              <a:t>establecer mecanismos sistemáticos de retroalimentación para las comunidades con el fin de comprender las creencias, los miedos, los rumores y las sugerencias sobre el COVID-19 que están circulando y mantener el contacto con las comunidades, </a:t>
            </a:r>
            <a:r>
              <a:rPr lang="es-EC" b="0" i="0" u="none" dirty="0"/>
              <a:t>abordando </a:t>
            </a:r>
            <a:r>
              <a:rPr lang="es-EC" sz="1200" b="0" i="0" u="none" dirty="0">
                <a:solidFill>
                  <a:schemeClr val="dk1"/>
                </a:solidFill>
                <a:latin typeface="Calibri"/>
                <a:ea typeface="Calibri"/>
                <a:cs typeface="Calibri"/>
                <a:sym typeface="Calibri"/>
              </a:rPr>
              <a:t>sus preocupaciones reales. Se debe analizar la retroalimentación de las comunidades y emprender las acciones pertinentes. Por ejemplo, modificando la información que compartimos para abordar rumores y miedos o modificando nuestras actividades para cubrir las necesidades de las comunidades de manera más eficaz. </a:t>
            </a:r>
            <a:r>
              <a:rPr lang="es-EC" b="0" i="0" u="none" dirty="0"/>
              <a:t>Es importante dar voz a las comunidades y abrir canales de comunicación para que las personas hagan preguntas y debatan sobre los asuntos que les preocupan. </a:t>
            </a:r>
            <a:endParaRPr lang="es-EC"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s-EC"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C" b="1" i="0" u="none" dirty="0"/>
              <a:t>Motivar el cambio de comportamiento: </a:t>
            </a:r>
            <a:r>
              <a:rPr lang="es-EC" b="0" i="0" u="none" dirty="0"/>
              <a:t>los abordajes RCCE deben ir más allá de compartir información y sensibilizar. Deben motivar a las personas a ACTUAR adoptando hábitos de salud seguros o cumpliendo con las medidas para prevenir el contagio, como quedarse en casa. Esto significa utilizar formas de comunicación bidireccional para involucrar a las comunidades en conversaciones sobre el COVID-19 y cómo prevenirlo.   </a:t>
            </a:r>
            <a:endParaRPr lang="es-EC" dirty="0"/>
          </a:p>
          <a:p>
            <a:pPr marL="0" marR="0" lvl="0" indent="0" algn="l" rtl="0">
              <a:lnSpc>
                <a:spcPct val="100000"/>
              </a:lnSpc>
              <a:spcBef>
                <a:spcPts val="0"/>
              </a:spcBef>
              <a:spcAft>
                <a:spcPts val="0"/>
              </a:spcAft>
              <a:buClr>
                <a:schemeClr val="dk1"/>
              </a:buClr>
              <a:buSzPts val="1200"/>
              <a:buFont typeface="Calibri"/>
              <a:buNone/>
            </a:pPr>
            <a:endParaRPr lang="es-EC" b="1" dirty="0"/>
          </a:p>
          <a:p>
            <a:pPr marL="0" marR="0" lvl="0" indent="0" algn="l" rtl="0">
              <a:lnSpc>
                <a:spcPct val="100000"/>
              </a:lnSpc>
              <a:spcBef>
                <a:spcPts val="0"/>
              </a:spcBef>
              <a:spcAft>
                <a:spcPts val="0"/>
              </a:spcAft>
              <a:buClr>
                <a:schemeClr val="dk1"/>
              </a:buClr>
              <a:buSzPts val="1200"/>
              <a:buFont typeface="Calibri"/>
              <a:buNone/>
            </a:pPr>
            <a:r>
              <a:rPr lang="es-EC" b="1" i="0" u="none" dirty="0"/>
              <a:t>Soluciones lideradas por la comunidad: </a:t>
            </a:r>
            <a:r>
              <a:rPr lang="es-EC" b="0" i="0" u="none" dirty="0"/>
              <a:t>es importante que la comunidad haga suya la respuesta al COVID-19</a:t>
            </a:r>
            <a:r>
              <a:rPr lang="es-EC" sz="1200" b="0" i="0" u="none" dirty="0">
                <a:solidFill>
                  <a:schemeClr val="dk1"/>
                </a:solidFill>
                <a:latin typeface="Calibri"/>
                <a:ea typeface="Calibri"/>
                <a:cs typeface="Calibri"/>
                <a:sym typeface="Calibri"/>
              </a:rPr>
              <a:t>, identificando y apoyando soluciones lideradas por la comunidad para prevenir la propagación del virus y controlar la epidemia, asegurando la participación activa de las personas en la respuesta. P</a:t>
            </a:r>
            <a:r>
              <a:rPr lang="es-EC" b="0" i="0" u="none" dirty="0"/>
              <a:t>reguntar a las personas lo que saben, lo que quieren y necesitan, e involucrarlas en el diseño y la prestación de servicios relacionados con el COVID-19 y en los abordajes para la prevención mejora la eficacia de nuestras intervenciones en la comunidad y hace que los cambios que promovemos sean sostenibles. </a:t>
            </a:r>
            <a:endParaRPr lang="es-EC"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48842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2"/>
        <p:cNvGrpSpPr/>
        <p:nvPr/>
      </p:nvGrpSpPr>
      <p:grpSpPr>
        <a:xfrm>
          <a:off x="0" y="0"/>
          <a:ext cx="0" cy="0"/>
          <a:chOff x="0" y="0"/>
          <a:chExt cx="0" cy="0"/>
        </a:xfrm>
      </p:grpSpPr>
      <p:sp>
        <p:nvSpPr>
          <p:cNvPr id="13" name="Google Shape;13;p2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4" name="Google Shape;14;p2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7" name="Picture 6">
            <a:extLst>
              <a:ext uri="{FF2B5EF4-FFF2-40B4-BE49-F238E27FC236}">
                <a16:creationId xmlns:a16="http://schemas.microsoft.com/office/drawing/2014/main" id="{8C9A5946-7684-C049-9DB9-51FDC86BB2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53"/>
        <p:cNvGrpSpPr/>
        <p:nvPr/>
      </p:nvGrpSpPr>
      <p:grpSpPr>
        <a:xfrm>
          <a:off x="0" y="0"/>
          <a:ext cx="0" cy="0"/>
          <a:chOff x="0" y="0"/>
          <a:chExt cx="0" cy="0"/>
        </a:xfrm>
      </p:grpSpPr>
      <p:sp>
        <p:nvSpPr>
          <p:cNvPr id="54" name="Google Shape;54;p34"/>
          <p:cNvSpPr>
            <a:spLocks noGrp="1"/>
          </p:cNvSpPr>
          <p:nvPr>
            <p:ph type="pic" idx="2"/>
          </p:nvPr>
        </p:nvSpPr>
        <p:spPr>
          <a:xfrm>
            <a:off x="8180310" y="0"/>
            <a:ext cx="10107690" cy="10288588"/>
          </a:xfrm>
          <a:prstGeom prst="rect">
            <a:avLst/>
          </a:prstGeom>
          <a:solidFill>
            <a:srgbClr val="353535">
              <a:alpha val="11372"/>
            </a:srgbClr>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397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965185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785262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380108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2886661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8964838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357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3268945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5" name="Picture 4">
            <a:extLst>
              <a:ext uri="{FF2B5EF4-FFF2-40B4-BE49-F238E27FC236}">
                <a16:creationId xmlns:a16="http://schemas.microsoft.com/office/drawing/2014/main" id="{B39A296B-DE5D-8C4E-9ED2-34C3FAA89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5795558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5CE3A5-B1FA-7E40-A19A-1B5095B368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6970" y="1"/>
            <a:ext cx="3331029" cy="1630897"/>
          </a:xfrm>
          <a:prstGeom prst="rect">
            <a:avLst/>
          </a:prstGeom>
        </p:spPr>
      </p:pic>
    </p:spTree>
    <p:extLst>
      <p:ext uri="{BB962C8B-B14F-4D97-AF65-F5344CB8AC3E}">
        <p14:creationId xmlns:p14="http://schemas.microsoft.com/office/powerpoint/2010/main" val="360398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DFCE65-1D6F-B842-AE7F-259A0BC0B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376958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250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9039FF-1135-874C-BF2C-B0B2AD8F6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960310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10446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453590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042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9D86F1-18D2-7B4B-8528-AAD7F5F27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0191572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8256838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6631899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4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699"/>
            <a:ext cx="8156496" cy="5561868"/>
          </a:xfrm>
          <a:prstGeom prst="rect">
            <a:avLst/>
          </a:prstGeom>
          <a:solidFill>
            <a:srgbClr val="353535">
              <a:alpha val="11372"/>
            </a:srgbClr>
          </a:solidFill>
          <a:ln>
            <a:noFill/>
          </a:ln>
        </p:spPr>
      </p:sp>
      <p:sp>
        <p:nvSpPr>
          <p:cNvPr id="58" name="Google Shape;58;p3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699"/>
            <a:ext cx="8156496" cy="5561868"/>
          </a:xfrm>
          <a:prstGeom prst="rect">
            <a:avLst/>
          </a:prstGeom>
          <a:solidFill>
            <a:srgbClr val="353535">
              <a:alpha val="11372"/>
            </a:srgbClr>
          </a:solidFill>
          <a:ln>
            <a:noFill/>
          </a:ln>
        </p:spPr>
      </p:sp>
      <p:pic>
        <p:nvPicPr>
          <p:cNvPr id="61" name="Google Shape;61;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0059060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42B0D7-E492-AA4A-81A0-613880E6CD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208732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3FC851E-DAF2-7143-9F4B-AD328FA3C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75328" y="1"/>
            <a:ext cx="3412671" cy="1670870"/>
          </a:xfrm>
          <a:prstGeom prst="rect">
            <a:avLst/>
          </a:prstGeom>
        </p:spPr>
      </p:pic>
    </p:spTree>
    <p:extLst>
      <p:ext uri="{BB962C8B-B14F-4D97-AF65-F5344CB8AC3E}">
        <p14:creationId xmlns:p14="http://schemas.microsoft.com/office/powerpoint/2010/main" val="2589800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698561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8" name="Picture 7">
            <a:extLst>
              <a:ext uri="{FF2B5EF4-FFF2-40B4-BE49-F238E27FC236}">
                <a16:creationId xmlns:a16="http://schemas.microsoft.com/office/drawing/2014/main" id="{C8D5A0FC-150F-3E4D-B73E-1F331C7ED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8818030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2218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20828937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5748238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5" name="Straight Connector 4"/>
          <p:cNvCxnSpPr/>
          <p:nvPr/>
        </p:nvCxnSpPr>
        <p:spPr>
          <a:xfrm>
            <a:off x="791072" y="3091749"/>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791072" y="1363290"/>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791072" y="1363290"/>
            <a:ext cx="16561841" cy="1714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3657600" y="3351941"/>
            <a:ext cx="13716000" cy="62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85946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1">
  <p:cSld name="1_21">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0" y="0"/>
            <a:ext cx="7942823" cy="10288588"/>
          </a:xfrm>
          <a:prstGeom prst="rect">
            <a:avLst/>
          </a:prstGeom>
          <a:solidFill>
            <a:srgbClr val="353535">
              <a:alpha val="11764"/>
            </a:srgbClr>
          </a:solidFill>
          <a:ln>
            <a:noFill/>
          </a:ln>
        </p:spPr>
      </p:sp>
      <p:sp>
        <p:nvSpPr>
          <p:cNvPr id="17" name="Google Shape;17;p1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1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D40F0604-C9B9-8345-B8B8-66A3D271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417472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011E41"/>
        </a:solidFill>
        <a:effectLst/>
      </p:bgPr>
    </p:bg>
    <p:spTree>
      <p:nvGrpSpPr>
        <p:cNvPr id="1" name="Shape 62"/>
        <p:cNvGrpSpPr/>
        <p:nvPr/>
      </p:nvGrpSpPr>
      <p:grpSpPr>
        <a:xfrm>
          <a:off x="0" y="0"/>
          <a:ext cx="0" cy="0"/>
          <a:chOff x="0" y="0"/>
          <a:chExt cx="0" cy="0"/>
        </a:xfrm>
      </p:grpSpPr>
      <p:pic>
        <p:nvPicPr>
          <p:cNvPr id="63" name="Google Shape;63;p3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5">
  <p:cSld name="1_15">
    <p:spTree>
      <p:nvGrpSpPr>
        <p:cNvPr id="1" name="Shape 44"/>
        <p:cNvGrpSpPr/>
        <p:nvPr/>
      </p:nvGrpSpPr>
      <p:grpSpPr>
        <a:xfrm>
          <a:off x="0" y="0"/>
          <a:ext cx="0" cy="0"/>
          <a:chOff x="0" y="0"/>
          <a:chExt cx="0" cy="0"/>
        </a:xfrm>
      </p:grpSpPr>
      <p:sp>
        <p:nvSpPr>
          <p:cNvPr id="45" name="Google Shape;45;p33"/>
          <p:cNvSpPr>
            <a:spLocks noGrp="1"/>
          </p:cNvSpPr>
          <p:nvPr>
            <p:ph type="pic" idx="2"/>
          </p:nvPr>
        </p:nvSpPr>
        <p:spPr>
          <a:xfrm>
            <a:off x="0" y="0"/>
            <a:ext cx="9601200" cy="10288588"/>
          </a:xfrm>
          <a:prstGeom prst="rect">
            <a:avLst/>
          </a:prstGeom>
          <a:solidFill>
            <a:srgbClr val="353535">
              <a:alpha val="11764"/>
            </a:srgbClr>
          </a:solidFill>
          <a:ln>
            <a:noFill/>
          </a:ln>
        </p:spPr>
      </p:sp>
      <p:sp>
        <p:nvSpPr>
          <p:cNvPr id="46" name="Google Shape;46;p3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7" name="Google Shape;47;p3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59E48F94-5633-3F41-9DCC-08AADF9CD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25330196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40">
  <p:cSld name="1_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58" name="Google Shape;58;p3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61" name="Google Shape;61;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40538932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27">
  <p:cSld name="1_27">
    <p:spTree>
      <p:nvGrpSpPr>
        <p:cNvPr id="1" name="Shape 35"/>
        <p:cNvGrpSpPr/>
        <p:nvPr/>
      </p:nvGrpSpPr>
      <p:grpSpPr>
        <a:xfrm>
          <a:off x="0" y="0"/>
          <a:ext cx="0" cy="0"/>
          <a:chOff x="0" y="0"/>
          <a:chExt cx="0" cy="0"/>
        </a:xfrm>
      </p:grpSpPr>
      <p:sp>
        <p:nvSpPr>
          <p:cNvPr id="36" name="Google Shape;36;p32"/>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37" name="Google Shape;37;p3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8" name="Google Shape;38;p3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5477349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3">
  <p:cSld name="1_23">
    <p:spTree>
      <p:nvGrpSpPr>
        <p:cNvPr id="1" name="Shape 30"/>
        <p:cNvGrpSpPr/>
        <p:nvPr/>
      </p:nvGrpSpPr>
      <p:grpSpPr>
        <a:xfrm>
          <a:off x="0" y="0"/>
          <a:ext cx="0" cy="0"/>
          <a:chOff x="0" y="0"/>
          <a:chExt cx="0" cy="0"/>
        </a:xfrm>
      </p:grpSpPr>
      <p:sp>
        <p:nvSpPr>
          <p:cNvPr id="31" name="Google Shape;31;p54"/>
          <p:cNvSpPr>
            <a:spLocks noGrp="1"/>
          </p:cNvSpPr>
          <p:nvPr>
            <p:ph type="pic" idx="2"/>
          </p:nvPr>
        </p:nvSpPr>
        <p:spPr>
          <a:xfrm>
            <a:off x="7841126" y="0"/>
            <a:ext cx="10446874" cy="10288588"/>
          </a:xfrm>
          <a:prstGeom prst="rect">
            <a:avLst/>
          </a:prstGeom>
          <a:solidFill>
            <a:srgbClr val="353535">
              <a:alpha val="11372"/>
            </a:srgbClr>
          </a:solidFill>
          <a:ln>
            <a:noFill/>
          </a:ln>
        </p:spPr>
      </p:sp>
      <p:pic>
        <p:nvPicPr>
          <p:cNvPr id="5" name="Picture 4">
            <a:extLst>
              <a:ext uri="{FF2B5EF4-FFF2-40B4-BE49-F238E27FC236}">
                <a16:creationId xmlns:a16="http://schemas.microsoft.com/office/drawing/2014/main" id="{0E642926-1156-E64A-AF10-67B3B8C59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23547695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B6DBBC3-86DC-5F4C-B2A9-988714CAC1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7343506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B6DBBC3-86DC-5F4C-B2A9-988714CAC1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8168764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8024299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solidFill>
                  <a:schemeClr val="bg2"/>
                </a:solidFill>
                <a:latin typeface="Bebas" pitchFamily="2" charset="0"/>
                <a:ea typeface="Open Sans" panose="020B0606030504020204" pitchFamily="34" charset="0"/>
                <a:cs typeface="Open Sans" panose="020B0606030504020204" pitchFamily="34" charset="0"/>
              </a:rPr>
              <a:pPr algn="r"/>
              <a:t>‹#›</a:t>
            </a:fld>
            <a:endParaRPr lang="en-US" sz="1600" b="0">
              <a:solidFill>
                <a:schemeClr val="bg2"/>
              </a:solidFill>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95CDBC43-5708-7542-AEBD-02E226C16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32171" y="0"/>
            <a:ext cx="2746587" cy="2683239"/>
          </a:xfrm>
          <a:prstGeom prst="rect">
            <a:avLst/>
          </a:prstGeom>
        </p:spPr>
      </p:pic>
    </p:spTree>
    <p:extLst>
      <p:ext uri="{BB962C8B-B14F-4D97-AF65-F5344CB8AC3E}">
        <p14:creationId xmlns:p14="http://schemas.microsoft.com/office/powerpoint/2010/main" val="26393659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437773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33590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64"/>
        <p:cNvGrpSpPr/>
        <p:nvPr/>
      </p:nvGrpSpPr>
      <p:grpSpPr>
        <a:xfrm>
          <a:off x="0" y="0"/>
          <a:ext cx="0" cy="0"/>
          <a:chOff x="0" y="0"/>
          <a:chExt cx="0" cy="0"/>
        </a:xfrm>
      </p:grpSpPr>
      <p:sp>
        <p:nvSpPr>
          <p:cNvPr id="65" name="Google Shape;65;p39"/>
          <p:cNvSpPr>
            <a:spLocks noGrp="1"/>
          </p:cNvSpPr>
          <p:nvPr>
            <p:ph type="pic" idx="2"/>
          </p:nvPr>
        </p:nvSpPr>
        <p:spPr>
          <a:xfrm>
            <a:off x="0" y="0"/>
            <a:ext cx="18288000" cy="10288588"/>
          </a:xfrm>
          <a:prstGeom prst="rect">
            <a:avLst/>
          </a:prstGeom>
          <a:solidFill>
            <a:srgbClr val="353535">
              <a:alpha val="11372"/>
            </a:srgbClr>
          </a:solidFill>
          <a:ln>
            <a:noFill/>
          </a:ln>
        </p:spPr>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14 November 2024</a:t>
            </a:fld>
            <a:endParaRPr lang="en-US" sz="24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8689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14 November 2024</a:t>
            </a:fld>
            <a:endParaRPr lang="en-US" sz="2400" b="1" i="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43332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19" name="TextBox 18">
            <a:extLst>
              <a:ext uri="{FF2B5EF4-FFF2-40B4-BE49-F238E27FC236}">
                <a16:creationId xmlns:a16="http://schemas.microsoft.com/office/drawing/2014/main" id="{32F001F5-B0A3-2746-A0C0-5F5B163A1380}"/>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14 November 2024</a:t>
            </a:fld>
            <a:endParaRPr lang="en-US" sz="24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2562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0751448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C6CE324C-3444-A14E-9C65-A01E60CA6D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6508782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F854286-77C0-0545-B91A-BA15C81563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7562188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8981CBB9-A54F-F447-A3CC-2069B379AA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8713574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19894A57-3362-D845-9FF5-F2BF986B38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1510723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9D15A36-1805-AE45-B957-19C563F48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949599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26243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66"/>
        <p:cNvGrpSpPr/>
        <p:nvPr/>
      </p:nvGrpSpPr>
      <p:grpSpPr>
        <a:xfrm>
          <a:off x="0" y="0"/>
          <a:ext cx="0" cy="0"/>
          <a:chOff x="0" y="0"/>
          <a:chExt cx="0" cy="0"/>
        </a:xfrm>
      </p:grpSpPr>
      <p:sp>
        <p:nvSpPr>
          <p:cNvPr id="67" name="Google Shape;67;p40"/>
          <p:cNvSpPr>
            <a:spLocks noGrp="1"/>
          </p:cNvSpPr>
          <p:nvPr>
            <p:ph type="pic" idx="2"/>
          </p:nvPr>
        </p:nvSpPr>
        <p:spPr>
          <a:xfrm>
            <a:off x="0" y="0"/>
            <a:ext cx="18288000" cy="10288588"/>
          </a:xfrm>
          <a:prstGeom prst="rect">
            <a:avLst/>
          </a:prstGeom>
          <a:solidFill>
            <a:srgbClr val="353535">
              <a:alpha val="11372"/>
            </a:srgbClr>
          </a:solidFill>
          <a:ln>
            <a:noFill/>
          </a:ln>
        </p:spPr>
      </p:sp>
      <p:sp>
        <p:nvSpPr>
          <p:cNvPr id="68" name="Google Shape;68;p4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69" name="Google Shape;69;p4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70" name="Google Shape;70;p4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5430465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550845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7133973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87488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8FEF8EAE-BD4D-BF4C-AAA9-45CC4C307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0715663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6D695FF5-6267-0749-9705-3C35E824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9721949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D8D9502D-82B4-9142-8BC1-1F68C1904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6247796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3365310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2BA02F9-D905-CA49-974B-30D992993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6584273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DC96F45E-ECAD-804B-A941-D76D114546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66676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71"/>
        <p:cNvGrpSpPr/>
        <p:nvPr/>
      </p:nvGrpSpPr>
      <p:grpSpPr>
        <a:xfrm>
          <a:off x="0" y="0"/>
          <a:ext cx="0" cy="0"/>
          <a:chOff x="0" y="0"/>
          <a:chExt cx="0" cy="0"/>
        </a:xfrm>
      </p:grpSpPr>
      <p:sp>
        <p:nvSpPr>
          <p:cNvPr id="72" name="Google Shape;72;p41"/>
          <p:cNvSpPr>
            <a:spLocks noGrp="1"/>
          </p:cNvSpPr>
          <p:nvPr>
            <p:ph type="pic" idx="2"/>
          </p:nvPr>
        </p:nvSpPr>
        <p:spPr>
          <a:xfrm>
            <a:off x="0" y="0"/>
            <a:ext cx="18288000" cy="10288588"/>
          </a:xfrm>
          <a:prstGeom prst="rect">
            <a:avLst/>
          </a:prstGeom>
          <a:solidFill>
            <a:srgbClr val="353535">
              <a:alpha val="11372"/>
            </a:srgbClr>
          </a:solidFill>
          <a:ln>
            <a:noFill/>
          </a:ln>
        </p:spPr>
      </p:sp>
      <p:sp>
        <p:nvSpPr>
          <p:cNvPr id="73" name="Google Shape;73;p41"/>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1"/>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4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76" name="Google Shape;76;p41"/>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41"/>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rgbClr val="011E41"/>
                </a:solidFill>
                <a:latin typeface="Montserrat SemiBold"/>
                <a:ea typeface="Montserrat SemiBold"/>
                <a:cs typeface="Montserrat SemiBold"/>
                <a:sym typeface="Montserrat SemiBold"/>
              </a:rPr>
              <a:t>31 January 2022</a:t>
            </a:r>
            <a:endParaRPr sz="2400" b="1" i="0" u="none" strike="noStrike" cap="none">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B7D368AC-1436-E045-B5D1-99244969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397468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465421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0536618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C6708BB-4E94-D842-84D9-C6091C7AA7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036251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549394B-0516-4947-87DF-7818553CB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3219515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2161473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6612532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3745EA1-1173-434E-876B-864FA4E6F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7261785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9176961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4EC0390E-8E7E-BC44-8A60-02729D35B6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808717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9">
  <p:cSld name="09">
    <p:bg>
      <p:bgPr>
        <a:solidFill>
          <a:srgbClr val="011E41"/>
        </a:solidFill>
        <a:effectLst/>
      </p:bgPr>
    </p:bg>
    <p:spTree>
      <p:nvGrpSpPr>
        <p:cNvPr id="1" name="Shape 78"/>
        <p:cNvGrpSpPr/>
        <p:nvPr/>
      </p:nvGrpSpPr>
      <p:grpSpPr>
        <a:xfrm>
          <a:off x="0" y="0"/>
          <a:ext cx="0" cy="0"/>
          <a:chOff x="0" y="0"/>
          <a:chExt cx="0" cy="0"/>
        </a:xfrm>
      </p:grpSpPr>
      <p:pic>
        <p:nvPicPr>
          <p:cNvPr id="79" name="Google Shape;79;p4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80" name="Google Shape;80;p42"/>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 name="Google Shape;81;p42"/>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chemeClr val="lt2"/>
                </a:solidFill>
                <a:latin typeface="Montserrat SemiBold"/>
                <a:ea typeface="Montserrat SemiBold"/>
                <a:cs typeface="Montserrat SemiBold"/>
                <a:sym typeface="Montserrat SemiBold"/>
              </a:rPr>
              <a:t>31 January 2022</a:t>
            </a:r>
            <a:endParaRPr sz="2400" b="1" i="0" u="none" strike="noStrike" cap="none">
              <a:solidFill>
                <a:schemeClr val="lt2"/>
              </a:solidFill>
              <a:latin typeface="Montserrat SemiBold"/>
              <a:ea typeface="Montserrat SemiBold"/>
              <a:cs typeface="Montserrat SemiBold"/>
              <a:sym typeface="Montserrat SemiBo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5EF87BB5-BEC8-A24A-854A-D8849FB4E1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873169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684799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9420959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smtClean="0">
                <a:latin typeface="Bebas" pitchFamily="2" charset="0"/>
                <a:ea typeface="Open Sans" panose="020B0606030504020204" pitchFamily="34" charset="0"/>
                <a:cs typeface="Open Sans" panose="020B0606030504020204" pitchFamily="34" charset="0"/>
              </a:rPr>
              <a:pPr algn="r"/>
              <a:t>‹#›</a:t>
            </a:fld>
            <a:endParaRPr lang="en-US" sz="1600" b="0">
              <a:latin typeface="Bebas" pitchFamily="2"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55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82"/>
        <p:cNvGrpSpPr/>
        <p:nvPr/>
      </p:nvGrpSpPr>
      <p:grpSpPr>
        <a:xfrm>
          <a:off x="0" y="0"/>
          <a:ext cx="0" cy="0"/>
          <a:chOff x="0" y="0"/>
          <a:chExt cx="0" cy="0"/>
        </a:xfrm>
      </p:grpSpPr>
      <p:sp>
        <p:nvSpPr>
          <p:cNvPr id="83" name="Google Shape;83;p43"/>
          <p:cNvSpPr>
            <a:spLocks noGrp="1"/>
          </p:cNvSpPr>
          <p:nvPr>
            <p:ph type="pic" idx="2"/>
          </p:nvPr>
        </p:nvSpPr>
        <p:spPr>
          <a:xfrm>
            <a:off x="0" y="0"/>
            <a:ext cx="18288000" cy="10288588"/>
          </a:xfrm>
          <a:prstGeom prst="rect">
            <a:avLst/>
          </a:prstGeom>
          <a:solidFill>
            <a:srgbClr val="353535">
              <a:alpha val="11372"/>
            </a:srgbClr>
          </a:solidFill>
          <a:ln>
            <a:noFill/>
          </a:ln>
        </p:spPr>
      </p:sp>
      <p:sp>
        <p:nvSpPr>
          <p:cNvPr id="84" name="Google Shape;84;p43"/>
          <p:cNvSpPr/>
          <p:nvPr/>
        </p:nvSpPr>
        <p:spPr>
          <a:xfrm rot="-2700000">
            <a:off x="-4975069" y="2029188"/>
            <a:ext cx="17752544" cy="377895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3"/>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43" descr="A sign in the dark&#10;&#10;Description automatically generated"/>
          <p:cNvPicPr preferRelativeResize="0"/>
          <p:nvPr/>
        </p:nvPicPr>
        <p:blipFill rotWithShape="1">
          <a:blip r:embed="rId2">
            <a:alphaModFix/>
          </a:blip>
          <a:srcRect/>
          <a:stretch/>
        </p:blipFill>
        <p:spPr>
          <a:xfrm>
            <a:off x="-2665378" y="-7435166"/>
            <a:ext cx="20236810" cy="20236810"/>
          </a:xfrm>
          <a:prstGeom prst="rect">
            <a:avLst/>
          </a:prstGeom>
          <a:noFill/>
          <a:ln>
            <a:noFill/>
          </a:ln>
        </p:spPr>
      </p:pic>
      <p:sp>
        <p:nvSpPr>
          <p:cNvPr id="87" name="Google Shape;87;p43"/>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 name="Google Shape;88;p43"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89" name="Google Shape;89;p43"/>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43"/>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rgbClr val="011E41"/>
                </a:solidFill>
                <a:latin typeface="Montserrat SemiBold"/>
                <a:ea typeface="Montserrat SemiBold"/>
                <a:cs typeface="Montserrat SemiBold"/>
                <a:sym typeface="Montserrat SemiBold"/>
              </a:rPr>
              <a:t>31 January 2022</a:t>
            </a:r>
            <a:endParaRPr sz="2400" b="1" i="0" u="none" strike="noStrike" cap="none">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91"/>
        <p:cNvGrpSpPr/>
        <p:nvPr/>
      </p:nvGrpSpPr>
      <p:grpSpPr>
        <a:xfrm>
          <a:off x="0" y="0"/>
          <a:ext cx="0" cy="0"/>
          <a:chOff x="0" y="0"/>
          <a:chExt cx="0" cy="0"/>
        </a:xfrm>
      </p:grpSpPr>
      <p:sp>
        <p:nvSpPr>
          <p:cNvPr id="92" name="Google Shape;92;p44"/>
          <p:cNvSpPr>
            <a:spLocks noGrp="1"/>
          </p:cNvSpPr>
          <p:nvPr>
            <p:ph type="pic" idx="2"/>
          </p:nvPr>
        </p:nvSpPr>
        <p:spPr>
          <a:xfrm>
            <a:off x="383056" y="338143"/>
            <a:ext cx="17521895" cy="9625008"/>
          </a:xfrm>
          <a:prstGeom prst="rect">
            <a:avLst/>
          </a:prstGeom>
          <a:solidFill>
            <a:srgbClr val="353535">
              <a:alpha val="11372"/>
            </a:srgbClr>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4">
  <p:cSld name="34">
    <p:spTree>
      <p:nvGrpSpPr>
        <p:cNvPr id="1" name="Shape 16"/>
        <p:cNvGrpSpPr/>
        <p:nvPr/>
      </p:nvGrpSpPr>
      <p:grpSpPr>
        <a:xfrm>
          <a:off x="0" y="0"/>
          <a:ext cx="0" cy="0"/>
          <a:chOff x="0" y="0"/>
          <a:chExt cx="0" cy="0"/>
        </a:xfrm>
      </p:grpSpPr>
      <p:sp>
        <p:nvSpPr>
          <p:cNvPr id="17" name="Google Shape;17;p27"/>
          <p:cNvSpPr>
            <a:spLocks noGrp="1"/>
          </p:cNvSpPr>
          <p:nvPr>
            <p:ph type="pic" idx="2"/>
          </p:nvPr>
        </p:nvSpPr>
        <p:spPr>
          <a:xfrm>
            <a:off x="1818975" y="0"/>
            <a:ext cx="6662002" cy="10288588"/>
          </a:xfrm>
          <a:prstGeom prst="rect">
            <a:avLst/>
          </a:prstGeom>
          <a:solidFill>
            <a:srgbClr val="353535">
              <a:alpha val="11372"/>
            </a:srgbClr>
          </a:solidFill>
          <a:ln>
            <a:noFill/>
          </a:ln>
        </p:spPr>
      </p:sp>
      <p:sp>
        <p:nvSpPr>
          <p:cNvPr id="18" name="Google Shape;18;p2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9" name="Google Shape;19;p2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7" name="Picture 6">
            <a:extLst>
              <a:ext uri="{FF2B5EF4-FFF2-40B4-BE49-F238E27FC236}">
                <a16:creationId xmlns:a16="http://schemas.microsoft.com/office/drawing/2014/main" id="{BB8EF379-D6B3-0749-A717-52D363840F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93"/>
        <p:cNvGrpSpPr/>
        <p:nvPr/>
      </p:nvGrpSpPr>
      <p:grpSpPr>
        <a:xfrm>
          <a:off x="0" y="0"/>
          <a:ext cx="0" cy="0"/>
          <a:chOff x="0" y="0"/>
          <a:chExt cx="0" cy="0"/>
        </a:xfrm>
      </p:grpSpPr>
      <p:sp>
        <p:nvSpPr>
          <p:cNvPr id="94" name="Google Shape;94;p45"/>
          <p:cNvSpPr>
            <a:spLocks noGrp="1"/>
          </p:cNvSpPr>
          <p:nvPr>
            <p:ph type="pic" idx="2"/>
          </p:nvPr>
        </p:nvSpPr>
        <p:spPr>
          <a:xfrm>
            <a:off x="1935145" y="3120406"/>
            <a:ext cx="5715000" cy="5715000"/>
          </a:xfrm>
          <a:prstGeom prst="rect">
            <a:avLst/>
          </a:prstGeom>
          <a:solidFill>
            <a:srgbClr val="353535">
              <a:alpha val="11372"/>
            </a:srgbClr>
          </a:solidFill>
          <a:ln>
            <a:noFill/>
          </a:ln>
        </p:spPr>
      </p:sp>
      <p:sp>
        <p:nvSpPr>
          <p:cNvPr id="95" name="Google Shape;95;p4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96" name="Google Shape;96;p4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7" name="Google Shape;97;p4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98"/>
        <p:cNvGrpSpPr/>
        <p:nvPr/>
      </p:nvGrpSpPr>
      <p:grpSpPr>
        <a:xfrm>
          <a:off x="0" y="0"/>
          <a:ext cx="0" cy="0"/>
          <a:chOff x="0" y="0"/>
          <a:chExt cx="0" cy="0"/>
        </a:xfrm>
      </p:grpSpPr>
      <p:sp>
        <p:nvSpPr>
          <p:cNvPr id="99" name="Google Shape;99;p46"/>
          <p:cNvSpPr>
            <a:spLocks noGrp="1"/>
          </p:cNvSpPr>
          <p:nvPr>
            <p:ph type="pic" idx="2"/>
          </p:nvPr>
        </p:nvSpPr>
        <p:spPr>
          <a:xfrm>
            <a:off x="1610782" y="2576586"/>
            <a:ext cx="6363725" cy="6363727"/>
          </a:xfrm>
          <a:prstGeom prst="rect">
            <a:avLst/>
          </a:prstGeom>
          <a:solidFill>
            <a:srgbClr val="353535">
              <a:alpha val="11372"/>
            </a:srgbClr>
          </a:solidFill>
          <a:ln>
            <a:noFill/>
          </a:ln>
        </p:spPr>
      </p:sp>
      <p:sp>
        <p:nvSpPr>
          <p:cNvPr id="100" name="Google Shape;100;p4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01" name="Google Shape;101;p4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02" name="Google Shape;102;p4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103"/>
        <p:cNvGrpSpPr/>
        <p:nvPr/>
      </p:nvGrpSpPr>
      <p:grpSpPr>
        <a:xfrm>
          <a:off x="0" y="0"/>
          <a:ext cx="0" cy="0"/>
          <a:chOff x="0" y="0"/>
          <a:chExt cx="0" cy="0"/>
        </a:xfrm>
      </p:grpSpPr>
      <p:sp>
        <p:nvSpPr>
          <p:cNvPr id="104" name="Google Shape;104;p47"/>
          <p:cNvSpPr>
            <a:spLocks noGrp="1"/>
          </p:cNvSpPr>
          <p:nvPr>
            <p:ph type="pic" idx="2"/>
          </p:nvPr>
        </p:nvSpPr>
        <p:spPr>
          <a:xfrm flipH="1">
            <a:off x="-1" y="0"/>
            <a:ext cx="14712019" cy="4511040"/>
          </a:xfrm>
          <a:prstGeom prst="rect">
            <a:avLst/>
          </a:prstGeom>
          <a:solidFill>
            <a:srgbClr val="353535">
              <a:alpha val="11372"/>
            </a:srgbClr>
          </a:solidFill>
          <a:ln>
            <a:noFill/>
          </a:ln>
        </p:spPr>
      </p:sp>
      <p:sp>
        <p:nvSpPr>
          <p:cNvPr id="105" name="Google Shape;105;p4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06" name="Google Shape;106;p4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07" name="Google Shape;107;p4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108"/>
        <p:cNvGrpSpPr/>
        <p:nvPr/>
      </p:nvGrpSpPr>
      <p:grpSpPr>
        <a:xfrm>
          <a:off x="0" y="0"/>
          <a:ext cx="0" cy="0"/>
          <a:chOff x="0" y="0"/>
          <a:chExt cx="0" cy="0"/>
        </a:xfrm>
      </p:grpSpPr>
      <p:sp>
        <p:nvSpPr>
          <p:cNvPr id="109" name="Google Shape;109;p48"/>
          <p:cNvSpPr>
            <a:spLocks noGrp="1"/>
          </p:cNvSpPr>
          <p:nvPr>
            <p:ph type="pic" idx="2"/>
          </p:nvPr>
        </p:nvSpPr>
        <p:spPr>
          <a:xfrm>
            <a:off x="1553028" y="0"/>
            <a:ext cx="16734972" cy="5379495"/>
          </a:xfrm>
          <a:prstGeom prst="rect">
            <a:avLst/>
          </a:prstGeom>
          <a:solidFill>
            <a:srgbClr val="353535">
              <a:alpha val="11372"/>
            </a:srgbClr>
          </a:solidFill>
          <a:ln>
            <a:noFill/>
          </a:ln>
        </p:spPr>
      </p:sp>
      <p:sp>
        <p:nvSpPr>
          <p:cNvPr id="110" name="Google Shape;110;p4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11" name="Google Shape;111;p4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12" name="Google Shape;112;p4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113"/>
        <p:cNvGrpSpPr/>
        <p:nvPr/>
      </p:nvGrpSpPr>
      <p:grpSpPr>
        <a:xfrm>
          <a:off x="0" y="0"/>
          <a:ext cx="0" cy="0"/>
          <a:chOff x="0" y="0"/>
          <a:chExt cx="0" cy="0"/>
        </a:xfrm>
      </p:grpSpPr>
      <p:sp>
        <p:nvSpPr>
          <p:cNvPr id="114" name="Google Shape;114;p49"/>
          <p:cNvSpPr>
            <a:spLocks noGrp="1"/>
          </p:cNvSpPr>
          <p:nvPr>
            <p:ph type="pic" idx="2"/>
          </p:nvPr>
        </p:nvSpPr>
        <p:spPr>
          <a:xfrm>
            <a:off x="0" y="0"/>
            <a:ext cx="6698918" cy="6698919"/>
          </a:xfrm>
          <a:prstGeom prst="rect">
            <a:avLst/>
          </a:prstGeom>
          <a:solidFill>
            <a:srgbClr val="353535">
              <a:alpha val="11372"/>
            </a:srgbClr>
          </a:solidFill>
          <a:ln>
            <a:noFill/>
          </a:ln>
        </p:spPr>
      </p:sp>
      <p:sp>
        <p:nvSpPr>
          <p:cNvPr id="115" name="Google Shape;115;p49"/>
          <p:cNvSpPr>
            <a:spLocks noGrp="1"/>
          </p:cNvSpPr>
          <p:nvPr>
            <p:ph type="pic" idx="3"/>
          </p:nvPr>
        </p:nvSpPr>
        <p:spPr>
          <a:xfrm>
            <a:off x="4279192" y="4287009"/>
            <a:ext cx="4798110" cy="4798111"/>
          </a:xfrm>
          <a:prstGeom prst="rect">
            <a:avLst/>
          </a:prstGeom>
          <a:solidFill>
            <a:srgbClr val="353535">
              <a:alpha val="11372"/>
            </a:srgbClr>
          </a:solidFill>
          <a:ln>
            <a:noFill/>
          </a:ln>
        </p:spPr>
      </p:sp>
      <p:sp>
        <p:nvSpPr>
          <p:cNvPr id="116" name="Google Shape;116;p4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17" name="Google Shape;117;p4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18" name="Google Shape;118;p4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119"/>
        <p:cNvGrpSpPr/>
        <p:nvPr/>
      </p:nvGrpSpPr>
      <p:grpSpPr>
        <a:xfrm>
          <a:off x="0" y="0"/>
          <a:ext cx="0" cy="0"/>
          <a:chOff x="0" y="0"/>
          <a:chExt cx="0" cy="0"/>
        </a:xfrm>
      </p:grpSpPr>
      <p:sp>
        <p:nvSpPr>
          <p:cNvPr id="120" name="Google Shape;120;p50"/>
          <p:cNvSpPr>
            <a:spLocks noGrp="1"/>
          </p:cNvSpPr>
          <p:nvPr>
            <p:ph type="pic" idx="2"/>
          </p:nvPr>
        </p:nvSpPr>
        <p:spPr>
          <a:xfrm>
            <a:off x="6907700" y="3429529"/>
            <a:ext cx="3466042" cy="3429529"/>
          </a:xfrm>
          <a:prstGeom prst="rect">
            <a:avLst/>
          </a:prstGeom>
          <a:solidFill>
            <a:srgbClr val="353535">
              <a:alpha val="11372"/>
            </a:srgbClr>
          </a:solidFill>
          <a:ln>
            <a:noFill/>
          </a:ln>
        </p:spPr>
      </p:sp>
      <p:sp>
        <p:nvSpPr>
          <p:cNvPr id="121" name="Google Shape;121;p50"/>
          <p:cNvSpPr>
            <a:spLocks noGrp="1"/>
          </p:cNvSpPr>
          <p:nvPr>
            <p:ph type="pic" idx="3"/>
          </p:nvPr>
        </p:nvSpPr>
        <p:spPr>
          <a:xfrm>
            <a:off x="-24384" y="0"/>
            <a:ext cx="3466042" cy="3429529"/>
          </a:xfrm>
          <a:prstGeom prst="rect">
            <a:avLst/>
          </a:prstGeom>
          <a:solidFill>
            <a:srgbClr val="353535">
              <a:alpha val="11372"/>
            </a:srgbClr>
          </a:solidFill>
          <a:ln>
            <a:noFill/>
          </a:ln>
        </p:spPr>
      </p:sp>
      <p:sp>
        <p:nvSpPr>
          <p:cNvPr id="122" name="Google Shape;122;p50"/>
          <p:cNvSpPr>
            <a:spLocks noGrp="1"/>
          </p:cNvSpPr>
          <p:nvPr>
            <p:ph type="pic" idx="4"/>
          </p:nvPr>
        </p:nvSpPr>
        <p:spPr>
          <a:xfrm>
            <a:off x="3441658" y="3429529"/>
            <a:ext cx="3466042" cy="3429529"/>
          </a:xfrm>
          <a:prstGeom prst="rect">
            <a:avLst/>
          </a:prstGeom>
          <a:solidFill>
            <a:srgbClr val="353535">
              <a:alpha val="11372"/>
            </a:srgbClr>
          </a:solidFill>
          <a:ln>
            <a:noFill/>
          </a:ln>
        </p:spPr>
      </p:sp>
      <p:sp>
        <p:nvSpPr>
          <p:cNvPr id="123" name="Google Shape;123;p50"/>
          <p:cNvSpPr>
            <a:spLocks noGrp="1"/>
          </p:cNvSpPr>
          <p:nvPr>
            <p:ph type="pic" idx="5"/>
          </p:nvPr>
        </p:nvSpPr>
        <p:spPr>
          <a:xfrm>
            <a:off x="-24384" y="3429529"/>
            <a:ext cx="3466042" cy="3429529"/>
          </a:xfrm>
          <a:prstGeom prst="rect">
            <a:avLst/>
          </a:prstGeom>
          <a:solidFill>
            <a:srgbClr val="353535">
              <a:alpha val="11372"/>
            </a:srgbClr>
          </a:solidFill>
          <a:ln>
            <a:noFill/>
          </a:ln>
        </p:spPr>
      </p:sp>
      <p:sp>
        <p:nvSpPr>
          <p:cNvPr id="124" name="Google Shape;124;p50"/>
          <p:cNvSpPr>
            <a:spLocks noGrp="1"/>
          </p:cNvSpPr>
          <p:nvPr>
            <p:ph type="pic" idx="6"/>
          </p:nvPr>
        </p:nvSpPr>
        <p:spPr>
          <a:xfrm>
            <a:off x="3441658" y="6859059"/>
            <a:ext cx="3466042" cy="3429529"/>
          </a:xfrm>
          <a:prstGeom prst="rect">
            <a:avLst/>
          </a:prstGeom>
          <a:solidFill>
            <a:srgbClr val="353535">
              <a:alpha val="11372"/>
            </a:srgbClr>
          </a:solidFill>
          <a:ln>
            <a:noFill/>
          </a:ln>
        </p:spPr>
      </p:sp>
      <p:sp>
        <p:nvSpPr>
          <p:cNvPr id="125" name="Google Shape;125;p50"/>
          <p:cNvSpPr>
            <a:spLocks noGrp="1"/>
          </p:cNvSpPr>
          <p:nvPr>
            <p:ph type="pic" idx="7"/>
          </p:nvPr>
        </p:nvSpPr>
        <p:spPr>
          <a:xfrm>
            <a:off x="-24384" y="6859059"/>
            <a:ext cx="3466042" cy="3429529"/>
          </a:xfrm>
          <a:prstGeom prst="rect">
            <a:avLst/>
          </a:prstGeom>
          <a:solidFill>
            <a:srgbClr val="353535">
              <a:alpha val="11372"/>
            </a:srgbClr>
          </a:solidFill>
          <a:ln>
            <a:noFill/>
          </a:ln>
        </p:spPr>
      </p:sp>
      <p:sp>
        <p:nvSpPr>
          <p:cNvPr id="126" name="Google Shape;126;p5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27" name="Google Shape;127;p5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28" name="Google Shape;128;p5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129"/>
        <p:cNvGrpSpPr/>
        <p:nvPr/>
      </p:nvGrpSpPr>
      <p:grpSpPr>
        <a:xfrm>
          <a:off x="0" y="0"/>
          <a:ext cx="0" cy="0"/>
          <a:chOff x="0" y="0"/>
          <a:chExt cx="0" cy="0"/>
        </a:xfrm>
      </p:grpSpPr>
      <p:sp>
        <p:nvSpPr>
          <p:cNvPr id="130" name="Google Shape;130;p51"/>
          <p:cNvSpPr>
            <a:spLocks noGrp="1"/>
          </p:cNvSpPr>
          <p:nvPr>
            <p:ph type="pic" idx="2"/>
          </p:nvPr>
        </p:nvSpPr>
        <p:spPr>
          <a:xfrm>
            <a:off x="11359170" y="0"/>
            <a:ext cx="2271834" cy="2247901"/>
          </a:xfrm>
          <a:prstGeom prst="rect">
            <a:avLst/>
          </a:prstGeom>
          <a:solidFill>
            <a:srgbClr val="353535">
              <a:alpha val="11372"/>
            </a:srgbClr>
          </a:solidFill>
          <a:ln>
            <a:noFill/>
          </a:ln>
        </p:spPr>
      </p:sp>
      <p:sp>
        <p:nvSpPr>
          <p:cNvPr id="131" name="Google Shape;131;p51"/>
          <p:cNvSpPr>
            <a:spLocks noGrp="1"/>
          </p:cNvSpPr>
          <p:nvPr>
            <p:ph type="pic" idx="3"/>
          </p:nvPr>
        </p:nvSpPr>
        <p:spPr>
          <a:xfrm>
            <a:off x="9087336" y="0"/>
            <a:ext cx="2271834" cy="2247901"/>
          </a:xfrm>
          <a:prstGeom prst="rect">
            <a:avLst/>
          </a:prstGeom>
          <a:solidFill>
            <a:srgbClr val="353535">
              <a:alpha val="11372"/>
            </a:srgbClr>
          </a:solidFill>
          <a:ln>
            <a:noFill/>
          </a:ln>
        </p:spPr>
      </p:sp>
      <p:sp>
        <p:nvSpPr>
          <p:cNvPr id="132" name="Google Shape;132;p51"/>
          <p:cNvSpPr>
            <a:spLocks noGrp="1"/>
          </p:cNvSpPr>
          <p:nvPr>
            <p:ph type="pic" idx="4"/>
          </p:nvPr>
        </p:nvSpPr>
        <p:spPr>
          <a:xfrm>
            <a:off x="6815502" y="0"/>
            <a:ext cx="2271834" cy="2247901"/>
          </a:xfrm>
          <a:prstGeom prst="rect">
            <a:avLst/>
          </a:prstGeom>
          <a:solidFill>
            <a:srgbClr val="353535">
              <a:alpha val="11372"/>
            </a:srgbClr>
          </a:solidFill>
          <a:ln>
            <a:noFill/>
          </a:ln>
        </p:spPr>
      </p:sp>
      <p:sp>
        <p:nvSpPr>
          <p:cNvPr id="133" name="Google Shape;133;p51"/>
          <p:cNvSpPr>
            <a:spLocks noGrp="1"/>
          </p:cNvSpPr>
          <p:nvPr>
            <p:ph type="pic" idx="5"/>
          </p:nvPr>
        </p:nvSpPr>
        <p:spPr>
          <a:xfrm>
            <a:off x="4543668" y="0"/>
            <a:ext cx="2271834" cy="2247901"/>
          </a:xfrm>
          <a:prstGeom prst="rect">
            <a:avLst/>
          </a:prstGeom>
          <a:solidFill>
            <a:srgbClr val="353535">
              <a:alpha val="11372"/>
            </a:srgbClr>
          </a:solidFill>
          <a:ln>
            <a:noFill/>
          </a:ln>
        </p:spPr>
      </p:sp>
      <p:sp>
        <p:nvSpPr>
          <p:cNvPr id="134" name="Google Shape;134;p51"/>
          <p:cNvSpPr>
            <a:spLocks noGrp="1"/>
          </p:cNvSpPr>
          <p:nvPr>
            <p:ph type="pic" idx="6"/>
          </p:nvPr>
        </p:nvSpPr>
        <p:spPr>
          <a:xfrm>
            <a:off x="2271834" y="0"/>
            <a:ext cx="2271834" cy="2247901"/>
          </a:xfrm>
          <a:prstGeom prst="rect">
            <a:avLst/>
          </a:prstGeom>
          <a:solidFill>
            <a:srgbClr val="353535">
              <a:alpha val="11372"/>
            </a:srgbClr>
          </a:solidFill>
          <a:ln>
            <a:noFill/>
          </a:ln>
        </p:spPr>
      </p:sp>
      <p:sp>
        <p:nvSpPr>
          <p:cNvPr id="135" name="Google Shape;135;p51"/>
          <p:cNvSpPr>
            <a:spLocks noGrp="1"/>
          </p:cNvSpPr>
          <p:nvPr>
            <p:ph type="pic" idx="7"/>
          </p:nvPr>
        </p:nvSpPr>
        <p:spPr>
          <a:xfrm>
            <a:off x="0" y="0"/>
            <a:ext cx="2271834" cy="2247901"/>
          </a:xfrm>
          <a:prstGeom prst="rect">
            <a:avLst/>
          </a:prstGeom>
          <a:solidFill>
            <a:srgbClr val="353535">
              <a:alpha val="11372"/>
            </a:srgbClr>
          </a:solidFill>
          <a:ln>
            <a:noFill/>
          </a:ln>
        </p:spPr>
      </p:sp>
      <p:sp>
        <p:nvSpPr>
          <p:cNvPr id="136" name="Google Shape;136;p51"/>
          <p:cNvSpPr>
            <a:spLocks noGrp="1"/>
          </p:cNvSpPr>
          <p:nvPr>
            <p:ph type="pic" idx="8"/>
          </p:nvPr>
        </p:nvSpPr>
        <p:spPr>
          <a:xfrm>
            <a:off x="9087336" y="2247901"/>
            <a:ext cx="2271834" cy="2247901"/>
          </a:xfrm>
          <a:prstGeom prst="rect">
            <a:avLst/>
          </a:prstGeom>
          <a:solidFill>
            <a:srgbClr val="353535">
              <a:alpha val="11372"/>
            </a:srgbClr>
          </a:solidFill>
          <a:ln>
            <a:noFill/>
          </a:ln>
        </p:spPr>
      </p:sp>
      <p:sp>
        <p:nvSpPr>
          <p:cNvPr id="137" name="Google Shape;137;p51"/>
          <p:cNvSpPr>
            <a:spLocks noGrp="1"/>
          </p:cNvSpPr>
          <p:nvPr>
            <p:ph type="pic" idx="9"/>
          </p:nvPr>
        </p:nvSpPr>
        <p:spPr>
          <a:xfrm>
            <a:off x="6815502" y="2247901"/>
            <a:ext cx="2271834" cy="2247901"/>
          </a:xfrm>
          <a:prstGeom prst="rect">
            <a:avLst/>
          </a:prstGeom>
          <a:solidFill>
            <a:srgbClr val="353535">
              <a:alpha val="11372"/>
            </a:srgbClr>
          </a:solidFill>
          <a:ln>
            <a:noFill/>
          </a:ln>
        </p:spPr>
      </p:sp>
      <p:sp>
        <p:nvSpPr>
          <p:cNvPr id="138" name="Google Shape;138;p51"/>
          <p:cNvSpPr>
            <a:spLocks noGrp="1"/>
          </p:cNvSpPr>
          <p:nvPr>
            <p:ph type="pic" idx="13"/>
          </p:nvPr>
        </p:nvSpPr>
        <p:spPr>
          <a:xfrm>
            <a:off x="4543668" y="2247901"/>
            <a:ext cx="2271834" cy="2247901"/>
          </a:xfrm>
          <a:prstGeom prst="rect">
            <a:avLst/>
          </a:prstGeom>
          <a:solidFill>
            <a:srgbClr val="353535">
              <a:alpha val="11372"/>
            </a:srgbClr>
          </a:solidFill>
          <a:ln>
            <a:noFill/>
          </a:ln>
        </p:spPr>
      </p:sp>
      <p:sp>
        <p:nvSpPr>
          <p:cNvPr id="139" name="Google Shape;139;p51"/>
          <p:cNvSpPr>
            <a:spLocks noGrp="1"/>
          </p:cNvSpPr>
          <p:nvPr>
            <p:ph type="pic" idx="14"/>
          </p:nvPr>
        </p:nvSpPr>
        <p:spPr>
          <a:xfrm>
            <a:off x="2271834" y="2247901"/>
            <a:ext cx="2271834" cy="2247901"/>
          </a:xfrm>
          <a:prstGeom prst="rect">
            <a:avLst/>
          </a:prstGeom>
          <a:solidFill>
            <a:srgbClr val="353535">
              <a:alpha val="11372"/>
            </a:srgbClr>
          </a:solidFill>
          <a:ln>
            <a:noFill/>
          </a:ln>
        </p:spPr>
      </p:sp>
      <p:sp>
        <p:nvSpPr>
          <p:cNvPr id="140" name="Google Shape;140;p51"/>
          <p:cNvSpPr>
            <a:spLocks noGrp="1"/>
          </p:cNvSpPr>
          <p:nvPr>
            <p:ph type="pic" idx="15"/>
          </p:nvPr>
        </p:nvSpPr>
        <p:spPr>
          <a:xfrm>
            <a:off x="0" y="2247901"/>
            <a:ext cx="2271834" cy="2247901"/>
          </a:xfrm>
          <a:prstGeom prst="rect">
            <a:avLst/>
          </a:prstGeom>
          <a:solidFill>
            <a:srgbClr val="353535">
              <a:alpha val="11372"/>
            </a:srgbClr>
          </a:solidFill>
          <a:ln>
            <a:noFill/>
          </a:ln>
        </p:spPr>
      </p:sp>
      <p:sp>
        <p:nvSpPr>
          <p:cNvPr id="141" name="Google Shape;141;p51"/>
          <p:cNvSpPr>
            <a:spLocks noGrp="1"/>
          </p:cNvSpPr>
          <p:nvPr>
            <p:ph type="pic" idx="16"/>
          </p:nvPr>
        </p:nvSpPr>
        <p:spPr>
          <a:xfrm>
            <a:off x="4543668" y="4495802"/>
            <a:ext cx="2271834" cy="2247901"/>
          </a:xfrm>
          <a:prstGeom prst="rect">
            <a:avLst/>
          </a:prstGeom>
          <a:solidFill>
            <a:srgbClr val="353535">
              <a:alpha val="11372"/>
            </a:srgbClr>
          </a:solidFill>
          <a:ln>
            <a:noFill/>
          </a:ln>
        </p:spPr>
      </p:sp>
      <p:sp>
        <p:nvSpPr>
          <p:cNvPr id="142" name="Google Shape;142;p51"/>
          <p:cNvSpPr>
            <a:spLocks noGrp="1"/>
          </p:cNvSpPr>
          <p:nvPr>
            <p:ph type="pic" idx="17"/>
          </p:nvPr>
        </p:nvSpPr>
        <p:spPr>
          <a:xfrm>
            <a:off x="2271834" y="4495802"/>
            <a:ext cx="2271834" cy="2247901"/>
          </a:xfrm>
          <a:prstGeom prst="rect">
            <a:avLst/>
          </a:prstGeom>
          <a:solidFill>
            <a:srgbClr val="353535">
              <a:alpha val="11372"/>
            </a:srgbClr>
          </a:solidFill>
          <a:ln>
            <a:noFill/>
          </a:ln>
        </p:spPr>
      </p:sp>
      <p:sp>
        <p:nvSpPr>
          <p:cNvPr id="143" name="Google Shape;143;p51"/>
          <p:cNvSpPr>
            <a:spLocks noGrp="1"/>
          </p:cNvSpPr>
          <p:nvPr>
            <p:ph type="pic" idx="18"/>
          </p:nvPr>
        </p:nvSpPr>
        <p:spPr>
          <a:xfrm>
            <a:off x="0" y="4495802"/>
            <a:ext cx="2271834" cy="2247901"/>
          </a:xfrm>
          <a:prstGeom prst="rect">
            <a:avLst/>
          </a:prstGeom>
          <a:solidFill>
            <a:srgbClr val="353535">
              <a:alpha val="11372"/>
            </a:srgbClr>
          </a:solidFill>
          <a:ln>
            <a:noFill/>
          </a:ln>
        </p:spPr>
      </p:sp>
      <p:sp>
        <p:nvSpPr>
          <p:cNvPr id="144" name="Google Shape;144;p51"/>
          <p:cNvSpPr>
            <a:spLocks noGrp="1"/>
          </p:cNvSpPr>
          <p:nvPr>
            <p:ph type="pic" idx="19"/>
          </p:nvPr>
        </p:nvSpPr>
        <p:spPr>
          <a:xfrm>
            <a:off x="0" y="6743703"/>
            <a:ext cx="2271834" cy="2247901"/>
          </a:xfrm>
          <a:prstGeom prst="rect">
            <a:avLst/>
          </a:prstGeom>
          <a:solidFill>
            <a:srgbClr val="353535">
              <a:alpha val="11372"/>
            </a:srgbClr>
          </a:solidFill>
          <a:ln>
            <a:noFill/>
          </a:ln>
        </p:spPr>
      </p:sp>
      <p:sp>
        <p:nvSpPr>
          <p:cNvPr id="145" name="Google Shape;145;p5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46" name="Google Shape;146;p5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47" name="Google Shape;147;p5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148"/>
        <p:cNvGrpSpPr/>
        <p:nvPr/>
      </p:nvGrpSpPr>
      <p:grpSpPr>
        <a:xfrm>
          <a:off x="0" y="0"/>
          <a:ext cx="0" cy="0"/>
          <a:chOff x="0" y="0"/>
          <a:chExt cx="0" cy="0"/>
        </a:xfrm>
      </p:grpSpPr>
      <p:sp>
        <p:nvSpPr>
          <p:cNvPr id="149" name="Google Shape;149;p52"/>
          <p:cNvSpPr>
            <a:spLocks noGrp="1"/>
          </p:cNvSpPr>
          <p:nvPr>
            <p:ph type="pic" idx="2"/>
          </p:nvPr>
        </p:nvSpPr>
        <p:spPr>
          <a:xfrm>
            <a:off x="2076448" y="0"/>
            <a:ext cx="3975907" cy="10288588"/>
          </a:xfrm>
          <a:prstGeom prst="rect">
            <a:avLst/>
          </a:prstGeom>
          <a:solidFill>
            <a:srgbClr val="353535">
              <a:alpha val="11372"/>
            </a:srgbClr>
          </a:solidFill>
          <a:ln>
            <a:noFill/>
          </a:ln>
        </p:spPr>
      </p:sp>
      <p:sp>
        <p:nvSpPr>
          <p:cNvPr id="150" name="Google Shape;150;p52"/>
          <p:cNvSpPr>
            <a:spLocks noGrp="1"/>
          </p:cNvSpPr>
          <p:nvPr>
            <p:ph type="pic" idx="3"/>
          </p:nvPr>
        </p:nvSpPr>
        <p:spPr>
          <a:xfrm>
            <a:off x="6052354" y="0"/>
            <a:ext cx="3975907" cy="10288588"/>
          </a:xfrm>
          <a:prstGeom prst="rect">
            <a:avLst/>
          </a:prstGeom>
          <a:solidFill>
            <a:srgbClr val="353535">
              <a:alpha val="11372"/>
            </a:srgbClr>
          </a:solidFill>
          <a:ln>
            <a:noFill/>
          </a:ln>
        </p:spPr>
      </p:sp>
      <p:sp>
        <p:nvSpPr>
          <p:cNvPr id="151" name="Google Shape;151;p5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52" name="Google Shape;152;p5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3" name="Google Shape;153;p5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54"/>
        <p:cNvGrpSpPr/>
        <p:nvPr/>
      </p:nvGrpSpPr>
      <p:grpSpPr>
        <a:xfrm>
          <a:off x="0" y="0"/>
          <a:ext cx="0" cy="0"/>
          <a:chOff x="0" y="0"/>
          <a:chExt cx="0" cy="0"/>
        </a:xfrm>
      </p:grpSpPr>
      <p:sp>
        <p:nvSpPr>
          <p:cNvPr id="155" name="Google Shape;155;p53"/>
          <p:cNvSpPr>
            <a:spLocks noGrp="1"/>
          </p:cNvSpPr>
          <p:nvPr>
            <p:ph type="pic" idx="2"/>
          </p:nvPr>
        </p:nvSpPr>
        <p:spPr>
          <a:xfrm>
            <a:off x="2457449" y="0"/>
            <a:ext cx="5485374" cy="10288588"/>
          </a:xfrm>
          <a:prstGeom prst="rect">
            <a:avLst/>
          </a:prstGeom>
          <a:solidFill>
            <a:srgbClr val="353535">
              <a:alpha val="11372"/>
            </a:srgbClr>
          </a:solidFill>
          <a:ln>
            <a:noFill/>
          </a:ln>
        </p:spPr>
      </p:sp>
      <p:sp>
        <p:nvSpPr>
          <p:cNvPr id="156" name="Google Shape;156;p53"/>
          <p:cNvSpPr>
            <a:spLocks noGrp="1"/>
          </p:cNvSpPr>
          <p:nvPr>
            <p:ph type="pic" idx="3"/>
          </p:nvPr>
        </p:nvSpPr>
        <p:spPr>
          <a:xfrm>
            <a:off x="0" y="0"/>
            <a:ext cx="2457448" cy="10288588"/>
          </a:xfrm>
          <a:prstGeom prst="rect">
            <a:avLst/>
          </a:prstGeom>
          <a:solidFill>
            <a:srgbClr val="353535">
              <a:alpha val="11372"/>
            </a:srgbClr>
          </a:solidFill>
          <a:ln>
            <a:noFill/>
          </a:ln>
        </p:spPr>
      </p:sp>
      <p:sp>
        <p:nvSpPr>
          <p:cNvPr id="157" name="Google Shape;157;p5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58" name="Google Shape;158;p5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9" name="Google Shape;159;p5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160"/>
        <p:cNvGrpSpPr/>
        <p:nvPr/>
      </p:nvGrpSpPr>
      <p:grpSpPr>
        <a:xfrm>
          <a:off x="0" y="0"/>
          <a:ext cx="0" cy="0"/>
          <a:chOff x="0" y="0"/>
          <a:chExt cx="0" cy="0"/>
        </a:xfrm>
      </p:grpSpPr>
      <p:sp>
        <p:nvSpPr>
          <p:cNvPr id="161" name="Google Shape;161;p55"/>
          <p:cNvSpPr>
            <a:spLocks noGrp="1"/>
          </p:cNvSpPr>
          <p:nvPr>
            <p:ph type="pic" idx="2"/>
          </p:nvPr>
        </p:nvSpPr>
        <p:spPr>
          <a:xfrm>
            <a:off x="0" y="0"/>
            <a:ext cx="14831526" cy="10288588"/>
          </a:xfrm>
          <a:prstGeom prst="rect">
            <a:avLst/>
          </a:prstGeom>
          <a:solidFill>
            <a:srgbClr val="353535">
              <a:alpha val="11372"/>
            </a:srgbClr>
          </a:solidFill>
          <a:ln>
            <a:noFill/>
          </a:ln>
        </p:spPr>
      </p:sp>
      <p:sp>
        <p:nvSpPr>
          <p:cNvPr id="162" name="Google Shape;162;p5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63" name="Google Shape;163;p5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4" name="Google Shape;164;p5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21"/>
        <p:cNvGrpSpPr/>
        <p:nvPr/>
      </p:nvGrpSpPr>
      <p:grpSpPr>
        <a:xfrm>
          <a:off x="0" y="0"/>
          <a:ext cx="0" cy="0"/>
          <a:chOff x="0" y="0"/>
          <a:chExt cx="0" cy="0"/>
        </a:xfrm>
      </p:grpSpPr>
      <p:sp>
        <p:nvSpPr>
          <p:cNvPr id="22" name="Google Shape;22;p2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lt2"/>
                </a:solidFill>
                <a:latin typeface="Open Sans"/>
                <a:ea typeface="Open Sans"/>
                <a:cs typeface="Open Sans"/>
                <a:sym typeface="Open Sans"/>
              </a:rPr>
              <a:t>‹#›</a:t>
            </a:fld>
            <a:endParaRPr sz="1600" b="0" i="0" u="none" strike="noStrike" cap="none">
              <a:solidFill>
                <a:schemeClr val="lt2"/>
              </a:solidFill>
              <a:latin typeface="Open Sans"/>
              <a:ea typeface="Open Sans"/>
              <a:cs typeface="Open Sans"/>
              <a:sym typeface="Open Sans"/>
            </a:endParaRPr>
          </a:p>
        </p:txBody>
      </p:sp>
      <p:cxnSp>
        <p:nvCxnSpPr>
          <p:cNvPr id="23" name="Google Shape;23;p28"/>
          <p:cNvCxnSpPr/>
          <p:nvPr/>
        </p:nvCxnSpPr>
        <p:spPr>
          <a:xfrm rot="10800000" flipH="1">
            <a:off x="17568333" y="9352284"/>
            <a:ext cx="719667" cy="15389"/>
          </a:xfrm>
          <a:prstGeom prst="straightConnector1">
            <a:avLst/>
          </a:prstGeom>
          <a:noFill/>
          <a:ln w="15875" cap="flat" cmpd="sng">
            <a:solidFill>
              <a:schemeClr val="lt2"/>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165"/>
        <p:cNvGrpSpPr/>
        <p:nvPr/>
      </p:nvGrpSpPr>
      <p:grpSpPr>
        <a:xfrm>
          <a:off x="0" y="0"/>
          <a:ext cx="0" cy="0"/>
          <a:chOff x="0" y="0"/>
          <a:chExt cx="0" cy="0"/>
        </a:xfrm>
      </p:grpSpPr>
      <p:sp>
        <p:nvSpPr>
          <p:cNvPr id="166" name="Google Shape;166;p56"/>
          <p:cNvSpPr>
            <a:spLocks noGrp="1"/>
          </p:cNvSpPr>
          <p:nvPr>
            <p:ph type="pic" idx="2"/>
          </p:nvPr>
        </p:nvSpPr>
        <p:spPr>
          <a:xfrm>
            <a:off x="-1" y="0"/>
            <a:ext cx="11799269" cy="10288588"/>
          </a:xfrm>
          <a:prstGeom prst="rect">
            <a:avLst/>
          </a:prstGeom>
          <a:solidFill>
            <a:srgbClr val="353535">
              <a:alpha val="11372"/>
            </a:srgbClr>
          </a:solidFill>
          <a:ln>
            <a:noFill/>
          </a:ln>
        </p:spPr>
      </p:sp>
      <p:sp>
        <p:nvSpPr>
          <p:cNvPr id="167" name="Google Shape;167;p5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68" name="Google Shape;168;p5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9" name="Google Shape;169;p5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170"/>
        <p:cNvGrpSpPr/>
        <p:nvPr/>
      </p:nvGrpSpPr>
      <p:grpSpPr>
        <a:xfrm>
          <a:off x="0" y="0"/>
          <a:ext cx="0" cy="0"/>
          <a:chOff x="0" y="0"/>
          <a:chExt cx="0" cy="0"/>
        </a:xfrm>
      </p:grpSpPr>
      <p:sp>
        <p:nvSpPr>
          <p:cNvPr id="171" name="Google Shape;171;p57"/>
          <p:cNvSpPr>
            <a:spLocks noGrp="1"/>
          </p:cNvSpPr>
          <p:nvPr>
            <p:ph type="pic" idx="2"/>
          </p:nvPr>
        </p:nvSpPr>
        <p:spPr>
          <a:xfrm>
            <a:off x="8655168" y="3482292"/>
            <a:ext cx="5777441" cy="5788744"/>
          </a:xfrm>
          <a:prstGeom prst="rect">
            <a:avLst/>
          </a:prstGeom>
          <a:solidFill>
            <a:srgbClr val="353535">
              <a:alpha val="11372"/>
            </a:srgbClr>
          </a:solidFill>
          <a:ln>
            <a:noFill/>
          </a:ln>
        </p:spPr>
      </p:sp>
      <p:sp>
        <p:nvSpPr>
          <p:cNvPr id="172" name="Google Shape;172;p57"/>
          <p:cNvSpPr>
            <a:spLocks noGrp="1"/>
          </p:cNvSpPr>
          <p:nvPr>
            <p:ph type="pic" idx="3"/>
          </p:nvPr>
        </p:nvSpPr>
        <p:spPr>
          <a:xfrm>
            <a:off x="11334720" y="0"/>
            <a:ext cx="6953280" cy="10288588"/>
          </a:xfrm>
          <a:prstGeom prst="rect">
            <a:avLst/>
          </a:prstGeom>
          <a:solidFill>
            <a:srgbClr val="353535">
              <a:alpha val="11372"/>
            </a:srgbClr>
          </a:solidFill>
          <a:ln>
            <a:noFill/>
          </a:ln>
        </p:spPr>
      </p:sp>
      <p:sp>
        <p:nvSpPr>
          <p:cNvPr id="173" name="Google Shape;173;p5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74" name="Google Shape;174;p5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75" name="Google Shape;175;p5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176"/>
        <p:cNvGrpSpPr/>
        <p:nvPr/>
      </p:nvGrpSpPr>
      <p:grpSpPr>
        <a:xfrm>
          <a:off x="0" y="0"/>
          <a:ext cx="0" cy="0"/>
          <a:chOff x="0" y="0"/>
          <a:chExt cx="0" cy="0"/>
        </a:xfrm>
      </p:grpSpPr>
      <p:sp>
        <p:nvSpPr>
          <p:cNvPr id="177" name="Google Shape;177;p58"/>
          <p:cNvSpPr>
            <a:spLocks noGrp="1"/>
          </p:cNvSpPr>
          <p:nvPr>
            <p:ph type="pic" idx="2"/>
          </p:nvPr>
        </p:nvSpPr>
        <p:spPr>
          <a:xfrm>
            <a:off x="11334720" y="0"/>
            <a:ext cx="6953280" cy="10288588"/>
          </a:xfrm>
          <a:prstGeom prst="rect">
            <a:avLst/>
          </a:prstGeom>
          <a:solidFill>
            <a:srgbClr val="353535">
              <a:alpha val="11372"/>
            </a:srgbClr>
          </a:solidFill>
          <a:ln>
            <a:noFill/>
          </a:ln>
        </p:spPr>
      </p:sp>
      <p:sp>
        <p:nvSpPr>
          <p:cNvPr id="178" name="Google Shape;178;p58"/>
          <p:cNvSpPr>
            <a:spLocks noGrp="1"/>
          </p:cNvSpPr>
          <p:nvPr>
            <p:ph type="pic" idx="3"/>
          </p:nvPr>
        </p:nvSpPr>
        <p:spPr>
          <a:xfrm>
            <a:off x="8937817" y="3459679"/>
            <a:ext cx="5212135" cy="5845278"/>
          </a:xfrm>
          <a:prstGeom prst="rect">
            <a:avLst/>
          </a:prstGeom>
          <a:solidFill>
            <a:srgbClr val="353535">
              <a:alpha val="11372"/>
            </a:srgbClr>
          </a:solidFill>
          <a:ln>
            <a:noFill/>
          </a:ln>
        </p:spPr>
      </p:sp>
      <p:sp>
        <p:nvSpPr>
          <p:cNvPr id="179" name="Google Shape;179;p5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80" name="Google Shape;180;p5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1" name="Google Shape;181;p5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82"/>
        <p:cNvGrpSpPr/>
        <p:nvPr/>
      </p:nvGrpSpPr>
      <p:grpSpPr>
        <a:xfrm>
          <a:off x="0" y="0"/>
          <a:ext cx="0" cy="0"/>
          <a:chOff x="0" y="0"/>
          <a:chExt cx="0" cy="0"/>
        </a:xfrm>
      </p:grpSpPr>
      <p:sp>
        <p:nvSpPr>
          <p:cNvPr id="183" name="Google Shape;183;p59"/>
          <p:cNvSpPr>
            <a:spLocks noGrp="1"/>
          </p:cNvSpPr>
          <p:nvPr>
            <p:ph type="pic" idx="2"/>
          </p:nvPr>
        </p:nvSpPr>
        <p:spPr>
          <a:xfrm>
            <a:off x="0" y="0"/>
            <a:ext cx="13279983" cy="10288588"/>
          </a:xfrm>
          <a:prstGeom prst="rect">
            <a:avLst/>
          </a:prstGeom>
          <a:solidFill>
            <a:srgbClr val="353535">
              <a:alpha val="11372"/>
            </a:srgbClr>
          </a:solidFill>
          <a:ln>
            <a:noFill/>
          </a:ln>
        </p:spPr>
      </p:sp>
      <p:sp>
        <p:nvSpPr>
          <p:cNvPr id="184" name="Google Shape;184;p5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85" name="Google Shape;185;p5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6" name="Google Shape;186;p5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87"/>
        <p:cNvGrpSpPr/>
        <p:nvPr/>
      </p:nvGrpSpPr>
      <p:grpSpPr>
        <a:xfrm>
          <a:off x="0" y="0"/>
          <a:ext cx="0" cy="0"/>
          <a:chOff x="0" y="0"/>
          <a:chExt cx="0" cy="0"/>
        </a:xfrm>
      </p:grpSpPr>
      <p:sp>
        <p:nvSpPr>
          <p:cNvPr id="188" name="Google Shape;188;p60"/>
          <p:cNvSpPr>
            <a:spLocks noGrp="1"/>
          </p:cNvSpPr>
          <p:nvPr>
            <p:ph type="pic" idx="2"/>
          </p:nvPr>
        </p:nvSpPr>
        <p:spPr>
          <a:xfrm>
            <a:off x="5008008" y="0"/>
            <a:ext cx="13279991" cy="10288588"/>
          </a:xfrm>
          <a:prstGeom prst="rect">
            <a:avLst/>
          </a:prstGeom>
          <a:solidFill>
            <a:srgbClr val="353535">
              <a:alpha val="11372"/>
            </a:srgbClr>
          </a:solidFill>
          <a:ln>
            <a:noFill/>
          </a:ln>
        </p:spPr>
      </p:sp>
      <p:sp>
        <p:nvSpPr>
          <p:cNvPr id="189" name="Google Shape;189;p6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90" name="Google Shape;190;p6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1" name="Google Shape;191;p6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192"/>
        <p:cNvGrpSpPr/>
        <p:nvPr/>
      </p:nvGrpSpPr>
      <p:grpSpPr>
        <a:xfrm>
          <a:off x="0" y="0"/>
          <a:ext cx="0" cy="0"/>
          <a:chOff x="0" y="0"/>
          <a:chExt cx="0" cy="0"/>
        </a:xfrm>
      </p:grpSpPr>
      <p:sp>
        <p:nvSpPr>
          <p:cNvPr id="193" name="Google Shape;193;p61"/>
          <p:cNvSpPr>
            <a:spLocks noGrp="1"/>
          </p:cNvSpPr>
          <p:nvPr>
            <p:ph type="pic" idx="2"/>
          </p:nvPr>
        </p:nvSpPr>
        <p:spPr>
          <a:xfrm>
            <a:off x="-17244" y="0"/>
            <a:ext cx="16075035" cy="10288588"/>
          </a:xfrm>
          <a:prstGeom prst="rect">
            <a:avLst/>
          </a:prstGeom>
          <a:solidFill>
            <a:srgbClr val="353535">
              <a:alpha val="11372"/>
            </a:srgbClr>
          </a:solidFill>
          <a:ln>
            <a:noFill/>
          </a:ln>
        </p:spPr>
      </p:sp>
      <p:sp>
        <p:nvSpPr>
          <p:cNvPr id="194" name="Google Shape;194;p6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95" name="Google Shape;195;p6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6" name="Google Shape;196;p6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197"/>
        <p:cNvGrpSpPr/>
        <p:nvPr/>
      </p:nvGrpSpPr>
      <p:grpSpPr>
        <a:xfrm>
          <a:off x="0" y="0"/>
          <a:ext cx="0" cy="0"/>
          <a:chOff x="0" y="0"/>
          <a:chExt cx="0" cy="0"/>
        </a:xfrm>
      </p:grpSpPr>
      <p:sp>
        <p:nvSpPr>
          <p:cNvPr id="198" name="Google Shape;198;p62"/>
          <p:cNvSpPr>
            <a:spLocks noGrp="1"/>
          </p:cNvSpPr>
          <p:nvPr>
            <p:ph type="pic" idx="2"/>
          </p:nvPr>
        </p:nvSpPr>
        <p:spPr>
          <a:xfrm>
            <a:off x="4797506" y="0"/>
            <a:ext cx="16075035" cy="10288588"/>
          </a:xfrm>
          <a:prstGeom prst="rect">
            <a:avLst/>
          </a:prstGeom>
          <a:solidFill>
            <a:srgbClr val="353535">
              <a:alpha val="11372"/>
            </a:srgbClr>
          </a:solidFill>
          <a:ln>
            <a:noFill/>
          </a:ln>
        </p:spPr>
      </p:sp>
      <p:sp>
        <p:nvSpPr>
          <p:cNvPr id="199" name="Google Shape;199;p6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00" name="Google Shape;200;p6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1" name="Google Shape;201;p6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202"/>
        <p:cNvGrpSpPr/>
        <p:nvPr/>
      </p:nvGrpSpPr>
      <p:grpSpPr>
        <a:xfrm>
          <a:off x="0" y="0"/>
          <a:ext cx="0" cy="0"/>
          <a:chOff x="0" y="0"/>
          <a:chExt cx="0" cy="0"/>
        </a:xfrm>
      </p:grpSpPr>
      <p:sp>
        <p:nvSpPr>
          <p:cNvPr id="203" name="Google Shape;203;p63"/>
          <p:cNvSpPr>
            <a:spLocks noGrp="1"/>
          </p:cNvSpPr>
          <p:nvPr>
            <p:ph type="pic" idx="2"/>
          </p:nvPr>
        </p:nvSpPr>
        <p:spPr>
          <a:xfrm>
            <a:off x="1237024" y="1307392"/>
            <a:ext cx="7696540" cy="7673803"/>
          </a:xfrm>
          <a:prstGeom prst="rect">
            <a:avLst/>
          </a:prstGeom>
          <a:solidFill>
            <a:srgbClr val="353535">
              <a:alpha val="11372"/>
            </a:srgbClr>
          </a:solidFill>
          <a:ln>
            <a:noFill/>
          </a:ln>
        </p:spPr>
      </p:sp>
      <p:sp>
        <p:nvSpPr>
          <p:cNvPr id="204" name="Google Shape;204;p6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05" name="Google Shape;205;p6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6" name="Google Shape;206;p6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207"/>
        <p:cNvGrpSpPr/>
        <p:nvPr/>
      </p:nvGrpSpPr>
      <p:grpSpPr>
        <a:xfrm>
          <a:off x="0" y="0"/>
          <a:ext cx="0" cy="0"/>
          <a:chOff x="0" y="0"/>
          <a:chExt cx="0" cy="0"/>
        </a:xfrm>
      </p:grpSpPr>
      <p:sp>
        <p:nvSpPr>
          <p:cNvPr id="208" name="Google Shape;208;p64"/>
          <p:cNvSpPr>
            <a:spLocks noGrp="1"/>
          </p:cNvSpPr>
          <p:nvPr>
            <p:ph type="pic" idx="2"/>
          </p:nvPr>
        </p:nvSpPr>
        <p:spPr>
          <a:xfrm>
            <a:off x="9401366" y="1401961"/>
            <a:ext cx="7507277" cy="7518587"/>
          </a:xfrm>
          <a:prstGeom prst="rect">
            <a:avLst/>
          </a:prstGeom>
          <a:solidFill>
            <a:srgbClr val="353535">
              <a:alpha val="11372"/>
            </a:srgbClr>
          </a:solidFill>
          <a:ln>
            <a:noFill/>
          </a:ln>
        </p:spPr>
      </p:sp>
      <p:sp>
        <p:nvSpPr>
          <p:cNvPr id="209" name="Google Shape;209;p6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10" name="Google Shape;210;p6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11" name="Google Shape;211;p6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212"/>
        <p:cNvGrpSpPr/>
        <p:nvPr/>
      </p:nvGrpSpPr>
      <p:grpSpPr>
        <a:xfrm>
          <a:off x="0" y="0"/>
          <a:ext cx="0" cy="0"/>
          <a:chOff x="0" y="0"/>
          <a:chExt cx="0" cy="0"/>
        </a:xfrm>
      </p:grpSpPr>
      <p:sp>
        <p:nvSpPr>
          <p:cNvPr id="213" name="Google Shape;213;p65"/>
          <p:cNvSpPr>
            <a:spLocks noGrp="1"/>
          </p:cNvSpPr>
          <p:nvPr>
            <p:ph type="pic" idx="2"/>
          </p:nvPr>
        </p:nvSpPr>
        <p:spPr>
          <a:xfrm>
            <a:off x="2188966" y="2589863"/>
            <a:ext cx="5107185" cy="5108862"/>
          </a:xfrm>
          <a:prstGeom prst="rect">
            <a:avLst/>
          </a:prstGeom>
          <a:solidFill>
            <a:srgbClr val="353535">
              <a:alpha val="11372"/>
            </a:srgbClr>
          </a:solidFill>
          <a:ln>
            <a:noFill/>
          </a:ln>
        </p:spPr>
      </p:sp>
      <p:sp>
        <p:nvSpPr>
          <p:cNvPr id="214" name="Google Shape;214;p6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15" name="Google Shape;215;p6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16" name="Google Shape;216;p6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25"/>
        <p:cNvGrpSpPr/>
        <p:nvPr/>
      </p:nvGrpSpPr>
      <p:grpSpPr>
        <a:xfrm>
          <a:off x="0" y="0"/>
          <a:ext cx="0" cy="0"/>
          <a:chOff x="0" y="0"/>
          <a:chExt cx="0" cy="0"/>
        </a:xfrm>
      </p:grpSpPr>
      <p:sp>
        <p:nvSpPr>
          <p:cNvPr id="26" name="Google Shape;26;p29"/>
          <p:cNvSpPr>
            <a:spLocks noGrp="1"/>
          </p:cNvSpPr>
          <p:nvPr>
            <p:ph type="pic" idx="2"/>
          </p:nvPr>
        </p:nvSpPr>
        <p:spPr>
          <a:xfrm>
            <a:off x="0" y="0"/>
            <a:ext cx="7942823" cy="10288588"/>
          </a:xfrm>
          <a:prstGeom prst="rect">
            <a:avLst/>
          </a:prstGeom>
          <a:solidFill>
            <a:srgbClr val="353535">
              <a:alpha val="11372"/>
            </a:srgbClr>
          </a:solidFill>
          <a:ln>
            <a:noFill/>
          </a:ln>
        </p:spPr>
      </p:sp>
      <p:sp>
        <p:nvSpPr>
          <p:cNvPr id="27" name="Google Shape;27;p2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8" name="Google Shape;28;p2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7" name="Picture 6">
            <a:extLst>
              <a:ext uri="{FF2B5EF4-FFF2-40B4-BE49-F238E27FC236}">
                <a16:creationId xmlns:a16="http://schemas.microsoft.com/office/drawing/2014/main" id="{9A96F2D3-8A9C-8042-B09A-66327C6DB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217"/>
        <p:cNvGrpSpPr/>
        <p:nvPr/>
      </p:nvGrpSpPr>
      <p:grpSpPr>
        <a:xfrm>
          <a:off x="0" y="0"/>
          <a:ext cx="0" cy="0"/>
          <a:chOff x="0" y="0"/>
          <a:chExt cx="0" cy="0"/>
        </a:xfrm>
      </p:grpSpPr>
      <p:sp>
        <p:nvSpPr>
          <p:cNvPr id="218" name="Google Shape;218;p66"/>
          <p:cNvSpPr>
            <a:spLocks noGrp="1"/>
          </p:cNvSpPr>
          <p:nvPr>
            <p:ph type="pic" idx="2"/>
          </p:nvPr>
        </p:nvSpPr>
        <p:spPr>
          <a:xfrm>
            <a:off x="0" y="0"/>
            <a:ext cx="5144294" cy="5144294"/>
          </a:xfrm>
          <a:prstGeom prst="rect">
            <a:avLst/>
          </a:prstGeom>
          <a:solidFill>
            <a:srgbClr val="353535">
              <a:alpha val="11372"/>
            </a:srgbClr>
          </a:solidFill>
          <a:ln>
            <a:noFill/>
          </a:ln>
        </p:spPr>
      </p:sp>
      <p:sp>
        <p:nvSpPr>
          <p:cNvPr id="219" name="Google Shape;219;p66"/>
          <p:cNvSpPr>
            <a:spLocks noGrp="1"/>
          </p:cNvSpPr>
          <p:nvPr>
            <p:ph type="pic" idx="3"/>
          </p:nvPr>
        </p:nvSpPr>
        <p:spPr>
          <a:xfrm>
            <a:off x="0" y="5144294"/>
            <a:ext cx="5144294" cy="5144294"/>
          </a:xfrm>
          <a:prstGeom prst="rect">
            <a:avLst/>
          </a:prstGeom>
          <a:solidFill>
            <a:srgbClr val="353535">
              <a:alpha val="11372"/>
            </a:srgbClr>
          </a:solidFill>
          <a:ln>
            <a:noFill/>
          </a:ln>
        </p:spPr>
      </p:sp>
      <p:sp>
        <p:nvSpPr>
          <p:cNvPr id="220" name="Google Shape;220;p66"/>
          <p:cNvSpPr>
            <a:spLocks noGrp="1"/>
          </p:cNvSpPr>
          <p:nvPr>
            <p:ph type="pic" idx="4"/>
          </p:nvPr>
        </p:nvSpPr>
        <p:spPr>
          <a:xfrm>
            <a:off x="5144294" y="0"/>
            <a:ext cx="5144294" cy="5144294"/>
          </a:xfrm>
          <a:prstGeom prst="rect">
            <a:avLst/>
          </a:prstGeom>
          <a:solidFill>
            <a:srgbClr val="353535">
              <a:alpha val="11372"/>
            </a:srgbClr>
          </a:solidFill>
          <a:ln>
            <a:noFill/>
          </a:ln>
        </p:spPr>
      </p:sp>
      <p:sp>
        <p:nvSpPr>
          <p:cNvPr id="221" name="Google Shape;221;p66"/>
          <p:cNvSpPr>
            <a:spLocks noGrp="1"/>
          </p:cNvSpPr>
          <p:nvPr>
            <p:ph type="pic" idx="5"/>
          </p:nvPr>
        </p:nvSpPr>
        <p:spPr>
          <a:xfrm>
            <a:off x="5144294" y="5144294"/>
            <a:ext cx="5144294" cy="5144294"/>
          </a:xfrm>
          <a:prstGeom prst="rect">
            <a:avLst/>
          </a:prstGeom>
          <a:solidFill>
            <a:srgbClr val="353535">
              <a:alpha val="11372"/>
            </a:srgbClr>
          </a:solidFill>
          <a:ln>
            <a:noFill/>
          </a:ln>
        </p:spPr>
      </p:sp>
      <p:sp>
        <p:nvSpPr>
          <p:cNvPr id="222" name="Google Shape;222;p66"/>
          <p:cNvSpPr>
            <a:spLocks noGrp="1"/>
          </p:cNvSpPr>
          <p:nvPr>
            <p:ph type="pic" idx="6"/>
          </p:nvPr>
        </p:nvSpPr>
        <p:spPr>
          <a:xfrm>
            <a:off x="10288588" y="0"/>
            <a:ext cx="7999412" cy="5144294"/>
          </a:xfrm>
          <a:prstGeom prst="rect">
            <a:avLst/>
          </a:prstGeom>
          <a:solidFill>
            <a:srgbClr val="353535">
              <a:alpha val="11372"/>
            </a:srgbClr>
          </a:solidFill>
          <a:ln>
            <a:noFill/>
          </a:ln>
        </p:spPr>
      </p:sp>
      <p:sp>
        <p:nvSpPr>
          <p:cNvPr id="223" name="Google Shape;223;p6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224" name="Google Shape;224;p6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225"/>
        <p:cNvGrpSpPr/>
        <p:nvPr/>
      </p:nvGrpSpPr>
      <p:grpSpPr>
        <a:xfrm>
          <a:off x="0" y="0"/>
          <a:ext cx="0" cy="0"/>
          <a:chOff x="0" y="0"/>
          <a:chExt cx="0" cy="0"/>
        </a:xfrm>
      </p:grpSpPr>
      <p:sp>
        <p:nvSpPr>
          <p:cNvPr id="226" name="Google Shape;226;p67"/>
          <p:cNvSpPr/>
          <p:nvPr/>
        </p:nvSpPr>
        <p:spPr>
          <a:xfrm>
            <a:off x="360000" y="360056"/>
            <a:ext cx="17568000" cy="8583725"/>
          </a:xfrm>
          <a:prstGeom prst="rect">
            <a:avLst/>
          </a:prstGeom>
          <a:solidFill>
            <a:schemeClr val="lt2">
              <a:alpha val="49019"/>
            </a:schemeClr>
          </a:solidFill>
          <a:ln>
            <a:noFill/>
          </a:ln>
        </p:spPr>
        <p:txBody>
          <a:bodyPr spcFirstLastPara="1" wrap="square" lIns="137125" tIns="68550" rIns="137125" bIns="6855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227" name="Google Shape;227;p67"/>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9999"/>
              </a:buClr>
              <a:buSzPts val="4800"/>
              <a:buFont typeface="Roboto"/>
              <a:buNone/>
              <a:defRPr sz="72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8" name="Google Shape;228;p67"/>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32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24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2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extslide">
  <p:cSld name="1_Textslide">
    <p:spTree>
      <p:nvGrpSpPr>
        <p:cNvPr id="1" name="Shape 229"/>
        <p:cNvGrpSpPr/>
        <p:nvPr/>
      </p:nvGrpSpPr>
      <p:grpSpPr>
        <a:xfrm>
          <a:off x="0" y="0"/>
          <a:ext cx="0" cy="0"/>
          <a:chOff x="0" y="0"/>
          <a:chExt cx="0" cy="0"/>
        </a:xfrm>
      </p:grpSpPr>
      <p:sp>
        <p:nvSpPr>
          <p:cNvPr id="230" name="Google Shape;230;p68"/>
          <p:cNvSpPr/>
          <p:nvPr/>
        </p:nvSpPr>
        <p:spPr>
          <a:xfrm>
            <a:off x="360000" y="360056"/>
            <a:ext cx="17568000" cy="8583725"/>
          </a:xfrm>
          <a:prstGeom prst="rect">
            <a:avLst/>
          </a:prstGeom>
          <a:solidFill>
            <a:schemeClr val="l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31" name="Google Shape;231;p68"/>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7200"/>
              <a:buFont typeface="Roboto"/>
              <a:buNone/>
              <a:defRPr sz="72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2" name="Google Shape;232;p68"/>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6">
  <p:cSld name="26">
    <p:spTree>
      <p:nvGrpSpPr>
        <p:cNvPr id="1" name="Shape 236"/>
        <p:cNvGrpSpPr/>
        <p:nvPr/>
      </p:nvGrpSpPr>
      <p:grpSpPr>
        <a:xfrm>
          <a:off x="0" y="0"/>
          <a:ext cx="0" cy="0"/>
          <a:chOff x="0" y="0"/>
          <a:chExt cx="0" cy="0"/>
        </a:xfrm>
      </p:grpSpPr>
      <p:sp>
        <p:nvSpPr>
          <p:cNvPr id="237" name="Google Shape;237;p73"/>
          <p:cNvSpPr>
            <a:spLocks noGrp="1"/>
          </p:cNvSpPr>
          <p:nvPr>
            <p:ph type="pic" idx="2"/>
          </p:nvPr>
        </p:nvSpPr>
        <p:spPr>
          <a:xfrm>
            <a:off x="10460736" y="2301970"/>
            <a:ext cx="7827263" cy="7986618"/>
          </a:xfrm>
          <a:prstGeom prst="rect">
            <a:avLst/>
          </a:prstGeom>
          <a:solidFill>
            <a:srgbClr val="353535">
              <a:alpha val="11764"/>
            </a:srgbClr>
          </a:solidFill>
          <a:ln>
            <a:noFill/>
          </a:ln>
        </p:spPr>
      </p:sp>
      <p:sp>
        <p:nvSpPr>
          <p:cNvPr id="238" name="Google Shape;238;p7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39" name="Google Shape;239;p7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240"/>
        <p:cNvGrpSpPr/>
        <p:nvPr/>
      </p:nvGrpSpPr>
      <p:grpSpPr>
        <a:xfrm>
          <a:off x="0" y="0"/>
          <a:ext cx="0" cy="0"/>
          <a:chOff x="0" y="0"/>
          <a:chExt cx="0" cy="0"/>
        </a:xfrm>
      </p:grpSpPr>
      <p:sp>
        <p:nvSpPr>
          <p:cNvPr id="241" name="Google Shape;241;p74"/>
          <p:cNvSpPr>
            <a:spLocks noGrp="1"/>
          </p:cNvSpPr>
          <p:nvPr>
            <p:ph type="pic" idx="2"/>
          </p:nvPr>
        </p:nvSpPr>
        <p:spPr>
          <a:xfrm>
            <a:off x="9311054" y="1311513"/>
            <a:ext cx="7687902" cy="7699484"/>
          </a:xfrm>
          <a:prstGeom prst="rect">
            <a:avLst/>
          </a:prstGeom>
          <a:solidFill>
            <a:srgbClr val="353535">
              <a:alpha val="11764"/>
            </a:srgbClr>
          </a:solidFill>
          <a:ln>
            <a:noFill/>
          </a:ln>
        </p:spPr>
      </p:sp>
      <p:sp>
        <p:nvSpPr>
          <p:cNvPr id="242" name="Google Shape;242;p7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43" name="Google Shape;243;p7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011E41"/>
        </a:solidFill>
        <a:effectLst/>
      </p:bgPr>
    </p:bg>
    <p:spTree>
      <p:nvGrpSpPr>
        <p:cNvPr id="1" name="Shape 245"/>
        <p:cNvGrpSpPr/>
        <p:nvPr/>
      </p:nvGrpSpPr>
      <p:grpSpPr>
        <a:xfrm>
          <a:off x="0" y="0"/>
          <a:ext cx="0" cy="0"/>
          <a:chOff x="0" y="0"/>
          <a:chExt cx="0" cy="0"/>
        </a:xfrm>
      </p:grpSpPr>
      <p:pic>
        <p:nvPicPr>
          <p:cNvPr id="246" name="Google Shape;246;p7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47"/>
        <p:cNvGrpSpPr/>
        <p:nvPr/>
      </p:nvGrpSpPr>
      <p:grpSpPr>
        <a:xfrm>
          <a:off x="0" y="0"/>
          <a:ext cx="0" cy="0"/>
          <a:chOff x="0" y="0"/>
          <a:chExt cx="0" cy="0"/>
        </a:xfrm>
      </p:grpSpPr>
      <p:sp>
        <p:nvSpPr>
          <p:cNvPr id="248" name="Google Shape;248;p7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49" name="Google Shape;249;p7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50" name="Google Shape;250;p7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251"/>
        <p:cNvGrpSpPr/>
        <p:nvPr/>
      </p:nvGrpSpPr>
      <p:grpSpPr>
        <a:xfrm>
          <a:off x="0" y="0"/>
          <a:ext cx="0" cy="0"/>
          <a:chOff x="0" y="0"/>
          <a:chExt cx="0" cy="0"/>
        </a:xfrm>
      </p:grpSpPr>
      <p:sp>
        <p:nvSpPr>
          <p:cNvPr id="252" name="Google Shape;252;p7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chemeClr val="lt2"/>
                </a:solidFill>
                <a:latin typeface="Open Sans"/>
                <a:ea typeface="Open Sans"/>
                <a:cs typeface="Open Sans"/>
                <a:sym typeface="Open Sans"/>
              </a:rPr>
              <a:t>‹#›</a:t>
            </a:fld>
            <a:endParaRPr sz="1600" b="0" i="0" u="none" strike="noStrike" cap="none">
              <a:solidFill>
                <a:schemeClr val="lt2"/>
              </a:solidFill>
              <a:latin typeface="Open Sans"/>
              <a:ea typeface="Open Sans"/>
              <a:cs typeface="Open Sans"/>
              <a:sym typeface="Open Sans"/>
            </a:endParaRPr>
          </a:p>
        </p:txBody>
      </p:sp>
      <p:cxnSp>
        <p:nvCxnSpPr>
          <p:cNvPr id="253" name="Google Shape;253;p78"/>
          <p:cNvCxnSpPr/>
          <p:nvPr/>
        </p:nvCxnSpPr>
        <p:spPr>
          <a:xfrm rot="10800000" flipH="1">
            <a:off x="17568333" y="9352284"/>
            <a:ext cx="719667" cy="15389"/>
          </a:xfrm>
          <a:prstGeom prst="straightConnector1">
            <a:avLst/>
          </a:prstGeom>
          <a:noFill/>
          <a:ln w="15875" cap="flat" cmpd="sng">
            <a:solidFill>
              <a:schemeClr val="lt2"/>
            </a:solidFill>
            <a:prstDash val="solid"/>
            <a:miter lim="800000"/>
            <a:headEnd type="none" w="sm" len="sm"/>
            <a:tailEnd type="none" w="sm" len="sm"/>
          </a:ln>
        </p:spPr>
      </p:cxnSp>
      <p:pic>
        <p:nvPicPr>
          <p:cNvPr id="254" name="Google Shape;254;p7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32171" y="0"/>
            <a:ext cx="2746587" cy="268323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55"/>
        <p:cNvGrpSpPr/>
        <p:nvPr/>
      </p:nvGrpSpPr>
      <p:grpSpPr>
        <a:xfrm>
          <a:off x="0" y="0"/>
          <a:ext cx="0" cy="0"/>
          <a:chOff x="0" y="0"/>
          <a:chExt cx="0" cy="0"/>
        </a:xfrm>
      </p:grpSpPr>
      <p:sp>
        <p:nvSpPr>
          <p:cNvPr id="256" name="Google Shape;256;p79"/>
          <p:cNvSpPr>
            <a:spLocks noGrp="1"/>
          </p:cNvSpPr>
          <p:nvPr>
            <p:ph type="pic" idx="2"/>
          </p:nvPr>
        </p:nvSpPr>
        <p:spPr>
          <a:xfrm>
            <a:off x="0" y="0"/>
            <a:ext cx="18288000" cy="10288588"/>
          </a:xfrm>
          <a:prstGeom prst="rect">
            <a:avLst/>
          </a:prstGeom>
          <a:solidFill>
            <a:srgbClr val="353535">
              <a:alpha val="11764"/>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30"/>
        <p:cNvGrpSpPr/>
        <p:nvPr/>
      </p:nvGrpSpPr>
      <p:grpSpPr>
        <a:xfrm>
          <a:off x="0" y="0"/>
          <a:ext cx="0" cy="0"/>
          <a:chOff x="0" y="0"/>
          <a:chExt cx="0" cy="0"/>
        </a:xfrm>
      </p:grpSpPr>
      <p:sp>
        <p:nvSpPr>
          <p:cNvPr id="31" name="Google Shape;31;p54"/>
          <p:cNvSpPr>
            <a:spLocks noGrp="1"/>
          </p:cNvSpPr>
          <p:nvPr>
            <p:ph type="pic" idx="2"/>
          </p:nvPr>
        </p:nvSpPr>
        <p:spPr>
          <a:xfrm>
            <a:off x="7841126" y="0"/>
            <a:ext cx="10446874" cy="10288588"/>
          </a:xfrm>
          <a:prstGeom prst="rect">
            <a:avLst/>
          </a:prstGeom>
          <a:solidFill>
            <a:srgbClr val="353535">
              <a:alpha val="11372"/>
            </a:srgbClr>
          </a:solidFill>
          <a:ln>
            <a:noFill/>
          </a:ln>
        </p:spPr>
      </p:sp>
      <p:pic>
        <p:nvPicPr>
          <p:cNvPr id="5" name="Picture 4">
            <a:extLst>
              <a:ext uri="{FF2B5EF4-FFF2-40B4-BE49-F238E27FC236}">
                <a16:creationId xmlns:a16="http://schemas.microsoft.com/office/drawing/2014/main" id="{0E642926-1156-E64A-AF10-67B3B8C59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257"/>
        <p:cNvGrpSpPr/>
        <p:nvPr/>
      </p:nvGrpSpPr>
      <p:grpSpPr>
        <a:xfrm>
          <a:off x="0" y="0"/>
          <a:ext cx="0" cy="0"/>
          <a:chOff x="0" y="0"/>
          <a:chExt cx="0" cy="0"/>
        </a:xfrm>
      </p:grpSpPr>
      <p:sp>
        <p:nvSpPr>
          <p:cNvPr id="258" name="Google Shape;258;p80"/>
          <p:cNvSpPr>
            <a:spLocks noGrp="1"/>
          </p:cNvSpPr>
          <p:nvPr>
            <p:ph type="pic" idx="2"/>
          </p:nvPr>
        </p:nvSpPr>
        <p:spPr>
          <a:xfrm>
            <a:off x="0" y="0"/>
            <a:ext cx="18288000" cy="10288588"/>
          </a:xfrm>
          <a:prstGeom prst="rect">
            <a:avLst/>
          </a:prstGeom>
          <a:solidFill>
            <a:srgbClr val="353535">
              <a:alpha val="11764"/>
            </a:srgbClr>
          </a:solidFill>
          <a:ln>
            <a:noFill/>
          </a:ln>
        </p:spPr>
      </p:sp>
      <p:sp>
        <p:nvSpPr>
          <p:cNvPr id="259" name="Google Shape;259;p8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60" name="Google Shape;260;p8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61" name="Google Shape;261;p8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262"/>
        <p:cNvGrpSpPr/>
        <p:nvPr/>
      </p:nvGrpSpPr>
      <p:grpSpPr>
        <a:xfrm>
          <a:off x="0" y="0"/>
          <a:ext cx="0" cy="0"/>
          <a:chOff x="0" y="0"/>
          <a:chExt cx="0" cy="0"/>
        </a:xfrm>
      </p:grpSpPr>
      <p:sp>
        <p:nvSpPr>
          <p:cNvPr id="263" name="Google Shape;263;p81"/>
          <p:cNvSpPr>
            <a:spLocks noGrp="1"/>
          </p:cNvSpPr>
          <p:nvPr>
            <p:ph type="pic" idx="2"/>
          </p:nvPr>
        </p:nvSpPr>
        <p:spPr>
          <a:xfrm>
            <a:off x="0" y="0"/>
            <a:ext cx="18288000" cy="10288588"/>
          </a:xfrm>
          <a:prstGeom prst="rect">
            <a:avLst/>
          </a:prstGeom>
          <a:solidFill>
            <a:srgbClr val="353535">
              <a:alpha val="11764"/>
            </a:srgbClr>
          </a:solidFill>
          <a:ln>
            <a:noFill/>
          </a:ln>
        </p:spPr>
      </p:sp>
      <p:sp>
        <p:nvSpPr>
          <p:cNvPr id="264" name="Google Shape;264;p81"/>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5" name="Google Shape;265;p81"/>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6" name="Google Shape;266;p8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267" name="Google Shape;267;p81"/>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8" name="Google Shape;268;p81"/>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2400" b="1" i="0" u="none" strike="noStrike" cap="none">
                <a:solidFill>
                  <a:srgbClr val="011E41"/>
                </a:solidFill>
                <a:latin typeface="Montserrat SemiBold"/>
                <a:ea typeface="Montserrat SemiBold"/>
                <a:cs typeface="Montserrat SemiBold"/>
                <a:sym typeface="Montserrat SemiBold"/>
              </a:rPr>
              <a:t>22 April 2022</a:t>
            </a:r>
            <a:endParaRPr sz="2400" b="1" i="0" u="none" strike="noStrike" cap="none">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9">
  <p:cSld name="09">
    <p:bg>
      <p:bgPr>
        <a:solidFill>
          <a:srgbClr val="011E41"/>
        </a:solidFill>
        <a:effectLst/>
      </p:bgPr>
    </p:bg>
    <p:spTree>
      <p:nvGrpSpPr>
        <p:cNvPr id="1" name="Shape 269"/>
        <p:cNvGrpSpPr/>
        <p:nvPr/>
      </p:nvGrpSpPr>
      <p:grpSpPr>
        <a:xfrm>
          <a:off x="0" y="0"/>
          <a:ext cx="0" cy="0"/>
          <a:chOff x="0" y="0"/>
          <a:chExt cx="0" cy="0"/>
        </a:xfrm>
      </p:grpSpPr>
      <p:pic>
        <p:nvPicPr>
          <p:cNvPr id="270" name="Google Shape;270;p8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271" name="Google Shape;271;p82"/>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2" name="Google Shape;272;p82"/>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2400" b="1" i="0" u="none" strike="noStrike" cap="none">
                <a:solidFill>
                  <a:schemeClr val="lt2"/>
                </a:solidFill>
                <a:latin typeface="Montserrat SemiBold"/>
                <a:ea typeface="Montserrat SemiBold"/>
                <a:cs typeface="Montserrat SemiBold"/>
                <a:sym typeface="Montserrat SemiBold"/>
              </a:rPr>
              <a:t>22 April 2022</a:t>
            </a:r>
            <a:endParaRPr sz="2400" b="1" i="0" u="none" strike="noStrike" cap="none">
              <a:solidFill>
                <a:schemeClr val="lt2"/>
              </a:solidFill>
              <a:latin typeface="Montserrat SemiBold"/>
              <a:ea typeface="Montserrat SemiBold"/>
              <a:cs typeface="Montserrat SemiBold"/>
              <a:sym typeface="Montserrat SemiBo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273"/>
        <p:cNvGrpSpPr/>
        <p:nvPr/>
      </p:nvGrpSpPr>
      <p:grpSpPr>
        <a:xfrm>
          <a:off x="0" y="0"/>
          <a:ext cx="0" cy="0"/>
          <a:chOff x="0" y="0"/>
          <a:chExt cx="0" cy="0"/>
        </a:xfrm>
      </p:grpSpPr>
      <p:sp>
        <p:nvSpPr>
          <p:cNvPr id="274" name="Google Shape;274;p83"/>
          <p:cNvSpPr>
            <a:spLocks noGrp="1"/>
          </p:cNvSpPr>
          <p:nvPr>
            <p:ph type="pic" idx="2"/>
          </p:nvPr>
        </p:nvSpPr>
        <p:spPr>
          <a:xfrm>
            <a:off x="0" y="0"/>
            <a:ext cx="18288000" cy="10288588"/>
          </a:xfrm>
          <a:prstGeom prst="rect">
            <a:avLst/>
          </a:prstGeom>
          <a:solidFill>
            <a:srgbClr val="353535">
              <a:alpha val="11764"/>
            </a:srgbClr>
          </a:solidFill>
          <a:ln>
            <a:noFill/>
          </a:ln>
        </p:spPr>
      </p:sp>
      <p:sp>
        <p:nvSpPr>
          <p:cNvPr id="275" name="Google Shape;275;p83"/>
          <p:cNvSpPr/>
          <p:nvPr/>
        </p:nvSpPr>
        <p:spPr>
          <a:xfrm rot="-2700000">
            <a:off x="-4975069" y="2029188"/>
            <a:ext cx="17752544" cy="377895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6" name="Google Shape;276;p83"/>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7" name="Google Shape;277;p83" descr="A sign in the dark&#10;&#10;Description automatically generated"/>
          <p:cNvPicPr preferRelativeResize="0"/>
          <p:nvPr/>
        </p:nvPicPr>
        <p:blipFill rotWithShape="1">
          <a:blip r:embed="rId2">
            <a:alphaModFix/>
          </a:blip>
          <a:srcRect/>
          <a:stretch/>
        </p:blipFill>
        <p:spPr>
          <a:xfrm>
            <a:off x="-2665378" y="-7435166"/>
            <a:ext cx="20236810" cy="20236810"/>
          </a:xfrm>
          <a:prstGeom prst="rect">
            <a:avLst/>
          </a:prstGeom>
          <a:noFill/>
          <a:ln>
            <a:noFill/>
          </a:ln>
        </p:spPr>
      </p:pic>
      <p:sp>
        <p:nvSpPr>
          <p:cNvPr id="278" name="Google Shape;278;p83"/>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9" name="Google Shape;279;p83"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280" name="Google Shape;280;p83"/>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1" name="Google Shape;281;p83"/>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2400" b="1" i="0" u="none" strike="noStrike" cap="none">
                <a:solidFill>
                  <a:srgbClr val="011E41"/>
                </a:solidFill>
                <a:latin typeface="Montserrat SemiBold"/>
                <a:ea typeface="Montserrat SemiBold"/>
                <a:cs typeface="Montserrat SemiBold"/>
                <a:sym typeface="Montserrat SemiBold"/>
              </a:rPr>
              <a:t>22 April 2022</a:t>
            </a:r>
            <a:endParaRPr sz="2400" b="1" i="0" u="none" strike="noStrike" cap="none">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82"/>
        <p:cNvGrpSpPr/>
        <p:nvPr/>
      </p:nvGrpSpPr>
      <p:grpSpPr>
        <a:xfrm>
          <a:off x="0" y="0"/>
          <a:ext cx="0" cy="0"/>
          <a:chOff x="0" y="0"/>
          <a:chExt cx="0" cy="0"/>
        </a:xfrm>
      </p:grpSpPr>
      <p:sp>
        <p:nvSpPr>
          <p:cNvPr id="283" name="Google Shape;283;p84"/>
          <p:cNvSpPr>
            <a:spLocks noGrp="1"/>
          </p:cNvSpPr>
          <p:nvPr>
            <p:ph type="pic" idx="2"/>
          </p:nvPr>
        </p:nvSpPr>
        <p:spPr>
          <a:xfrm>
            <a:off x="383056" y="338143"/>
            <a:ext cx="17521895" cy="9625008"/>
          </a:xfrm>
          <a:prstGeom prst="rect">
            <a:avLst/>
          </a:prstGeom>
          <a:solidFill>
            <a:srgbClr val="353535">
              <a:alpha val="11764"/>
            </a:srgbClr>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284"/>
        <p:cNvGrpSpPr/>
        <p:nvPr/>
      </p:nvGrpSpPr>
      <p:grpSpPr>
        <a:xfrm>
          <a:off x="0" y="0"/>
          <a:ext cx="0" cy="0"/>
          <a:chOff x="0" y="0"/>
          <a:chExt cx="0" cy="0"/>
        </a:xfrm>
      </p:grpSpPr>
      <p:sp>
        <p:nvSpPr>
          <p:cNvPr id="285" name="Google Shape;285;p85"/>
          <p:cNvSpPr>
            <a:spLocks noGrp="1"/>
          </p:cNvSpPr>
          <p:nvPr>
            <p:ph type="pic" idx="2"/>
          </p:nvPr>
        </p:nvSpPr>
        <p:spPr>
          <a:xfrm>
            <a:off x="1935145" y="3120406"/>
            <a:ext cx="5715000" cy="5715000"/>
          </a:xfrm>
          <a:prstGeom prst="rect">
            <a:avLst/>
          </a:prstGeom>
          <a:solidFill>
            <a:srgbClr val="353535">
              <a:alpha val="11764"/>
            </a:srgbClr>
          </a:solidFill>
          <a:ln>
            <a:noFill/>
          </a:ln>
        </p:spPr>
      </p:sp>
      <p:sp>
        <p:nvSpPr>
          <p:cNvPr id="286" name="Google Shape;286;p8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87" name="Google Shape;287;p8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88" name="Google Shape;288;p8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289"/>
        <p:cNvGrpSpPr/>
        <p:nvPr/>
      </p:nvGrpSpPr>
      <p:grpSpPr>
        <a:xfrm>
          <a:off x="0" y="0"/>
          <a:ext cx="0" cy="0"/>
          <a:chOff x="0" y="0"/>
          <a:chExt cx="0" cy="0"/>
        </a:xfrm>
      </p:grpSpPr>
      <p:sp>
        <p:nvSpPr>
          <p:cNvPr id="290" name="Google Shape;290;p86"/>
          <p:cNvSpPr>
            <a:spLocks noGrp="1"/>
          </p:cNvSpPr>
          <p:nvPr>
            <p:ph type="pic" idx="2"/>
          </p:nvPr>
        </p:nvSpPr>
        <p:spPr>
          <a:xfrm>
            <a:off x="1610782" y="2576586"/>
            <a:ext cx="6363725" cy="6363727"/>
          </a:xfrm>
          <a:prstGeom prst="rect">
            <a:avLst/>
          </a:prstGeom>
          <a:solidFill>
            <a:srgbClr val="353535">
              <a:alpha val="11764"/>
            </a:srgbClr>
          </a:solidFill>
          <a:ln>
            <a:noFill/>
          </a:ln>
        </p:spPr>
      </p:sp>
      <p:sp>
        <p:nvSpPr>
          <p:cNvPr id="291" name="Google Shape;291;p8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92" name="Google Shape;292;p8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93" name="Google Shape;293;p8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294"/>
        <p:cNvGrpSpPr/>
        <p:nvPr/>
      </p:nvGrpSpPr>
      <p:grpSpPr>
        <a:xfrm>
          <a:off x="0" y="0"/>
          <a:ext cx="0" cy="0"/>
          <a:chOff x="0" y="0"/>
          <a:chExt cx="0" cy="0"/>
        </a:xfrm>
      </p:grpSpPr>
      <p:sp>
        <p:nvSpPr>
          <p:cNvPr id="295" name="Google Shape;295;p87"/>
          <p:cNvSpPr>
            <a:spLocks noGrp="1"/>
          </p:cNvSpPr>
          <p:nvPr>
            <p:ph type="pic" idx="2"/>
          </p:nvPr>
        </p:nvSpPr>
        <p:spPr>
          <a:xfrm flipH="1">
            <a:off x="-1" y="0"/>
            <a:ext cx="14712019" cy="4511040"/>
          </a:xfrm>
          <a:prstGeom prst="rect">
            <a:avLst/>
          </a:prstGeom>
          <a:solidFill>
            <a:srgbClr val="353535">
              <a:alpha val="11764"/>
            </a:srgbClr>
          </a:solidFill>
          <a:ln>
            <a:noFill/>
          </a:ln>
        </p:spPr>
      </p:sp>
      <p:sp>
        <p:nvSpPr>
          <p:cNvPr id="296" name="Google Shape;296;p8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297" name="Google Shape;297;p8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98" name="Google Shape;298;p8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299"/>
        <p:cNvGrpSpPr/>
        <p:nvPr/>
      </p:nvGrpSpPr>
      <p:grpSpPr>
        <a:xfrm>
          <a:off x="0" y="0"/>
          <a:ext cx="0" cy="0"/>
          <a:chOff x="0" y="0"/>
          <a:chExt cx="0" cy="0"/>
        </a:xfrm>
      </p:grpSpPr>
      <p:sp>
        <p:nvSpPr>
          <p:cNvPr id="300" name="Google Shape;300;p88"/>
          <p:cNvSpPr>
            <a:spLocks noGrp="1"/>
          </p:cNvSpPr>
          <p:nvPr>
            <p:ph type="pic" idx="2"/>
          </p:nvPr>
        </p:nvSpPr>
        <p:spPr>
          <a:xfrm>
            <a:off x="1553028" y="0"/>
            <a:ext cx="16734972" cy="5379495"/>
          </a:xfrm>
          <a:prstGeom prst="rect">
            <a:avLst/>
          </a:prstGeom>
          <a:solidFill>
            <a:srgbClr val="353535">
              <a:alpha val="11764"/>
            </a:srgbClr>
          </a:solidFill>
          <a:ln>
            <a:noFill/>
          </a:ln>
        </p:spPr>
      </p:sp>
      <p:sp>
        <p:nvSpPr>
          <p:cNvPr id="301" name="Google Shape;301;p8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02" name="Google Shape;302;p8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03" name="Google Shape;303;p8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304"/>
        <p:cNvGrpSpPr/>
        <p:nvPr/>
      </p:nvGrpSpPr>
      <p:grpSpPr>
        <a:xfrm>
          <a:off x="0" y="0"/>
          <a:ext cx="0" cy="0"/>
          <a:chOff x="0" y="0"/>
          <a:chExt cx="0" cy="0"/>
        </a:xfrm>
      </p:grpSpPr>
      <p:sp>
        <p:nvSpPr>
          <p:cNvPr id="305" name="Google Shape;305;p89"/>
          <p:cNvSpPr>
            <a:spLocks noGrp="1"/>
          </p:cNvSpPr>
          <p:nvPr>
            <p:ph type="pic" idx="2"/>
          </p:nvPr>
        </p:nvSpPr>
        <p:spPr>
          <a:xfrm>
            <a:off x="0" y="0"/>
            <a:ext cx="9601200" cy="10288588"/>
          </a:xfrm>
          <a:prstGeom prst="rect">
            <a:avLst/>
          </a:prstGeom>
          <a:solidFill>
            <a:srgbClr val="353535">
              <a:alpha val="11764"/>
            </a:srgbClr>
          </a:solidFill>
          <a:ln>
            <a:noFill/>
          </a:ln>
        </p:spPr>
      </p:sp>
      <p:sp>
        <p:nvSpPr>
          <p:cNvPr id="306" name="Google Shape;306;p8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07" name="Google Shape;307;p8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08" name="Google Shape;308;p8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33"/>
        <p:cNvGrpSpPr/>
        <p:nvPr/>
      </p:nvGrpSpPr>
      <p:grpSpPr>
        <a:xfrm>
          <a:off x="0" y="0"/>
          <a:ext cx="0" cy="0"/>
          <a:chOff x="0" y="0"/>
          <a:chExt cx="0" cy="0"/>
        </a:xfrm>
      </p:grpSpPr>
      <p:sp>
        <p:nvSpPr>
          <p:cNvPr id="34" name="Google Shape;34;p30"/>
          <p:cNvSpPr>
            <a:spLocks noGrp="1"/>
          </p:cNvSpPr>
          <p:nvPr>
            <p:ph type="pic" idx="2"/>
          </p:nvPr>
        </p:nvSpPr>
        <p:spPr>
          <a:xfrm>
            <a:off x="9570720" y="1700378"/>
            <a:ext cx="8717279" cy="8588210"/>
          </a:xfrm>
          <a:prstGeom prst="rect">
            <a:avLst/>
          </a:prstGeom>
          <a:solidFill>
            <a:srgbClr val="353535">
              <a:alpha val="11372"/>
            </a:srgbClr>
          </a:solidFill>
          <a:ln>
            <a:noFill/>
          </a:ln>
        </p:spPr>
      </p:sp>
      <p:sp>
        <p:nvSpPr>
          <p:cNvPr id="35" name="Google Shape;35;p3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36" name="Google Shape;36;p3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F7CCAD27-81E6-CD47-9679-F16D322AB1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293704" cy="210223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309"/>
        <p:cNvGrpSpPr/>
        <p:nvPr/>
      </p:nvGrpSpPr>
      <p:grpSpPr>
        <a:xfrm>
          <a:off x="0" y="0"/>
          <a:ext cx="0" cy="0"/>
          <a:chOff x="0" y="0"/>
          <a:chExt cx="0" cy="0"/>
        </a:xfrm>
      </p:grpSpPr>
      <p:sp>
        <p:nvSpPr>
          <p:cNvPr id="310" name="Google Shape;310;p90"/>
          <p:cNvSpPr>
            <a:spLocks noGrp="1"/>
          </p:cNvSpPr>
          <p:nvPr>
            <p:ph type="pic" idx="2"/>
          </p:nvPr>
        </p:nvSpPr>
        <p:spPr>
          <a:xfrm>
            <a:off x="0" y="0"/>
            <a:ext cx="6698918" cy="6698919"/>
          </a:xfrm>
          <a:prstGeom prst="rect">
            <a:avLst/>
          </a:prstGeom>
          <a:solidFill>
            <a:srgbClr val="353535">
              <a:alpha val="11764"/>
            </a:srgbClr>
          </a:solidFill>
          <a:ln>
            <a:noFill/>
          </a:ln>
        </p:spPr>
      </p:sp>
      <p:sp>
        <p:nvSpPr>
          <p:cNvPr id="311" name="Google Shape;311;p90"/>
          <p:cNvSpPr>
            <a:spLocks noGrp="1"/>
          </p:cNvSpPr>
          <p:nvPr>
            <p:ph type="pic" idx="3"/>
          </p:nvPr>
        </p:nvSpPr>
        <p:spPr>
          <a:xfrm>
            <a:off x="4279192" y="4287009"/>
            <a:ext cx="4798110" cy="4798111"/>
          </a:xfrm>
          <a:prstGeom prst="rect">
            <a:avLst/>
          </a:prstGeom>
          <a:solidFill>
            <a:srgbClr val="353535">
              <a:alpha val="11764"/>
            </a:srgbClr>
          </a:solidFill>
          <a:ln>
            <a:noFill/>
          </a:ln>
        </p:spPr>
      </p:sp>
      <p:sp>
        <p:nvSpPr>
          <p:cNvPr id="312" name="Google Shape;312;p9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13" name="Google Shape;313;p9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14" name="Google Shape;314;p9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315"/>
        <p:cNvGrpSpPr/>
        <p:nvPr/>
      </p:nvGrpSpPr>
      <p:grpSpPr>
        <a:xfrm>
          <a:off x="0" y="0"/>
          <a:ext cx="0" cy="0"/>
          <a:chOff x="0" y="0"/>
          <a:chExt cx="0" cy="0"/>
        </a:xfrm>
      </p:grpSpPr>
      <p:sp>
        <p:nvSpPr>
          <p:cNvPr id="316" name="Google Shape;316;p91"/>
          <p:cNvSpPr>
            <a:spLocks noGrp="1"/>
          </p:cNvSpPr>
          <p:nvPr>
            <p:ph type="pic" idx="2"/>
          </p:nvPr>
        </p:nvSpPr>
        <p:spPr>
          <a:xfrm>
            <a:off x="6907700" y="3429529"/>
            <a:ext cx="3466042" cy="3429529"/>
          </a:xfrm>
          <a:prstGeom prst="rect">
            <a:avLst/>
          </a:prstGeom>
          <a:solidFill>
            <a:srgbClr val="353535">
              <a:alpha val="11764"/>
            </a:srgbClr>
          </a:solidFill>
          <a:ln>
            <a:noFill/>
          </a:ln>
        </p:spPr>
      </p:sp>
      <p:sp>
        <p:nvSpPr>
          <p:cNvPr id="317" name="Google Shape;317;p91"/>
          <p:cNvSpPr>
            <a:spLocks noGrp="1"/>
          </p:cNvSpPr>
          <p:nvPr>
            <p:ph type="pic" idx="3"/>
          </p:nvPr>
        </p:nvSpPr>
        <p:spPr>
          <a:xfrm>
            <a:off x="-24384" y="0"/>
            <a:ext cx="3466042" cy="3429529"/>
          </a:xfrm>
          <a:prstGeom prst="rect">
            <a:avLst/>
          </a:prstGeom>
          <a:solidFill>
            <a:srgbClr val="353535">
              <a:alpha val="11764"/>
            </a:srgbClr>
          </a:solidFill>
          <a:ln>
            <a:noFill/>
          </a:ln>
        </p:spPr>
      </p:sp>
      <p:sp>
        <p:nvSpPr>
          <p:cNvPr id="318" name="Google Shape;318;p91"/>
          <p:cNvSpPr>
            <a:spLocks noGrp="1"/>
          </p:cNvSpPr>
          <p:nvPr>
            <p:ph type="pic" idx="4"/>
          </p:nvPr>
        </p:nvSpPr>
        <p:spPr>
          <a:xfrm>
            <a:off x="3441658" y="3429529"/>
            <a:ext cx="3466042" cy="3429529"/>
          </a:xfrm>
          <a:prstGeom prst="rect">
            <a:avLst/>
          </a:prstGeom>
          <a:solidFill>
            <a:srgbClr val="353535">
              <a:alpha val="11764"/>
            </a:srgbClr>
          </a:solidFill>
          <a:ln>
            <a:noFill/>
          </a:ln>
        </p:spPr>
      </p:sp>
      <p:sp>
        <p:nvSpPr>
          <p:cNvPr id="319" name="Google Shape;319;p91"/>
          <p:cNvSpPr>
            <a:spLocks noGrp="1"/>
          </p:cNvSpPr>
          <p:nvPr>
            <p:ph type="pic" idx="5"/>
          </p:nvPr>
        </p:nvSpPr>
        <p:spPr>
          <a:xfrm>
            <a:off x="-24384" y="3429529"/>
            <a:ext cx="3466042" cy="3429529"/>
          </a:xfrm>
          <a:prstGeom prst="rect">
            <a:avLst/>
          </a:prstGeom>
          <a:solidFill>
            <a:srgbClr val="353535">
              <a:alpha val="11764"/>
            </a:srgbClr>
          </a:solidFill>
          <a:ln>
            <a:noFill/>
          </a:ln>
        </p:spPr>
      </p:sp>
      <p:sp>
        <p:nvSpPr>
          <p:cNvPr id="320" name="Google Shape;320;p91"/>
          <p:cNvSpPr>
            <a:spLocks noGrp="1"/>
          </p:cNvSpPr>
          <p:nvPr>
            <p:ph type="pic" idx="6"/>
          </p:nvPr>
        </p:nvSpPr>
        <p:spPr>
          <a:xfrm>
            <a:off x="3441658" y="6859059"/>
            <a:ext cx="3466042" cy="3429529"/>
          </a:xfrm>
          <a:prstGeom prst="rect">
            <a:avLst/>
          </a:prstGeom>
          <a:solidFill>
            <a:srgbClr val="353535">
              <a:alpha val="11764"/>
            </a:srgbClr>
          </a:solidFill>
          <a:ln>
            <a:noFill/>
          </a:ln>
        </p:spPr>
      </p:sp>
      <p:sp>
        <p:nvSpPr>
          <p:cNvPr id="321" name="Google Shape;321;p91"/>
          <p:cNvSpPr>
            <a:spLocks noGrp="1"/>
          </p:cNvSpPr>
          <p:nvPr>
            <p:ph type="pic" idx="7"/>
          </p:nvPr>
        </p:nvSpPr>
        <p:spPr>
          <a:xfrm>
            <a:off x="-24384" y="6859059"/>
            <a:ext cx="3466042" cy="3429529"/>
          </a:xfrm>
          <a:prstGeom prst="rect">
            <a:avLst/>
          </a:prstGeom>
          <a:solidFill>
            <a:srgbClr val="353535">
              <a:alpha val="11764"/>
            </a:srgbClr>
          </a:solidFill>
          <a:ln>
            <a:noFill/>
          </a:ln>
        </p:spPr>
      </p:sp>
      <p:sp>
        <p:nvSpPr>
          <p:cNvPr id="322" name="Google Shape;322;p9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23" name="Google Shape;323;p9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24" name="Google Shape;324;p9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325"/>
        <p:cNvGrpSpPr/>
        <p:nvPr/>
      </p:nvGrpSpPr>
      <p:grpSpPr>
        <a:xfrm>
          <a:off x="0" y="0"/>
          <a:ext cx="0" cy="0"/>
          <a:chOff x="0" y="0"/>
          <a:chExt cx="0" cy="0"/>
        </a:xfrm>
      </p:grpSpPr>
      <p:sp>
        <p:nvSpPr>
          <p:cNvPr id="326" name="Google Shape;326;p92"/>
          <p:cNvSpPr>
            <a:spLocks noGrp="1"/>
          </p:cNvSpPr>
          <p:nvPr>
            <p:ph type="pic" idx="2"/>
          </p:nvPr>
        </p:nvSpPr>
        <p:spPr>
          <a:xfrm>
            <a:off x="11359170" y="0"/>
            <a:ext cx="2271834" cy="2247901"/>
          </a:xfrm>
          <a:prstGeom prst="rect">
            <a:avLst/>
          </a:prstGeom>
          <a:solidFill>
            <a:srgbClr val="353535">
              <a:alpha val="11764"/>
            </a:srgbClr>
          </a:solidFill>
          <a:ln>
            <a:noFill/>
          </a:ln>
        </p:spPr>
      </p:sp>
      <p:sp>
        <p:nvSpPr>
          <p:cNvPr id="327" name="Google Shape;327;p92"/>
          <p:cNvSpPr>
            <a:spLocks noGrp="1"/>
          </p:cNvSpPr>
          <p:nvPr>
            <p:ph type="pic" idx="3"/>
          </p:nvPr>
        </p:nvSpPr>
        <p:spPr>
          <a:xfrm>
            <a:off x="9087336" y="0"/>
            <a:ext cx="2271834" cy="2247901"/>
          </a:xfrm>
          <a:prstGeom prst="rect">
            <a:avLst/>
          </a:prstGeom>
          <a:solidFill>
            <a:srgbClr val="353535">
              <a:alpha val="11764"/>
            </a:srgbClr>
          </a:solidFill>
          <a:ln>
            <a:noFill/>
          </a:ln>
        </p:spPr>
      </p:sp>
      <p:sp>
        <p:nvSpPr>
          <p:cNvPr id="328" name="Google Shape;328;p92"/>
          <p:cNvSpPr>
            <a:spLocks noGrp="1"/>
          </p:cNvSpPr>
          <p:nvPr>
            <p:ph type="pic" idx="4"/>
          </p:nvPr>
        </p:nvSpPr>
        <p:spPr>
          <a:xfrm>
            <a:off x="6815502" y="0"/>
            <a:ext cx="2271834" cy="2247901"/>
          </a:xfrm>
          <a:prstGeom prst="rect">
            <a:avLst/>
          </a:prstGeom>
          <a:solidFill>
            <a:srgbClr val="353535">
              <a:alpha val="11764"/>
            </a:srgbClr>
          </a:solidFill>
          <a:ln>
            <a:noFill/>
          </a:ln>
        </p:spPr>
      </p:sp>
      <p:sp>
        <p:nvSpPr>
          <p:cNvPr id="329" name="Google Shape;329;p92"/>
          <p:cNvSpPr>
            <a:spLocks noGrp="1"/>
          </p:cNvSpPr>
          <p:nvPr>
            <p:ph type="pic" idx="5"/>
          </p:nvPr>
        </p:nvSpPr>
        <p:spPr>
          <a:xfrm>
            <a:off x="4543668" y="0"/>
            <a:ext cx="2271834" cy="2247901"/>
          </a:xfrm>
          <a:prstGeom prst="rect">
            <a:avLst/>
          </a:prstGeom>
          <a:solidFill>
            <a:srgbClr val="353535">
              <a:alpha val="11764"/>
            </a:srgbClr>
          </a:solidFill>
          <a:ln>
            <a:noFill/>
          </a:ln>
        </p:spPr>
      </p:sp>
      <p:sp>
        <p:nvSpPr>
          <p:cNvPr id="330" name="Google Shape;330;p92"/>
          <p:cNvSpPr>
            <a:spLocks noGrp="1"/>
          </p:cNvSpPr>
          <p:nvPr>
            <p:ph type="pic" idx="6"/>
          </p:nvPr>
        </p:nvSpPr>
        <p:spPr>
          <a:xfrm>
            <a:off x="2271834" y="0"/>
            <a:ext cx="2271834" cy="2247901"/>
          </a:xfrm>
          <a:prstGeom prst="rect">
            <a:avLst/>
          </a:prstGeom>
          <a:solidFill>
            <a:srgbClr val="353535">
              <a:alpha val="11764"/>
            </a:srgbClr>
          </a:solidFill>
          <a:ln>
            <a:noFill/>
          </a:ln>
        </p:spPr>
      </p:sp>
      <p:sp>
        <p:nvSpPr>
          <p:cNvPr id="331" name="Google Shape;331;p92"/>
          <p:cNvSpPr>
            <a:spLocks noGrp="1"/>
          </p:cNvSpPr>
          <p:nvPr>
            <p:ph type="pic" idx="7"/>
          </p:nvPr>
        </p:nvSpPr>
        <p:spPr>
          <a:xfrm>
            <a:off x="0" y="0"/>
            <a:ext cx="2271834" cy="2247901"/>
          </a:xfrm>
          <a:prstGeom prst="rect">
            <a:avLst/>
          </a:prstGeom>
          <a:solidFill>
            <a:srgbClr val="353535">
              <a:alpha val="11764"/>
            </a:srgbClr>
          </a:solidFill>
          <a:ln>
            <a:noFill/>
          </a:ln>
        </p:spPr>
      </p:sp>
      <p:sp>
        <p:nvSpPr>
          <p:cNvPr id="332" name="Google Shape;332;p92"/>
          <p:cNvSpPr>
            <a:spLocks noGrp="1"/>
          </p:cNvSpPr>
          <p:nvPr>
            <p:ph type="pic" idx="8"/>
          </p:nvPr>
        </p:nvSpPr>
        <p:spPr>
          <a:xfrm>
            <a:off x="9087336" y="2247901"/>
            <a:ext cx="2271834" cy="2247901"/>
          </a:xfrm>
          <a:prstGeom prst="rect">
            <a:avLst/>
          </a:prstGeom>
          <a:solidFill>
            <a:srgbClr val="353535">
              <a:alpha val="11764"/>
            </a:srgbClr>
          </a:solidFill>
          <a:ln>
            <a:noFill/>
          </a:ln>
        </p:spPr>
      </p:sp>
      <p:sp>
        <p:nvSpPr>
          <p:cNvPr id="333" name="Google Shape;333;p92"/>
          <p:cNvSpPr>
            <a:spLocks noGrp="1"/>
          </p:cNvSpPr>
          <p:nvPr>
            <p:ph type="pic" idx="9"/>
          </p:nvPr>
        </p:nvSpPr>
        <p:spPr>
          <a:xfrm>
            <a:off x="6815502" y="2247901"/>
            <a:ext cx="2271834" cy="2247901"/>
          </a:xfrm>
          <a:prstGeom prst="rect">
            <a:avLst/>
          </a:prstGeom>
          <a:solidFill>
            <a:srgbClr val="353535">
              <a:alpha val="11764"/>
            </a:srgbClr>
          </a:solidFill>
          <a:ln>
            <a:noFill/>
          </a:ln>
        </p:spPr>
      </p:sp>
      <p:sp>
        <p:nvSpPr>
          <p:cNvPr id="334" name="Google Shape;334;p92"/>
          <p:cNvSpPr>
            <a:spLocks noGrp="1"/>
          </p:cNvSpPr>
          <p:nvPr>
            <p:ph type="pic" idx="13"/>
          </p:nvPr>
        </p:nvSpPr>
        <p:spPr>
          <a:xfrm>
            <a:off x="4543668" y="2247901"/>
            <a:ext cx="2271834" cy="2247901"/>
          </a:xfrm>
          <a:prstGeom prst="rect">
            <a:avLst/>
          </a:prstGeom>
          <a:solidFill>
            <a:srgbClr val="353535">
              <a:alpha val="11764"/>
            </a:srgbClr>
          </a:solidFill>
          <a:ln>
            <a:noFill/>
          </a:ln>
        </p:spPr>
      </p:sp>
      <p:sp>
        <p:nvSpPr>
          <p:cNvPr id="335" name="Google Shape;335;p92"/>
          <p:cNvSpPr>
            <a:spLocks noGrp="1"/>
          </p:cNvSpPr>
          <p:nvPr>
            <p:ph type="pic" idx="14"/>
          </p:nvPr>
        </p:nvSpPr>
        <p:spPr>
          <a:xfrm>
            <a:off x="2271834" y="2247901"/>
            <a:ext cx="2271834" cy="2247901"/>
          </a:xfrm>
          <a:prstGeom prst="rect">
            <a:avLst/>
          </a:prstGeom>
          <a:solidFill>
            <a:srgbClr val="353535">
              <a:alpha val="11764"/>
            </a:srgbClr>
          </a:solidFill>
          <a:ln>
            <a:noFill/>
          </a:ln>
        </p:spPr>
      </p:sp>
      <p:sp>
        <p:nvSpPr>
          <p:cNvPr id="336" name="Google Shape;336;p92"/>
          <p:cNvSpPr>
            <a:spLocks noGrp="1"/>
          </p:cNvSpPr>
          <p:nvPr>
            <p:ph type="pic" idx="15"/>
          </p:nvPr>
        </p:nvSpPr>
        <p:spPr>
          <a:xfrm>
            <a:off x="0" y="2247901"/>
            <a:ext cx="2271834" cy="2247901"/>
          </a:xfrm>
          <a:prstGeom prst="rect">
            <a:avLst/>
          </a:prstGeom>
          <a:solidFill>
            <a:srgbClr val="353535">
              <a:alpha val="11764"/>
            </a:srgbClr>
          </a:solidFill>
          <a:ln>
            <a:noFill/>
          </a:ln>
        </p:spPr>
      </p:sp>
      <p:sp>
        <p:nvSpPr>
          <p:cNvPr id="337" name="Google Shape;337;p92"/>
          <p:cNvSpPr>
            <a:spLocks noGrp="1"/>
          </p:cNvSpPr>
          <p:nvPr>
            <p:ph type="pic" idx="16"/>
          </p:nvPr>
        </p:nvSpPr>
        <p:spPr>
          <a:xfrm>
            <a:off x="4543668" y="4495802"/>
            <a:ext cx="2271834" cy="2247901"/>
          </a:xfrm>
          <a:prstGeom prst="rect">
            <a:avLst/>
          </a:prstGeom>
          <a:solidFill>
            <a:srgbClr val="353535">
              <a:alpha val="11764"/>
            </a:srgbClr>
          </a:solidFill>
          <a:ln>
            <a:noFill/>
          </a:ln>
        </p:spPr>
      </p:sp>
      <p:sp>
        <p:nvSpPr>
          <p:cNvPr id="338" name="Google Shape;338;p92"/>
          <p:cNvSpPr>
            <a:spLocks noGrp="1"/>
          </p:cNvSpPr>
          <p:nvPr>
            <p:ph type="pic" idx="17"/>
          </p:nvPr>
        </p:nvSpPr>
        <p:spPr>
          <a:xfrm>
            <a:off x="2271834" y="4495802"/>
            <a:ext cx="2271834" cy="2247901"/>
          </a:xfrm>
          <a:prstGeom prst="rect">
            <a:avLst/>
          </a:prstGeom>
          <a:solidFill>
            <a:srgbClr val="353535">
              <a:alpha val="11764"/>
            </a:srgbClr>
          </a:solidFill>
          <a:ln>
            <a:noFill/>
          </a:ln>
        </p:spPr>
      </p:sp>
      <p:sp>
        <p:nvSpPr>
          <p:cNvPr id="339" name="Google Shape;339;p92"/>
          <p:cNvSpPr>
            <a:spLocks noGrp="1"/>
          </p:cNvSpPr>
          <p:nvPr>
            <p:ph type="pic" idx="18"/>
          </p:nvPr>
        </p:nvSpPr>
        <p:spPr>
          <a:xfrm>
            <a:off x="0" y="4495802"/>
            <a:ext cx="2271834" cy="2247901"/>
          </a:xfrm>
          <a:prstGeom prst="rect">
            <a:avLst/>
          </a:prstGeom>
          <a:solidFill>
            <a:srgbClr val="353535">
              <a:alpha val="11764"/>
            </a:srgbClr>
          </a:solidFill>
          <a:ln>
            <a:noFill/>
          </a:ln>
        </p:spPr>
      </p:sp>
      <p:sp>
        <p:nvSpPr>
          <p:cNvPr id="340" name="Google Shape;340;p92"/>
          <p:cNvSpPr>
            <a:spLocks noGrp="1"/>
          </p:cNvSpPr>
          <p:nvPr>
            <p:ph type="pic" idx="19"/>
          </p:nvPr>
        </p:nvSpPr>
        <p:spPr>
          <a:xfrm>
            <a:off x="0" y="6743703"/>
            <a:ext cx="2271834" cy="2247901"/>
          </a:xfrm>
          <a:prstGeom prst="rect">
            <a:avLst/>
          </a:prstGeom>
          <a:solidFill>
            <a:srgbClr val="353535">
              <a:alpha val="11764"/>
            </a:srgbClr>
          </a:solidFill>
          <a:ln>
            <a:noFill/>
          </a:ln>
        </p:spPr>
      </p:sp>
      <p:sp>
        <p:nvSpPr>
          <p:cNvPr id="341" name="Google Shape;341;p9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42" name="Google Shape;342;p9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43" name="Google Shape;343;p9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344"/>
        <p:cNvGrpSpPr/>
        <p:nvPr/>
      </p:nvGrpSpPr>
      <p:grpSpPr>
        <a:xfrm>
          <a:off x="0" y="0"/>
          <a:ext cx="0" cy="0"/>
          <a:chOff x="0" y="0"/>
          <a:chExt cx="0" cy="0"/>
        </a:xfrm>
      </p:grpSpPr>
      <p:sp>
        <p:nvSpPr>
          <p:cNvPr id="345" name="Google Shape;345;p93"/>
          <p:cNvSpPr>
            <a:spLocks noGrp="1"/>
          </p:cNvSpPr>
          <p:nvPr>
            <p:ph type="pic" idx="2"/>
          </p:nvPr>
        </p:nvSpPr>
        <p:spPr>
          <a:xfrm>
            <a:off x="2076448" y="0"/>
            <a:ext cx="3975907" cy="10288588"/>
          </a:xfrm>
          <a:prstGeom prst="rect">
            <a:avLst/>
          </a:prstGeom>
          <a:solidFill>
            <a:srgbClr val="353535">
              <a:alpha val="11764"/>
            </a:srgbClr>
          </a:solidFill>
          <a:ln>
            <a:noFill/>
          </a:ln>
        </p:spPr>
      </p:sp>
      <p:sp>
        <p:nvSpPr>
          <p:cNvPr id="346" name="Google Shape;346;p93"/>
          <p:cNvSpPr>
            <a:spLocks noGrp="1"/>
          </p:cNvSpPr>
          <p:nvPr>
            <p:ph type="pic" idx="3"/>
          </p:nvPr>
        </p:nvSpPr>
        <p:spPr>
          <a:xfrm>
            <a:off x="6052354" y="0"/>
            <a:ext cx="3975907" cy="10288588"/>
          </a:xfrm>
          <a:prstGeom prst="rect">
            <a:avLst/>
          </a:prstGeom>
          <a:solidFill>
            <a:srgbClr val="353535">
              <a:alpha val="11764"/>
            </a:srgbClr>
          </a:solidFill>
          <a:ln>
            <a:noFill/>
          </a:ln>
        </p:spPr>
      </p:sp>
      <p:sp>
        <p:nvSpPr>
          <p:cNvPr id="347" name="Google Shape;347;p9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48" name="Google Shape;348;p9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49" name="Google Shape;349;p9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350"/>
        <p:cNvGrpSpPr/>
        <p:nvPr/>
      </p:nvGrpSpPr>
      <p:grpSpPr>
        <a:xfrm>
          <a:off x="0" y="0"/>
          <a:ext cx="0" cy="0"/>
          <a:chOff x="0" y="0"/>
          <a:chExt cx="0" cy="0"/>
        </a:xfrm>
      </p:grpSpPr>
      <p:sp>
        <p:nvSpPr>
          <p:cNvPr id="351" name="Google Shape;351;p94"/>
          <p:cNvSpPr>
            <a:spLocks noGrp="1"/>
          </p:cNvSpPr>
          <p:nvPr>
            <p:ph type="pic" idx="2"/>
          </p:nvPr>
        </p:nvSpPr>
        <p:spPr>
          <a:xfrm>
            <a:off x="2457449" y="0"/>
            <a:ext cx="5485374" cy="10288588"/>
          </a:xfrm>
          <a:prstGeom prst="rect">
            <a:avLst/>
          </a:prstGeom>
          <a:solidFill>
            <a:srgbClr val="353535">
              <a:alpha val="11764"/>
            </a:srgbClr>
          </a:solidFill>
          <a:ln>
            <a:noFill/>
          </a:ln>
        </p:spPr>
      </p:sp>
      <p:sp>
        <p:nvSpPr>
          <p:cNvPr id="352" name="Google Shape;352;p94"/>
          <p:cNvSpPr>
            <a:spLocks noGrp="1"/>
          </p:cNvSpPr>
          <p:nvPr>
            <p:ph type="pic" idx="3"/>
          </p:nvPr>
        </p:nvSpPr>
        <p:spPr>
          <a:xfrm>
            <a:off x="0" y="0"/>
            <a:ext cx="2457448" cy="10288588"/>
          </a:xfrm>
          <a:prstGeom prst="rect">
            <a:avLst/>
          </a:prstGeom>
          <a:solidFill>
            <a:srgbClr val="353535">
              <a:alpha val="11764"/>
            </a:srgbClr>
          </a:solidFill>
          <a:ln>
            <a:noFill/>
          </a:ln>
        </p:spPr>
      </p:sp>
      <p:sp>
        <p:nvSpPr>
          <p:cNvPr id="353" name="Google Shape;353;p9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54" name="Google Shape;354;p9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55" name="Google Shape;355;p9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356"/>
        <p:cNvGrpSpPr/>
        <p:nvPr/>
      </p:nvGrpSpPr>
      <p:grpSpPr>
        <a:xfrm>
          <a:off x="0" y="0"/>
          <a:ext cx="0" cy="0"/>
          <a:chOff x="0" y="0"/>
          <a:chExt cx="0" cy="0"/>
        </a:xfrm>
      </p:grpSpPr>
      <p:sp>
        <p:nvSpPr>
          <p:cNvPr id="357" name="Google Shape;357;p95"/>
          <p:cNvSpPr>
            <a:spLocks noGrp="1"/>
          </p:cNvSpPr>
          <p:nvPr>
            <p:ph type="pic" idx="2"/>
          </p:nvPr>
        </p:nvSpPr>
        <p:spPr>
          <a:xfrm>
            <a:off x="0" y="0"/>
            <a:ext cx="7942823" cy="10288588"/>
          </a:xfrm>
          <a:prstGeom prst="rect">
            <a:avLst/>
          </a:prstGeom>
          <a:solidFill>
            <a:srgbClr val="353535">
              <a:alpha val="11764"/>
            </a:srgbClr>
          </a:solidFill>
          <a:ln>
            <a:noFill/>
          </a:ln>
        </p:spPr>
      </p:sp>
      <p:sp>
        <p:nvSpPr>
          <p:cNvPr id="358" name="Google Shape;358;p9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59" name="Google Shape;359;p9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60" name="Google Shape;360;p9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361"/>
        <p:cNvGrpSpPr/>
        <p:nvPr/>
      </p:nvGrpSpPr>
      <p:grpSpPr>
        <a:xfrm>
          <a:off x="0" y="0"/>
          <a:ext cx="0" cy="0"/>
          <a:chOff x="0" y="0"/>
          <a:chExt cx="0" cy="0"/>
        </a:xfrm>
      </p:grpSpPr>
      <p:sp>
        <p:nvSpPr>
          <p:cNvPr id="362" name="Google Shape;362;p96"/>
          <p:cNvSpPr>
            <a:spLocks noGrp="1"/>
          </p:cNvSpPr>
          <p:nvPr>
            <p:ph type="pic" idx="2"/>
          </p:nvPr>
        </p:nvSpPr>
        <p:spPr>
          <a:xfrm>
            <a:off x="8180310" y="0"/>
            <a:ext cx="10107690" cy="10288588"/>
          </a:xfrm>
          <a:prstGeom prst="rect">
            <a:avLst/>
          </a:prstGeom>
          <a:solidFill>
            <a:srgbClr val="353535">
              <a:alpha val="11764"/>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363"/>
        <p:cNvGrpSpPr/>
        <p:nvPr/>
      </p:nvGrpSpPr>
      <p:grpSpPr>
        <a:xfrm>
          <a:off x="0" y="0"/>
          <a:ext cx="0" cy="0"/>
          <a:chOff x="0" y="0"/>
          <a:chExt cx="0" cy="0"/>
        </a:xfrm>
      </p:grpSpPr>
      <p:sp>
        <p:nvSpPr>
          <p:cNvPr id="364" name="Google Shape;364;p97"/>
          <p:cNvSpPr>
            <a:spLocks noGrp="1"/>
          </p:cNvSpPr>
          <p:nvPr>
            <p:ph type="pic" idx="2"/>
          </p:nvPr>
        </p:nvSpPr>
        <p:spPr>
          <a:xfrm>
            <a:off x="7841126" y="0"/>
            <a:ext cx="10446874" cy="10288588"/>
          </a:xfrm>
          <a:prstGeom prst="rect">
            <a:avLst/>
          </a:prstGeom>
          <a:solidFill>
            <a:srgbClr val="353535">
              <a:alpha val="11764"/>
            </a:srgbClr>
          </a:solidFill>
          <a:ln>
            <a:noFill/>
          </a:ln>
        </p:spPr>
      </p:sp>
      <p:pic>
        <p:nvPicPr>
          <p:cNvPr id="365" name="Google Shape;365;p9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366"/>
        <p:cNvGrpSpPr/>
        <p:nvPr/>
      </p:nvGrpSpPr>
      <p:grpSpPr>
        <a:xfrm>
          <a:off x="0" y="0"/>
          <a:ext cx="0" cy="0"/>
          <a:chOff x="0" y="0"/>
          <a:chExt cx="0" cy="0"/>
        </a:xfrm>
      </p:grpSpPr>
      <p:sp>
        <p:nvSpPr>
          <p:cNvPr id="367" name="Google Shape;367;p98"/>
          <p:cNvSpPr>
            <a:spLocks noGrp="1"/>
          </p:cNvSpPr>
          <p:nvPr>
            <p:ph type="pic" idx="2"/>
          </p:nvPr>
        </p:nvSpPr>
        <p:spPr>
          <a:xfrm>
            <a:off x="0" y="0"/>
            <a:ext cx="14831526" cy="10288588"/>
          </a:xfrm>
          <a:prstGeom prst="rect">
            <a:avLst/>
          </a:prstGeom>
          <a:solidFill>
            <a:srgbClr val="353535">
              <a:alpha val="11764"/>
            </a:srgbClr>
          </a:solidFill>
          <a:ln>
            <a:noFill/>
          </a:ln>
        </p:spPr>
      </p:sp>
      <p:sp>
        <p:nvSpPr>
          <p:cNvPr id="368" name="Google Shape;368;p9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69" name="Google Shape;369;p9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70" name="Google Shape;370;p9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371"/>
        <p:cNvGrpSpPr/>
        <p:nvPr/>
      </p:nvGrpSpPr>
      <p:grpSpPr>
        <a:xfrm>
          <a:off x="0" y="0"/>
          <a:ext cx="0" cy="0"/>
          <a:chOff x="0" y="0"/>
          <a:chExt cx="0" cy="0"/>
        </a:xfrm>
      </p:grpSpPr>
      <p:sp>
        <p:nvSpPr>
          <p:cNvPr id="372" name="Google Shape;372;p99"/>
          <p:cNvSpPr>
            <a:spLocks noGrp="1"/>
          </p:cNvSpPr>
          <p:nvPr>
            <p:ph type="pic" idx="2"/>
          </p:nvPr>
        </p:nvSpPr>
        <p:spPr>
          <a:xfrm>
            <a:off x="-1" y="0"/>
            <a:ext cx="11799269" cy="10288588"/>
          </a:xfrm>
          <a:prstGeom prst="rect">
            <a:avLst/>
          </a:prstGeom>
          <a:solidFill>
            <a:srgbClr val="353535">
              <a:alpha val="11764"/>
            </a:srgbClr>
          </a:solidFill>
          <a:ln>
            <a:noFill/>
          </a:ln>
        </p:spPr>
      </p:sp>
      <p:sp>
        <p:nvSpPr>
          <p:cNvPr id="373" name="Google Shape;373;p9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74" name="Google Shape;374;p9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75" name="Google Shape;375;p9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
  <p:cSld name="49">
    <p:spTree>
      <p:nvGrpSpPr>
        <p:cNvPr id="1" name="Shape 38"/>
        <p:cNvGrpSpPr/>
        <p:nvPr/>
      </p:nvGrpSpPr>
      <p:grpSpPr>
        <a:xfrm>
          <a:off x="0" y="0"/>
          <a:ext cx="0" cy="0"/>
          <a:chOff x="0" y="0"/>
          <a:chExt cx="0" cy="0"/>
        </a:xfrm>
      </p:grpSpPr>
      <p:sp>
        <p:nvSpPr>
          <p:cNvPr id="39" name="Google Shape;39;p31"/>
          <p:cNvSpPr>
            <a:spLocks noGrp="1"/>
          </p:cNvSpPr>
          <p:nvPr>
            <p:ph type="pic" idx="2"/>
          </p:nvPr>
        </p:nvSpPr>
        <p:spPr>
          <a:xfrm>
            <a:off x="1751932" y="3612397"/>
            <a:ext cx="1971656" cy="1973190"/>
          </a:xfrm>
          <a:prstGeom prst="rect">
            <a:avLst/>
          </a:prstGeom>
          <a:solidFill>
            <a:schemeClr val="dk1">
              <a:alpha val="11372"/>
            </a:schemeClr>
          </a:solidFill>
          <a:ln>
            <a:noFill/>
          </a:ln>
        </p:spPr>
      </p:sp>
      <p:sp>
        <p:nvSpPr>
          <p:cNvPr id="40" name="Google Shape;40;p31"/>
          <p:cNvSpPr>
            <a:spLocks noGrp="1"/>
          </p:cNvSpPr>
          <p:nvPr>
            <p:ph type="pic" idx="3"/>
          </p:nvPr>
        </p:nvSpPr>
        <p:spPr>
          <a:xfrm>
            <a:off x="6041343" y="3612397"/>
            <a:ext cx="1971656" cy="1973190"/>
          </a:xfrm>
          <a:prstGeom prst="rect">
            <a:avLst/>
          </a:prstGeom>
          <a:solidFill>
            <a:schemeClr val="dk1">
              <a:alpha val="11372"/>
            </a:schemeClr>
          </a:solidFill>
          <a:ln>
            <a:noFill/>
          </a:ln>
        </p:spPr>
      </p:sp>
      <p:sp>
        <p:nvSpPr>
          <p:cNvPr id="41" name="Google Shape;41;p31"/>
          <p:cNvSpPr>
            <a:spLocks noGrp="1"/>
          </p:cNvSpPr>
          <p:nvPr>
            <p:ph type="pic" idx="4"/>
          </p:nvPr>
        </p:nvSpPr>
        <p:spPr>
          <a:xfrm>
            <a:off x="10336545" y="3612397"/>
            <a:ext cx="1971656" cy="1973190"/>
          </a:xfrm>
          <a:prstGeom prst="rect">
            <a:avLst/>
          </a:prstGeom>
          <a:solidFill>
            <a:schemeClr val="dk1">
              <a:alpha val="11372"/>
            </a:schemeClr>
          </a:solidFill>
          <a:ln>
            <a:noFill/>
          </a:ln>
        </p:spPr>
      </p:sp>
      <p:sp>
        <p:nvSpPr>
          <p:cNvPr id="42" name="Google Shape;42;p31"/>
          <p:cNvSpPr>
            <a:spLocks noGrp="1"/>
          </p:cNvSpPr>
          <p:nvPr>
            <p:ph type="pic" idx="5"/>
          </p:nvPr>
        </p:nvSpPr>
        <p:spPr>
          <a:xfrm>
            <a:off x="14634815" y="3612397"/>
            <a:ext cx="1971656" cy="1973190"/>
          </a:xfrm>
          <a:prstGeom prst="rect">
            <a:avLst/>
          </a:prstGeom>
          <a:solidFill>
            <a:schemeClr val="dk1">
              <a:alpha val="11372"/>
            </a:schemeClr>
          </a:solidFill>
          <a:ln>
            <a:noFill/>
          </a:ln>
        </p:spPr>
      </p:sp>
      <p:pic>
        <p:nvPicPr>
          <p:cNvPr id="8" name="Picture 7">
            <a:extLst>
              <a:ext uri="{FF2B5EF4-FFF2-40B4-BE49-F238E27FC236}">
                <a16:creationId xmlns:a16="http://schemas.microsoft.com/office/drawing/2014/main" id="{FF40CC8D-4E69-1041-B24D-F6C8D3B88A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376"/>
        <p:cNvGrpSpPr/>
        <p:nvPr/>
      </p:nvGrpSpPr>
      <p:grpSpPr>
        <a:xfrm>
          <a:off x="0" y="0"/>
          <a:ext cx="0" cy="0"/>
          <a:chOff x="0" y="0"/>
          <a:chExt cx="0" cy="0"/>
        </a:xfrm>
      </p:grpSpPr>
      <p:sp>
        <p:nvSpPr>
          <p:cNvPr id="377" name="Google Shape;377;p100"/>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378" name="Google Shape;378;p10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79" name="Google Shape;379;p10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80" name="Google Shape;380;p10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381"/>
        <p:cNvGrpSpPr/>
        <p:nvPr/>
      </p:nvGrpSpPr>
      <p:grpSpPr>
        <a:xfrm>
          <a:off x="0" y="0"/>
          <a:ext cx="0" cy="0"/>
          <a:chOff x="0" y="0"/>
          <a:chExt cx="0" cy="0"/>
        </a:xfrm>
      </p:grpSpPr>
      <p:sp>
        <p:nvSpPr>
          <p:cNvPr id="382" name="Google Shape;382;p101"/>
          <p:cNvSpPr>
            <a:spLocks noGrp="1"/>
          </p:cNvSpPr>
          <p:nvPr>
            <p:ph type="pic" idx="2"/>
          </p:nvPr>
        </p:nvSpPr>
        <p:spPr>
          <a:xfrm>
            <a:off x="8655168" y="3482292"/>
            <a:ext cx="5777441" cy="5788744"/>
          </a:xfrm>
          <a:prstGeom prst="rect">
            <a:avLst/>
          </a:prstGeom>
          <a:solidFill>
            <a:srgbClr val="353535">
              <a:alpha val="11764"/>
            </a:srgbClr>
          </a:solidFill>
          <a:ln>
            <a:noFill/>
          </a:ln>
        </p:spPr>
      </p:sp>
      <p:sp>
        <p:nvSpPr>
          <p:cNvPr id="383" name="Google Shape;383;p101"/>
          <p:cNvSpPr>
            <a:spLocks noGrp="1"/>
          </p:cNvSpPr>
          <p:nvPr>
            <p:ph type="pic" idx="3"/>
          </p:nvPr>
        </p:nvSpPr>
        <p:spPr>
          <a:xfrm>
            <a:off x="11334720" y="0"/>
            <a:ext cx="6953280" cy="10288588"/>
          </a:xfrm>
          <a:prstGeom prst="rect">
            <a:avLst/>
          </a:prstGeom>
          <a:solidFill>
            <a:srgbClr val="353535">
              <a:alpha val="11764"/>
            </a:srgbClr>
          </a:solidFill>
          <a:ln>
            <a:noFill/>
          </a:ln>
        </p:spPr>
      </p:sp>
      <p:sp>
        <p:nvSpPr>
          <p:cNvPr id="384" name="Google Shape;384;p10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85" name="Google Shape;385;p10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86" name="Google Shape;386;p10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387"/>
        <p:cNvGrpSpPr/>
        <p:nvPr/>
      </p:nvGrpSpPr>
      <p:grpSpPr>
        <a:xfrm>
          <a:off x="0" y="0"/>
          <a:ext cx="0" cy="0"/>
          <a:chOff x="0" y="0"/>
          <a:chExt cx="0" cy="0"/>
        </a:xfrm>
      </p:grpSpPr>
      <p:sp>
        <p:nvSpPr>
          <p:cNvPr id="388" name="Google Shape;388;p102"/>
          <p:cNvSpPr>
            <a:spLocks noGrp="1"/>
          </p:cNvSpPr>
          <p:nvPr>
            <p:ph type="pic" idx="2"/>
          </p:nvPr>
        </p:nvSpPr>
        <p:spPr>
          <a:xfrm>
            <a:off x="11334720" y="0"/>
            <a:ext cx="6953280" cy="10288588"/>
          </a:xfrm>
          <a:prstGeom prst="rect">
            <a:avLst/>
          </a:prstGeom>
          <a:solidFill>
            <a:srgbClr val="353535">
              <a:alpha val="11764"/>
            </a:srgbClr>
          </a:solidFill>
          <a:ln>
            <a:noFill/>
          </a:ln>
        </p:spPr>
      </p:sp>
      <p:sp>
        <p:nvSpPr>
          <p:cNvPr id="389" name="Google Shape;389;p102"/>
          <p:cNvSpPr>
            <a:spLocks noGrp="1"/>
          </p:cNvSpPr>
          <p:nvPr>
            <p:ph type="pic" idx="3"/>
          </p:nvPr>
        </p:nvSpPr>
        <p:spPr>
          <a:xfrm>
            <a:off x="8937817" y="3459679"/>
            <a:ext cx="5212135" cy="5845278"/>
          </a:xfrm>
          <a:prstGeom prst="rect">
            <a:avLst/>
          </a:prstGeom>
          <a:solidFill>
            <a:srgbClr val="353535">
              <a:alpha val="11764"/>
            </a:srgbClr>
          </a:solidFill>
          <a:ln>
            <a:noFill/>
          </a:ln>
        </p:spPr>
      </p:sp>
      <p:sp>
        <p:nvSpPr>
          <p:cNvPr id="390" name="Google Shape;390;p10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91" name="Google Shape;391;p10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92" name="Google Shape;392;p10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393"/>
        <p:cNvGrpSpPr/>
        <p:nvPr/>
      </p:nvGrpSpPr>
      <p:grpSpPr>
        <a:xfrm>
          <a:off x="0" y="0"/>
          <a:ext cx="0" cy="0"/>
          <a:chOff x="0" y="0"/>
          <a:chExt cx="0" cy="0"/>
        </a:xfrm>
      </p:grpSpPr>
      <p:sp>
        <p:nvSpPr>
          <p:cNvPr id="394" name="Google Shape;394;p103"/>
          <p:cNvSpPr>
            <a:spLocks noGrp="1"/>
          </p:cNvSpPr>
          <p:nvPr>
            <p:ph type="pic" idx="2"/>
          </p:nvPr>
        </p:nvSpPr>
        <p:spPr>
          <a:xfrm>
            <a:off x="0" y="0"/>
            <a:ext cx="13279983" cy="10288588"/>
          </a:xfrm>
          <a:prstGeom prst="rect">
            <a:avLst/>
          </a:prstGeom>
          <a:solidFill>
            <a:srgbClr val="353535">
              <a:alpha val="11764"/>
            </a:srgbClr>
          </a:solidFill>
          <a:ln>
            <a:noFill/>
          </a:ln>
        </p:spPr>
      </p:sp>
      <p:sp>
        <p:nvSpPr>
          <p:cNvPr id="395" name="Google Shape;395;p10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396" name="Google Shape;396;p10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397" name="Google Shape;397;p10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398"/>
        <p:cNvGrpSpPr/>
        <p:nvPr/>
      </p:nvGrpSpPr>
      <p:grpSpPr>
        <a:xfrm>
          <a:off x="0" y="0"/>
          <a:ext cx="0" cy="0"/>
          <a:chOff x="0" y="0"/>
          <a:chExt cx="0" cy="0"/>
        </a:xfrm>
      </p:grpSpPr>
      <p:sp>
        <p:nvSpPr>
          <p:cNvPr id="399" name="Google Shape;399;p104"/>
          <p:cNvSpPr>
            <a:spLocks noGrp="1"/>
          </p:cNvSpPr>
          <p:nvPr>
            <p:ph type="pic" idx="2"/>
          </p:nvPr>
        </p:nvSpPr>
        <p:spPr>
          <a:xfrm>
            <a:off x="5008008" y="0"/>
            <a:ext cx="13279991" cy="10288588"/>
          </a:xfrm>
          <a:prstGeom prst="rect">
            <a:avLst/>
          </a:prstGeom>
          <a:solidFill>
            <a:srgbClr val="353535">
              <a:alpha val="11764"/>
            </a:srgbClr>
          </a:solidFill>
          <a:ln>
            <a:noFill/>
          </a:ln>
        </p:spPr>
      </p:sp>
      <p:sp>
        <p:nvSpPr>
          <p:cNvPr id="400" name="Google Shape;400;p10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01" name="Google Shape;401;p10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02" name="Google Shape;402;p10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403"/>
        <p:cNvGrpSpPr/>
        <p:nvPr/>
      </p:nvGrpSpPr>
      <p:grpSpPr>
        <a:xfrm>
          <a:off x="0" y="0"/>
          <a:ext cx="0" cy="0"/>
          <a:chOff x="0" y="0"/>
          <a:chExt cx="0" cy="0"/>
        </a:xfrm>
      </p:grpSpPr>
      <p:sp>
        <p:nvSpPr>
          <p:cNvPr id="404" name="Google Shape;404;p105"/>
          <p:cNvSpPr>
            <a:spLocks noGrp="1"/>
          </p:cNvSpPr>
          <p:nvPr>
            <p:ph type="pic" idx="2"/>
          </p:nvPr>
        </p:nvSpPr>
        <p:spPr>
          <a:xfrm>
            <a:off x="-17244" y="0"/>
            <a:ext cx="16075035" cy="10288588"/>
          </a:xfrm>
          <a:prstGeom prst="rect">
            <a:avLst/>
          </a:prstGeom>
          <a:solidFill>
            <a:srgbClr val="353535">
              <a:alpha val="11764"/>
            </a:srgbClr>
          </a:solidFill>
          <a:ln>
            <a:noFill/>
          </a:ln>
        </p:spPr>
      </p:sp>
      <p:sp>
        <p:nvSpPr>
          <p:cNvPr id="405" name="Google Shape;405;p10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06" name="Google Shape;406;p10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07" name="Google Shape;407;p10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408"/>
        <p:cNvGrpSpPr/>
        <p:nvPr/>
      </p:nvGrpSpPr>
      <p:grpSpPr>
        <a:xfrm>
          <a:off x="0" y="0"/>
          <a:ext cx="0" cy="0"/>
          <a:chOff x="0" y="0"/>
          <a:chExt cx="0" cy="0"/>
        </a:xfrm>
      </p:grpSpPr>
      <p:sp>
        <p:nvSpPr>
          <p:cNvPr id="409" name="Google Shape;409;p106"/>
          <p:cNvSpPr>
            <a:spLocks noGrp="1"/>
          </p:cNvSpPr>
          <p:nvPr>
            <p:ph type="pic" idx="2"/>
          </p:nvPr>
        </p:nvSpPr>
        <p:spPr>
          <a:xfrm>
            <a:off x="4797506" y="0"/>
            <a:ext cx="16075035" cy="10288588"/>
          </a:xfrm>
          <a:prstGeom prst="rect">
            <a:avLst/>
          </a:prstGeom>
          <a:solidFill>
            <a:srgbClr val="353535">
              <a:alpha val="11764"/>
            </a:srgbClr>
          </a:solidFill>
          <a:ln>
            <a:noFill/>
          </a:ln>
        </p:spPr>
      </p:sp>
      <p:sp>
        <p:nvSpPr>
          <p:cNvPr id="410" name="Google Shape;410;p10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11" name="Google Shape;411;p10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12" name="Google Shape;412;p10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4">
  <p:cSld name="34">
    <p:spTree>
      <p:nvGrpSpPr>
        <p:cNvPr id="1" name="Shape 413"/>
        <p:cNvGrpSpPr/>
        <p:nvPr/>
      </p:nvGrpSpPr>
      <p:grpSpPr>
        <a:xfrm>
          <a:off x="0" y="0"/>
          <a:ext cx="0" cy="0"/>
          <a:chOff x="0" y="0"/>
          <a:chExt cx="0" cy="0"/>
        </a:xfrm>
      </p:grpSpPr>
      <p:sp>
        <p:nvSpPr>
          <p:cNvPr id="414" name="Google Shape;414;p107"/>
          <p:cNvSpPr>
            <a:spLocks noGrp="1"/>
          </p:cNvSpPr>
          <p:nvPr>
            <p:ph type="pic" idx="2"/>
          </p:nvPr>
        </p:nvSpPr>
        <p:spPr>
          <a:xfrm>
            <a:off x="1818975" y="0"/>
            <a:ext cx="6662002" cy="10288588"/>
          </a:xfrm>
          <a:prstGeom prst="rect">
            <a:avLst/>
          </a:prstGeom>
          <a:solidFill>
            <a:srgbClr val="353535">
              <a:alpha val="11764"/>
            </a:srgbClr>
          </a:solidFill>
          <a:ln>
            <a:noFill/>
          </a:ln>
        </p:spPr>
      </p:sp>
      <p:sp>
        <p:nvSpPr>
          <p:cNvPr id="415" name="Google Shape;415;p10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16" name="Google Shape;416;p10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17" name="Google Shape;417;p10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418"/>
        <p:cNvGrpSpPr/>
        <p:nvPr/>
      </p:nvGrpSpPr>
      <p:grpSpPr>
        <a:xfrm>
          <a:off x="0" y="0"/>
          <a:ext cx="0" cy="0"/>
          <a:chOff x="0" y="0"/>
          <a:chExt cx="0" cy="0"/>
        </a:xfrm>
      </p:grpSpPr>
      <p:sp>
        <p:nvSpPr>
          <p:cNvPr id="419" name="Google Shape;419;p108"/>
          <p:cNvSpPr>
            <a:spLocks noGrp="1"/>
          </p:cNvSpPr>
          <p:nvPr>
            <p:ph type="pic" idx="2"/>
          </p:nvPr>
        </p:nvSpPr>
        <p:spPr>
          <a:xfrm>
            <a:off x="1237024" y="1307392"/>
            <a:ext cx="7696540" cy="7673803"/>
          </a:xfrm>
          <a:prstGeom prst="rect">
            <a:avLst/>
          </a:prstGeom>
          <a:solidFill>
            <a:srgbClr val="353535">
              <a:alpha val="11764"/>
            </a:srgbClr>
          </a:solidFill>
          <a:ln>
            <a:noFill/>
          </a:ln>
        </p:spPr>
      </p:sp>
      <p:sp>
        <p:nvSpPr>
          <p:cNvPr id="420" name="Google Shape;420;p10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21" name="Google Shape;421;p10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22" name="Google Shape;422;p10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423"/>
        <p:cNvGrpSpPr/>
        <p:nvPr/>
      </p:nvGrpSpPr>
      <p:grpSpPr>
        <a:xfrm>
          <a:off x="0" y="0"/>
          <a:ext cx="0" cy="0"/>
          <a:chOff x="0" y="0"/>
          <a:chExt cx="0" cy="0"/>
        </a:xfrm>
      </p:grpSpPr>
      <p:sp>
        <p:nvSpPr>
          <p:cNvPr id="424" name="Google Shape;424;p109"/>
          <p:cNvSpPr>
            <a:spLocks noGrp="1"/>
          </p:cNvSpPr>
          <p:nvPr>
            <p:ph type="pic" idx="2"/>
          </p:nvPr>
        </p:nvSpPr>
        <p:spPr>
          <a:xfrm>
            <a:off x="9401366" y="1401961"/>
            <a:ext cx="7507277" cy="7518587"/>
          </a:xfrm>
          <a:prstGeom prst="rect">
            <a:avLst/>
          </a:prstGeom>
          <a:solidFill>
            <a:srgbClr val="353535">
              <a:alpha val="11764"/>
            </a:srgbClr>
          </a:solidFill>
          <a:ln>
            <a:noFill/>
          </a:ln>
        </p:spPr>
      </p:sp>
      <p:sp>
        <p:nvSpPr>
          <p:cNvPr id="425" name="Google Shape;425;p10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26" name="Google Shape;426;p10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27" name="Google Shape;427;p10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44"/>
        <p:cNvGrpSpPr/>
        <p:nvPr/>
      </p:nvGrpSpPr>
      <p:grpSpPr>
        <a:xfrm>
          <a:off x="0" y="0"/>
          <a:ext cx="0" cy="0"/>
          <a:chOff x="0" y="0"/>
          <a:chExt cx="0" cy="0"/>
        </a:xfrm>
      </p:grpSpPr>
      <p:sp>
        <p:nvSpPr>
          <p:cNvPr id="45" name="Google Shape;45;p32"/>
          <p:cNvSpPr>
            <a:spLocks noGrp="1"/>
          </p:cNvSpPr>
          <p:nvPr>
            <p:ph type="pic" idx="2"/>
          </p:nvPr>
        </p:nvSpPr>
        <p:spPr>
          <a:xfrm>
            <a:off x="9311054" y="1311513"/>
            <a:ext cx="7687902" cy="7699484"/>
          </a:xfrm>
          <a:prstGeom prst="rect">
            <a:avLst/>
          </a:prstGeom>
          <a:solidFill>
            <a:srgbClr val="353535">
              <a:alpha val="11372"/>
            </a:srgbClr>
          </a:solidFill>
          <a:ln>
            <a:noFill/>
          </a:ln>
        </p:spPr>
      </p:sp>
      <p:sp>
        <p:nvSpPr>
          <p:cNvPr id="46" name="Google Shape;46;p3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47" name="Google Shape;47;p3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428"/>
        <p:cNvGrpSpPr/>
        <p:nvPr/>
      </p:nvGrpSpPr>
      <p:grpSpPr>
        <a:xfrm>
          <a:off x="0" y="0"/>
          <a:ext cx="0" cy="0"/>
          <a:chOff x="0" y="0"/>
          <a:chExt cx="0" cy="0"/>
        </a:xfrm>
      </p:grpSpPr>
      <p:sp>
        <p:nvSpPr>
          <p:cNvPr id="429" name="Google Shape;429;p110"/>
          <p:cNvSpPr>
            <a:spLocks noGrp="1"/>
          </p:cNvSpPr>
          <p:nvPr>
            <p:ph type="pic" idx="2"/>
          </p:nvPr>
        </p:nvSpPr>
        <p:spPr>
          <a:xfrm>
            <a:off x="2188966" y="2589863"/>
            <a:ext cx="5107185" cy="5108862"/>
          </a:xfrm>
          <a:prstGeom prst="rect">
            <a:avLst/>
          </a:prstGeom>
          <a:solidFill>
            <a:srgbClr val="353535">
              <a:alpha val="11764"/>
            </a:srgbClr>
          </a:solidFill>
          <a:ln>
            <a:noFill/>
          </a:ln>
        </p:spPr>
      </p:sp>
      <p:sp>
        <p:nvSpPr>
          <p:cNvPr id="430" name="Google Shape;430;p11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31" name="Google Shape;431;p11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432" name="Google Shape;432;p11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433"/>
        <p:cNvGrpSpPr/>
        <p:nvPr/>
      </p:nvGrpSpPr>
      <p:grpSpPr>
        <a:xfrm>
          <a:off x="0" y="0"/>
          <a:ext cx="0" cy="0"/>
          <a:chOff x="0" y="0"/>
          <a:chExt cx="0" cy="0"/>
        </a:xfrm>
      </p:grpSpPr>
      <p:sp>
        <p:nvSpPr>
          <p:cNvPr id="434" name="Google Shape;434;p111"/>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435" name="Google Shape;435;p11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36" name="Google Shape;436;p11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437" name="Google Shape;437;p111"/>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438" name="Google Shape;438;p11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439"/>
        <p:cNvGrpSpPr/>
        <p:nvPr/>
      </p:nvGrpSpPr>
      <p:grpSpPr>
        <a:xfrm>
          <a:off x="0" y="0"/>
          <a:ext cx="0" cy="0"/>
          <a:chOff x="0" y="0"/>
          <a:chExt cx="0" cy="0"/>
        </a:xfrm>
      </p:grpSpPr>
      <p:sp>
        <p:nvSpPr>
          <p:cNvPr id="440" name="Google Shape;440;p112"/>
          <p:cNvSpPr>
            <a:spLocks noGrp="1"/>
          </p:cNvSpPr>
          <p:nvPr>
            <p:ph type="pic" idx="2"/>
          </p:nvPr>
        </p:nvSpPr>
        <p:spPr>
          <a:xfrm>
            <a:off x="0" y="0"/>
            <a:ext cx="5144294" cy="5144294"/>
          </a:xfrm>
          <a:prstGeom prst="rect">
            <a:avLst/>
          </a:prstGeom>
          <a:solidFill>
            <a:srgbClr val="353535">
              <a:alpha val="11764"/>
            </a:srgbClr>
          </a:solidFill>
          <a:ln>
            <a:noFill/>
          </a:ln>
        </p:spPr>
      </p:sp>
      <p:sp>
        <p:nvSpPr>
          <p:cNvPr id="441" name="Google Shape;441;p112"/>
          <p:cNvSpPr>
            <a:spLocks noGrp="1"/>
          </p:cNvSpPr>
          <p:nvPr>
            <p:ph type="pic" idx="3"/>
          </p:nvPr>
        </p:nvSpPr>
        <p:spPr>
          <a:xfrm>
            <a:off x="0" y="5144294"/>
            <a:ext cx="5144294" cy="5144294"/>
          </a:xfrm>
          <a:prstGeom prst="rect">
            <a:avLst/>
          </a:prstGeom>
          <a:solidFill>
            <a:srgbClr val="353535">
              <a:alpha val="11764"/>
            </a:srgbClr>
          </a:solidFill>
          <a:ln>
            <a:noFill/>
          </a:ln>
        </p:spPr>
      </p:sp>
      <p:sp>
        <p:nvSpPr>
          <p:cNvPr id="442" name="Google Shape;442;p112"/>
          <p:cNvSpPr>
            <a:spLocks noGrp="1"/>
          </p:cNvSpPr>
          <p:nvPr>
            <p:ph type="pic" idx="4"/>
          </p:nvPr>
        </p:nvSpPr>
        <p:spPr>
          <a:xfrm>
            <a:off x="5144294" y="0"/>
            <a:ext cx="5144294" cy="5144294"/>
          </a:xfrm>
          <a:prstGeom prst="rect">
            <a:avLst/>
          </a:prstGeom>
          <a:solidFill>
            <a:srgbClr val="353535">
              <a:alpha val="11764"/>
            </a:srgbClr>
          </a:solidFill>
          <a:ln>
            <a:noFill/>
          </a:ln>
        </p:spPr>
      </p:sp>
      <p:sp>
        <p:nvSpPr>
          <p:cNvPr id="443" name="Google Shape;443;p112"/>
          <p:cNvSpPr>
            <a:spLocks noGrp="1"/>
          </p:cNvSpPr>
          <p:nvPr>
            <p:ph type="pic" idx="5"/>
          </p:nvPr>
        </p:nvSpPr>
        <p:spPr>
          <a:xfrm>
            <a:off x="5144294" y="5144294"/>
            <a:ext cx="5144294" cy="5144294"/>
          </a:xfrm>
          <a:prstGeom prst="rect">
            <a:avLst/>
          </a:prstGeom>
          <a:solidFill>
            <a:srgbClr val="353535">
              <a:alpha val="11764"/>
            </a:srgbClr>
          </a:solidFill>
          <a:ln>
            <a:noFill/>
          </a:ln>
        </p:spPr>
      </p:sp>
      <p:sp>
        <p:nvSpPr>
          <p:cNvPr id="444" name="Google Shape;444;p112"/>
          <p:cNvSpPr>
            <a:spLocks noGrp="1"/>
          </p:cNvSpPr>
          <p:nvPr>
            <p:ph type="pic" idx="6"/>
          </p:nvPr>
        </p:nvSpPr>
        <p:spPr>
          <a:xfrm>
            <a:off x="10288588" y="0"/>
            <a:ext cx="7999412" cy="5144294"/>
          </a:xfrm>
          <a:prstGeom prst="rect">
            <a:avLst/>
          </a:prstGeom>
          <a:solidFill>
            <a:srgbClr val="353535">
              <a:alpha val="11764"/>
            </a:srgbClr>
          </a:solidFill>
          <a:ln>
            <a:noFill/>
          </a:ln>
        </p:spPr>
      </p:sp>
      <p:sp>
        <p:nvSpPr>
          <p:cNvPr id="445" name="Google Shape;445;p11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600" b="0" i="0" u="none" strike="noStrike" cap="none">
                <a:solidFill>
                  <a:srgbClr val="000000"/>
                </a:solidFill>
                <a:latin typeface="Open Sans"/>
                <a:ea typeface="Open Sans"/>
                <a:cs typeface="Open Sans"/>
                <a:sym typeface="Open Sans"/>
              </a:rPr>
              <a:t>‹#›</a:t>
            </a:fld>
            <a:endParaRPr sz="1600" b="0" i="0" u="none" strike="noStrike" cap="none">
              <a:solidFill>
                <a:srgbClr val="000000"/>
              </a:solidFill>
              <a:latin typeface="Open Sans"/>
              <a:ea typeface="Open Sans"/>
              <a:cs typeface="Open Sans"/>
              <a:sym typeface="Open Sans"/>
            </a:endParaRPr>
          </a:p>
        </p:txBody>
      </p:sp>
      <p:cxnSp>
        <p:nvCxnSpPr>
          <p:cNvPr id="446" name="Google Shape;446;p11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9">
  <p:cSld name="49">
    <p:spTree>
      <p:nvGrpSpPr>
        <p:cNvPr id="1" name="Shape 447"/>
        <p:cNvGrpSpPr/>
        <p:nvPr/>
      </p:nvGrpSpPr>
      <p:grpSpPr>
        <a:xfrm>
          <a:off x="0" y="0"/>
          <a:ext cx="0" cy="0"/>
          <a:chOff x="0" y="0"/>
          <a:chExt cx="0" cy="0"/>
        </a:xfrm>
      </p:grpSpPr>
      <p:sp>
        <p:nvSpPr>
          <p:cNvPr id="448" name="Google Shape;448;p113"/>
          <p:cNvSpPr>
            <a:spLocks noGrp="1"/>
          </p:cNvSpPr>
          <p:nvPr>
            <p:ph type="pic" idx="2"/>
          </p:nvPr>
        </p:nvSpPr>
        <p:spPr>
          <a:xfrm>
            <a:off x="1751932" y="3612397"/>
            <a:ext cx="1971656" cy="1973190"/>
          </a:xfrm>
          <a:prstGeom prst="rect">
            <a:avLst/>
          </a:prstGeom>
          <a:solidFill>
            <a:schemeClr val="dk1">
              <a:alpha val="11764"/>
            </a:schemeClr>
          </a:solidFill>
          <a:ln>
            <a:noFill/>
          </a:ln>
        </p:spPr>
      </p:sp>
      <p:sp>
        <p:nvSpPr>
          <p:cNvPr id="449" name="Google Shape;449;p113"/>
          <p:cNvSpPr>
            <a:spLocks noGrp="1"/>
          </p:cNvSpPr>
          <p:nvPr>
            <p:ph type="pic" idx="3"/>
          </p:nvPr>
        </p:nvSpPr>
        <p:spPr>
          <a:xfrm>
            <a:off x="6041343" y="3612397"/>
            <a:ext cx="1971656" cy="1973190"/>
          </a:xfrm>
          <a:prstGeom prst="rect">
            <a:avLst/>
          </a:prstGeom>
          <a:solidFill>
            <a:schemeClr val="dk1">
              <a:alpha val="11764"/>
            </a:schemeClr>
          </a:solidFill>
          <a:ln>
            <a:noFill/>
          </a:ln>
        </p:spPr>
      </p:sp>
      <p:sp>
        <p:nvSpPr>
          <p:cNvPr id="450" name="Google Shape;450;p113"/>
          <p:cNvSpPr>
            <a:spLocks noGrp="1"/>
          </p:cNvSpPr>
          <p:nvPr>
            <p:ph type="pic" idx="4"/>
          </p:nvPr>
        </p:nvSpPr>
        <p:spPr>
          <a:xfrm>
            <a:off x="10336545" y="3612397"/>
            <a:ext cx="1971656" cy="1973190"/>
          </a:xfrm>
          <a:prstGeom prst="rect">
            <a:avLst/>
          </a:prstGeom>
          <a:solidFill>
            <a:schemeClr val="dk1">
              <a:alpha val="11764"/>
            </a:schemeClr>
          </a:solidFill>
          <a:ln>
            <a:noFill/>
          </a:ln>
        </p:spPr>
      </p:sp>
      <p:sp>
        <p:nvSpPr>
          <p:cNvPr id="451" name="Google Shape;451;p113"/>
          <p:cNvSpPr>
            <a:spLocks noGrp="1"/>
          </p:cNvSpPr>
          <p:nvPr>
            <p:ph type="pic" idx="5"/>
          </p:nvPr>
        </p:nvSpPr>
        <p:spPr>
          <a:xfrm>
            <a:off x="14634815" y="3612397"/>
            <a:ext cx="1971656" cy="1973190"/>
          </a:xfrm>
          <a:prstGeom prst="rect">
            <a:avLst/>
          </a:prstGeom>
          <a:solidFill>
            <a:schemeClr val="dk1">
              <a:alpha val="11764"/>
            </a:schemeClr>
          </a:solidFill>
          <a:ln>
            <a:noFill/>
          </a:ln>
        </p:spPr>
      </p:sp>
      <p:pic>
        <p:nvPicPr>
          <p:cNvPr id="452" name="Google Shape;452;p113" descr="A picture containing drawing&#10;&#10;Description automatically generated"/>
          <p:cNvPicPr preferRelativeResize="0"/>
          <p:nvPr/>
        </p:nvPicPr>
        <p:blipFill rotWithShape="1">
          <a:blip r:embed="rId2">
            <a:alphaModFix/>
          </a:blip>
          <a:srcRect/>
          <a:stretch/>
        </p:blipFill>
        <p:spPr>
          <a:xfrm>
            <a:off x="14433607" y="14992"/>
            <a:ext cx="3847684" cy="173648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453"/>
        <p:cNvGrpSpPr/>
        <p:nvPr/>
      </p:nvGrpSpPr>
      <p:grpSpPr>
        <a:xfrm>
          <a:off x="0" y="0"/>
          <a:ext cx="0" cy="0"/>
          <a:chOff x="0" y="0"/>
          <a:chExt cx="0" cy="0"/>
        </a:xfrm>
      </p:grpSpPr>
      <p:sp>
        <p:nvSpPr>
          <p:cNvPr id="454" name="Google Shape;454;p114"/>
          <p:cNvSpPr/>
          <p:nvPr/>
        </p:nvSpPr>
        <p:spPr>
          <a:xfrm>
            <a:off x="360000" y="360056"/>
            <a:ext cx="17568000" cy="8583725"/>
          </a:xfrm>
          <a:prstGeom prst="rect">
            <a:avLst/>
          </a:prstGeom>
          <a:solidFill>
            <a:schemeClr val="lt2">
              <a:alpha val="49411"/>
            </a:schemeClr>
          </a:solidFill>
          <a:ln>
            <a:noFill/>
          </a:ln>
        </p:spPr>
        <p:txBody>
          <a:bodyPr spcFirstLastPara="1" wrap="square" lIns="137125" tIns="68550" rIns="137125" bIns="685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55" name="Google Shape;455;p11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9999"/>
              </a:buClr>
              <a:buSzPts val="48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456" name="Google Shape;456;p11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32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24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2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extslide">
  <p:cSld name="1_Textslide">
    <p:spTree>
      <p:nvGrpSpPr>
        <p:cNvPr id="1" name="Shape 457"/>
        <p:cNvGrpSpPr/>
        <p:nvPr/>
      </p:nvGrpSpPr>
      <p:grpSpPr>
        <a:xfrm>
          <a:off x="0" y="0"/>
          <a:ext cx="0" cy="0"/>
          <a:chOff x="0" y="0"/>
          <a:chExt cx="0" cy="0"/>
        </a:xfrm>
      </p:grpSpPr>
      <p:sp>
        <p:nvSpPr>
          <p:cNvPr id="458" name="Google Shape;458;p115"/>
          <p:cNvSpPr/>
          <p:nvPr/>
        </p:nvSpPr>
        <p:spPr>
          <a:xfrm>
            <a:off x="360000" y="360056"/>
            <a:ext cx="17568000" cy="8583725"/>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Arial"/>
              <a:ea typeface="Arial"/>
              <a:cs typeface="Arial"/>
              <a:sym typeface="Arial"/>
            </a:endParaRPr>
          </a:p>
        </p:txBody>
      </p:sp>
      <p:sp>
        <p:nvSpPr>
          <p:cNvPr id="459" name="Google Shape;459;p115"/>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72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0" name="Google Shape;460;p115"/>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874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793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pic>
        <p:nvPicPr>
          <p:cNvPr id="6" name="Picture 5">
            <a:extLst>
              <a:ext uri="{FF2B5EF4-FFF2-40B4-BE49-F238E27FC236}">
                <a16:creationId xmlns:a16="http://schemas.microsoft.com/office/drawing/2014/main" id="{8E4FCAD7-1161-3C42-8A66-D8777B270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912831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48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48"/>
        <p:cNvGrpSpPr/>
        <p:nvPr/>
      </p:nvGrpSpPr>
      <p:grpSpPr>
        <a:xfrm>
          <a:off x="0" y="0"/>
          <a:ext cx="0" cy="0"/>
          <a:chOff x="0" y="0"/>
          <a:chExt cx="0" cy="0"/>
        </a:xfrm>
      </p:grpSpPr>
      <p:sp>
        <p:nvSpPr>
          <p:cNvPr id="49" name="Google Shape;49;p33"/>
          <p:cNvSpPr>
            <a:spLocks noGrp="1"/>
          </p:cNvSpPr>
          <p:nvPr>
            <p:ph type="pic" idx="2"/>
          </p:nvPr>
        </p:nvSpPr>
        <p:spPr>
          <a:xfrm>
            <a:off x="0" y="0"/>
            <a:ext cx="9601200" cy="10288588"/>
          </a:xfrm>
          <a:prstGeom prst="rect">
            <a:avLst/>
          </a:prstGeom>
          <a:solidFill>
            <a:srgbClr val="353535">
              <a:alpha val="11372"/>
            </a:srgbClr>
          </a:solidFill>
          <a:ln>
            <a:noFill/>
          </a:ln>
        </p:spPr>
      </p:sp>
      <p:sp>
        <p:nvSpPr>
          <p:cNvPr id="50" name="Google Shape;50;p3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51" name="Google Shape;51;p3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7" name="Picture 6">
            <a:extLst>
              <a:ext uri="{FF2B5EF4-FFF2-40B4-BE49-F238E27FC236}">
                <a16:creationId xmlns:a16="http://schemas.microsoft.com/office/drawing/2014/main" id="{ACB886E1-22A5-DA4A-BAB3-A4B20437D4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234099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059778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14 November 2024</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4218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14 November 2024</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4009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pic>
        <p:nvPicPr>
          <p:cNvPr id="10" name="Picture 9">
            <a:extLst>
              <a:ext uri="{FF2B5EF4-FFF2-40B4-BE49-F238E27FC236}">
                <a16:creationId xmlns:a16="http://schemas.microsoft.com/office/drawing/2014/main" id="{C6B9EB27-5FAE-704E-85DD-7BEE4DA00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440624" cy="1684556"/>
          </a:xfrm>
          <a:prstGeom prst="rect">
            <a:avLst/>
          </a:prstGeom>
        </p:spPr>
      </p:pic>
    </p:spTree>
    <p:extLst>
      <p:ext uri="{BB962C8B-B14F-4D97-AF65-F5344CB8AC3E}">
        <p14:creationId xmlns:p14="http://schemas.microsoft.com/office/powerpoint/2010/main" val="2011085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7253467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79F553-21CE-294B-AEC6-45ABDBAE9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406478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564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99FF32-6DA4-5B4B-BD5C-276325EBDD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8"/>
          </a:xfrm>
          <a:prstGeom prst="rect">
            <a:avLst/>
          </a:prstGeom>
        </p:spPr>
      </p:pic>
    </p:spTree>
    <p:extLst>
      <p:ext uri="{BB962C8B-B14F-4D97-AF65-F5344CB8AC3E}">
        <p14:creationId xmlns:p14="http://schemas.microsoft.com/office/powerpoint/2010/main" val="20627882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8E2BF9-8240-DB47-AA17-0A624C870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65714" cy="1598919"/>
          </a:xfrm>
          <a:prstGeom prst="rect">
            <a:avLst/>
          </a:prstGeom>
        </p:spPr>
      </p:pic>
    </p:spTree>
    <p:extLst>
      <p:ext uri="{BB962C8B-B14F-4D97-AF65-F5344CB8AC3E}">
        <p14:creationId xmlns:p14="http://schemas.microsoft.com/office/powerpoint/2010/main" val="14474387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theme" Target="../theme/theme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theme" Target="../theme/theme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41" Type="http://schemas.openxmlformats.org/officeDocument/2006/relationships/theme" Target="../theme/theme4.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5"/>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Public</a:t>
            </a:r>
            <a:endParaRPr sz="1400" b="0" i="0" u="none" strike="noStrike" cap="none">
              <a:solidFill>
                <a:srgbClr val="000000"/>
              </a:solidFill>
              <a:latin typeface="Arial"/>
              <a:ea typeface="Arial"/>
              <a:cs typeface="Arial"/>
              <a:sym typeface="Arial"/>
            </a:endParaRPr>
          </a:p>
        </p:txBody>
      </p:sp>
      <p:sp>
        <p:nvSpPr>
          <p:cNvPr id="11" name="Google Shape;11;p25" descr="{&quot;HashCode&quot;:-45436510,&quot;Placement&quot;:&quot;Footer&quot;,&quot;Top&quot;:789.467957,&quot;Left&quot;:0.0,&quot;SlideWidth&quot;:1440,&quot;SlideHeight&quot;:810}"/>
          <p:cNvSpPr txBox="1"/>
          <p:nvPr/>
        </p:nvSpPr>
        <p:spPr>
          <a:xfrm>
            <a:off x="0" y="10026243"/>
            <a:ext cx="581126"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sz="1000" b="0" i="0" u="none" strike="noStrike" cap="none">
              <a:solidFill>
                <a:srgbClr val="000000"/>
              </a:solidFill>
              <a:latin typeface="Calibri"/>
              <a:ea typeface="Calibri"/>
              <a:cs typeface="Calibri"/>
              <a:sym typeface="Calibri"/>
            </a:endParaRPr>
          </a:p>
        </p:txBody>
      </p:sp>
      <p:sp>
        <p:nvSpPr>
          <p:cNvPr id="2" name="MSIPCMContentMarking" descr="{&quot;HashCode&quot;:-867948802,&quot;Placement&quot;:&quot;Footer&quot;,&quot;Top&quot;:789.467957,&quot;Left&quot;:0.0,&quot;SlideWidth&quot;:1440,&quot;SlideHeight&quot;:810}">
            <a:extLst>
              <a:ext uri="{FF2B5EF4-FFF2-40B4-BE49-F238E27FC236}">
                <a16:creationId xmlns:a16="http://schemas.microsoft.com/office/drawing/2014/main" id="{75847C18-7D1B-4D0B-B5B5-958DDF597A73}"/>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3"/>
        <p:cNvGrpSpPr/>
        <p:nvPr/>
      </p:nvGrpSpPr>
      <p:grpSpPr>
        <a:xfrm>
          <a:off x="0" y="0"/>
          <a:ext cx="0" cy="0"/>
          <a:chOff x="0" y="0"/>
          <a:chExt cx="0" cy="0"/>
        </a:xfrm>
      </p:grpSpPr>
      <p:sp>
        <p:nvSpPr>
          <p:cNvPr id="234" name="Google Shape;234;p72"/>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a:p>
        </p:txBody>
      </p:sp>
      <p:sp>
        <p:nvSpPr>
          <p:cNvPr id="235" name="Google Shape;235;p72" descr="{&quot;HashCode&quot;:-45436510,&quot;Placement&quot;:&quot;Footer&quot;,&quot;Top&quot;:789.467957,&quot;Left&quot;:0.0,&quot;SlideWidth&quot;:1440,&quot;SlideHeight&quot;:810}"/>
          <p:cNvSpPr txBox="1"/>
          <p:nvPr/>
        </p:nvSpPr>
        <p:spPr>
          <a:xfrm>
            <a:off x="0" y="10026243"/>
            <a:ext cx="581126"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sz="1000" b="0" i="0" u="none" strike="noStrike" cap="none">
              <a:solidFill>
                <a:srgbClr val="000000"/>
              </a:solidFill>
              <a:latin typeface="Calibri"/>
              <a:ea typeface="Calibri"/>
              <a:cs typeface="Calibri"/>
              <a:sym typeface="Calibri"/>
            </a:endParaRPr>
          </a:p>
        </p:txBody>
      </p:sp>
      <p:sp>
        <p:nvSpPr>
          <p:cNvPr id="2" name="MSIPCMContentMarking" descr="{&quot;HashCode&quot;:-867948802,&quot;Placement&quot;:&quot;Footer&quot;,&quot;Top&quot;:789.467957,&quot;Left&quot;:0.0,&quot;SlideWidth&quot;:1440,&quot;SlideHeight&quot;:810}">
            <a:extLst>
              <a:ext uri="{FF2B5EF4-FFF2-40B4-BE49-F238E27FC236}">
                <a16:creationId xmlns:a16="http://schemas.microsoft.com/office/drawing/2014/main" id="{C0A8CF99-F2F2-4041-805E-AE421D443242}"/>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BCFA4-662B-6747-891A-10DD5A99C0B2}"/>
              </a:ext>
            </a:extLst>
          </p:cNvPr>
          <p:cNvSpPr txBox="1"/>
          <p:nvPr userDrawn="1">
            <p:extLst>
              <p:ext uri="{1162E1C5-73C7-4A58-AE30-91384D911F3F}">
                <p184:classification xmlns:p184="http://schemas.microsoft.com/office/powerpoint/2018/4/main" val="ftr"/>
              </p:ext>
            </p:extLst>
          </p:nvPr>
        </p:nvSpPr>
        <p:spPr>
          <a:xfrm>
            <a:off x="0" y="10136188"/>
            <a:ext cx="338138" cy="152400"/>
          </a:xfrm>
          <a:prstGeom prst="rect">
            <a:avLst/>
          </a:prstGeom>
        </p:spPr>
        <p:txBody>
          <a:bodyPr horzOverflow="overflow" lIns="0" tIns="0" rIns="0" bIns="0">
            <a:spAutoFit/>
          </a:bodyPr>
          <a:lstStyle/>
          <a:p>
            <a:pPr algn="l"/>
            <a:r>
              <a:rPr lang="en-FR" sz="1000">
                <a:solidFill>
                  <a:srgbClr val="000000"/>
                </a:solidFill>
                <a:latin typeface="Calibri" panose="020F0502020204030204" pitchFamily="34" charset="0"/>
                <a:cs typeface="Calibri" panose="020F0502020204030204" pitchFamily="34" charset="0"/>
              </a:rPr>
              <a:t>Public</a:t>
            </a:r>
          </a:p>
        </p:txBody>
      </p:sp>
      <p:sp>
        <p:nvSpPr>
          <p:cNvPr id="2" name="MSIPCMContentMarking" descr="{&quot;HashCode&quot;:-867948802,&quot;Placement&quot;:&quot;Footer&quot;,&quot;Top&quot;:789.467957,&quot;Left&quot;:0.0,&quot;SlideWidth&quot;:1440,&quot;SlideHeight&quot;:810}">
            <a:extLst>
              <a:ext uri="{FF2B5EF4-FFF2-40B4-BE49-F238E27FC236}">
                <a16:creationId xmlns:a16="http://schemas.microsoft.com/office/drawing/2014/main" id="{3C471E5E-C03D-43FD-B18D-A61EB6FFB0BB}"/>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s-EC"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317989359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829" r:id="rId45"/>
    <p:sldLayoutId id="2147483830" r:id="rId46"/>
    <p:sldLayoutId id="2147483831" r:id="rId47"/>
    <p:sldLayoutId id="2147483832" r:id="rId48"/>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SIPCMContentMarking" descr="{&quot;HashCode&quot;:-1262903252,&quot;Placement&quot;:&quot;Footer&quot;,&quot;Top&quot;:789.467957,&quot;Left&quot;:0.0,&quot;SlideWidth&quot;:1440,&quot;SlideHeight&quot;:810}">
            <a:extLst>
              <a:ext uri="{FF2B5EF4-FFF2-40B4-BE49-F238E27FC236}">
                <a16:creationId xmlns:a16="http://schemas.microsoft.com/office/drawing/2014/main" id="{905BEA67-4252-46E6-A602-9D755498C276}"/>
              </a:ext>
            </a:extLst>
          </p:cNvPr>
          <p:cNvSpPr txBox="1"/>
          <p:nvPr userDrawn="1"/>
        </p:nvSpPr>
        <p:spPr>
          <a:xfrm>
            <a:off x="0" y="10026243"/>
            <a:ext cx="678298" cy="262344"/>
          </a:xfrm>
          <a:prstGeom prst="rect">
            <a:avLst/>
          </a:prstGeom>
          <a:noFill/>
        </p:spPr>
        <p:txBody>
          <a:bodyPr vert="horz" wrap="square" lIns="0" tIns="0" rIns="0" bIns="0" rtlCol="0" anchor="ctr" anchorCtr="1">
            <a:spAutoFit/>
          </a:bodyPr>
          <a:lstStyle/>
          <a:p>
            <a:pPr algn="l">
              <a:spcBef>
                <a:spcPct val="0"/>
              </a:spcBef>
              <a:spcAft>
                <a:spcPct val="0"/>
              </a:spcAft>
            </a:pPr>
            <a:r>
              <a:rPr lang="es-EC" sz="100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121417022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https://www.youtube.com/embed/WGGNkST1nl8?feature=oembed" TargetMode="Externa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CocZg-q_rX8?feature=oembed" TargetMode="Externa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https://www.youtube.com/embed/kgQopQq4tJw?feature=oembed" TargetMode="Externa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hyperlink" Target="https://communityengagementhub.org/"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
          <p:cNvSpPr/>
          <p:nvPr/>
        </p:nvSpPr>
        <p:spPr>
          <a:xfrm>
            <a:off x="11086129" y="3189933"/>
            <a:ext cx="6617018" cy="4247276"/>
          </a:xfrm>
          <a:prstGeom prst="rect">
            <a:avLst/>
          </a:prstGeom>
          <a:noFill/>
          <a:ln>
            <a:noFill/>
          </a:ln>
        </p:spPr>
        <p:txBody>
          <a:bodyPr spcFirstLastPara="1" wrap="square" lIns="91425" tIns="45700" rIns="91425" bIns="45700" anchor="t" anchorCtr="0">
            <a:spAutoFit/>
          </a:bodyPr>
          <a:lstStyle/>
          <a:p>
            <a:pPr lvl="0">
              <a:buSzPts val="5400"/>
            </a:pPr>
            <a:r>
              <a:rPr lang="es-EC" sz="5400" b="1" dirty="0">
                <a:solidFill>
                  <a:srgbClr val="F5333F"/>
                </a:solidFill>
                <a:latin typeface="Montserrat"/>
                <a:ea typeface="Montserrat"/>
                <a:cs typeface="Montserrat"/>
                <a:sym typeface="Montserrat"/>
              </a:rPr>
              <a:t>Una introducción a la Participación comunitaria y la Rendición de cuentas (CEA)</a:t>
            </a:r>
            <a:endParaRPr sz="3200" b="0" i="0" u="none" strike="noStrike" cap="none" dirty="0">
              <a:solidFill>
                <a:srgbClr val="0F2042"/>
              </a:solidFill>
              <a:latin typeface="Montserrat"/>
              <a:ea typeface="Montserrat"/>
              <a:cs typeface="Montserrat"/>
              <a:sym typeface="Montserrat"/>
            </a:endParaRPr>
          </a:p>
        </p:txBody>
      </p:sp>
      <p:pic>
        <p:nvPicPr>
          <p:cNvPr id="467" name="Google Shape;467;p1"/>
          <p:cNvPicPr preferRelativeResize="0"/>
          <p:nvPr/>
        </p:nvPicPr>
        <p:blipFill rotWithShape="1">
          <a:blip r:embed="rId3">
            <a:alphaModFix/>
          </a:blip>
          <a:srcRect/>
          <a:stretch/>
        </p:blipFill>
        <p:spPr>
          <a:xfrm>
            <a:off x="0" y="0"/>
            <a:ext cx="10288588" cy="102885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9"/>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10238014" y="0"/>
            <a:ext cx="8049986" cy="10288588"/>
          </a:xfrm>
          <a:prstGeom prst="rect">
            <a:avLst/>
          </a:prstGeom>
          <a:solidFill>
            <a:srgbClr val="353535">
              <a:alpha val="11372"/>
            </a:srgbClr>
          </a:solidFill>
          <a:ln>
            <a:noFill/>
          </a:ln>
        </p:spPr>
      </p:pic>
      <p:sp>
        <p:nvSpPr>
          <p:cNvPr id="558" name="Google Shape;558;p9"/>
          <p:cNvSpPr txBox="1"/>
          <p:nvPr/>
        </p:nvSpPr>
        <p:spPr>
          <a:xfrm>
            <a:off x="571499" y="2203700"/>
            <a:ext cx="8833758" cy="1569620"/>
          </a:xfrm>
          <a:prstGeom prst="rect">
            <a:avLst/>
          </a:prstGeom>
          <a:noFill/>
          <a:ln>
            <a:noFill/>
          </a:ln>
        </p:spPr>
        <p:txBody>
          <a:bodyPr spcFirstLastPara="1" wrap="square" lIns="91425" tIns="45700" rIns="91425" bIns="45700" anchor="t" anchorCtr="0">
            <a:spAutoFit/>
          </a:bodyPr>
          <a:lstStyle/>
          <a:p>
            <a:pPr lvl="0">
              <a:buSzPts val="4800"/>
            </a:pPr>
            <a:r>
              <a:rPr lang="en-GB" sz="4800" b="1" dirty="0" err="1">
                <a:solidFill>
                  <a:schemeClr val="dk2"/>
                </a:solidFill>
                <a:latin typeface="Montserrat"/>
                <a:ea typeface="Montserrat"/>
                <a:cs typeface="Montserrat"/>
                <a:sym typeface="Montserrat"/>
              </a:rPr>
              <a:t>Participación</a:t>
            </a:r>
            <a:r>
              <a:rPr lang="en-GB" sz="4800" b="1" dirty="0">
                <a:solidFill>
                  <a:schemeClr val="dk2"/>
                </a:solidFill>
                <a:latin typeface="Montserrat"/>
                <a:ea typeface="Montserrat"/>
                <a:cs typeface="Montserrat"/>
                <a:sym typeface="Montserrat"/>
              </a:rPr>
              <a:t> </a:t>
            </a:r>
            <a:r>
              <a:rPr lang="en-GB" sz="4800" b="1" dirty="0" err="1">
                <a:solidFill>
                  <a:schemeClr val="dk2"/>
                </a:solidFill>
                <a:latin typeface="Montserrat"/>
                <a:ea typeface="Montserrat"/>
                <a:cs typeface="Montserrat"/>
                <a:sym typeface="Montserrat"/>
              </a:rPr>
              <a:t>comunitaria</a:t>
            </a:r>
            <a:r>
              <a:rPr lang="en-GB" sz="4800" b="1" dirty="0">
                <a:solidFill>
                  <a:schemeClr val="dk2"/>
                </a:solidFill>
                <a:latin typeface="Montserrat"/>
                <a:ea typeface="Montserrat"/>
                <a:cs typeface="Montserrat"/>
                <a:sym typeface="Montserrat"/>
              </a:rPr>
              <a:t> en </a:t>
            </a:r>
            <a:r>
              <a:rPr lang="en-GB" sz="4800" b="1" dirty="0" err="1">
                <a:solidFill>
                  <a:schemeClr val="dk2"/>
                </a:solidFill>
                <a:latin typeface="Montserrat"/>
                <a:ea typeface="Montserrat"/>
                <a:cs typeface="Montserrat"/>
                <a:sym typeface="Montserrat"/>
              </a:rPr>
              <a:t>acción</a:t>
            </a:r>
            <a:r>
              <a:rPr lang="en-GB" sz="4800" b="1" dirty="0">
                <a:solidFill>
                  <a:schemeClr val="dk2"/>
                </a:solidFill>
                <a:latin typeface="Montserrat"/>
                <a:ea typeface="Montserrat"/>
                <a:cs typeface="Montserrat"/>
                <a:sym typeface="Montserrat"/>
              </a:rPr>
              <a:t>: </a:t>
            </a:r>
            <a:r>
              <a:rPr lang="en-GB" sz="4800" b="1" dirty="0" err="1">
                <a:solidFill>
                  <a:schemeClr val="accent4"/>
                </a:solidFill>
                <a:latin typeface="Montserrat"/>
                <a:ea typeface="Montserrat"/>
                <a:cs typeface="Montserrat"/>
                <a:sym typeface="Montserrat"/>
              </a:rPr>
              <a:t>Participación</a:t>
            </a:r>
            <a:endParaRPr sz="4800" b="0" i="0" u="none" strike="noStrike" cap="none" dirty="0">
              <a:solidFill>
                <a:schemeClr val="accent4"/>
              </a:solidFill>
              <a:latin typeface="Roboto Black"/>
              <a:ea typeface="Roboto Black"/>
              <a:cs typeface="Roboto Black"/>
              <a:sym typeface="Roboto Black"/>
            </a:endParaRPr>
          </a:p>
        </p:txBody>
      </p:sp>
      <p:sp>
        <p:nvSpPr>
          <p:cNvPr id="559" name="Google Shape;559;p9"/>
          <p:cNvSpPr txBox="1"/>
          <p:nvPr/>
        </p:nvSpPr>
        <p:spPr>
          <a:xfrm>
            <a:off x="571499" y="3996013"/>
            <a:ext cx="9462838" cy="6370934"/>
          </a:xfrm>
          <a:prstGeom prst="rect">
            <a:avLst/>
          </a:prstGeom>
          <a:noFill/>
          <a:ln>
            <a:noFill/>
          </a:ln>
        </p:spPr>
        <p:txBody>
          <a:bodyPr spcFirstLastPara="1" wrap="square" lIns="91425" tIns="45700" rIns="91425" bIns="45700" anchor="t" anchorCtr="0">
            <a:spAutoFit/>
          </a:bodyPr>
          <a:lstStyle/>
          <a:p>
            <a:pPr marL="342900" lvl="0" indent="-342900">
              <a:spcAft>
                <a:spcPts val="2400"/>
              </a:spcAft>
              <a:buClr>
                <a:srgbClr val="FF0000"/>
              </a:buClr>
              <a:buSzPts val="2200"/>
              <a:buFont typeface="Arial" panose="020B0604020202020204" pitchFamily="34" charset="0"/>
              <a:buChar char="•"/>
            </a:pPr>
            <a:r>
              <a:rPr lang="es-EC" sz="2400" dirty="0">
                <a:solidFill>
                  <a:schemeClr val="lt1"/>
                </a:solidFill>
                <a:latin typeface="Montserrat" pitchFamily="2" charset="77"/>
                <a:ea typeface="Open Sans"/>
                <a:cs typeface="Open Sans"/>
                <a:sym typeface="Open Sans"/>
              </a:rPr>
              <a:t>Comités de proyectos comunitarios 
Reuniones comunitarias, si incluyen una discusión bidireccional
Acordar criterios de selección y focalización con las comunidades
Proporcionar apoyo técnico y financiación a las comunidades para llevar a cabo sus propias actividades
Planificación conjunta de programas y respuestas
</a:t>
            </a:r>
            <a:r>
              <a:rPr lang="es-EC" sz="2400" b="1" dirty="0">
                <a:solidFill>
                  <a:schemeClr val="accent4"/>
                </a:solidFill>
                <a:latin typeface="Montserrat" pitchFamily="2" charset="77"/>
                <a:ea typeface="Open Sans"/>
                <a:cs typeface="Open Sans"/>
                <a:sym typeface="Open Sans"/>
              </a:rPr>
              <a:t>Un ejemplo:</a:t>
            </a:r>
            <a:r>
              <a:rPr lang="es-EC" sz="2400" dirty="0">
                <a:solidFill>
                  <a:schemeClr val="lt1"/>
                </a:solidFill>
                <a:latin typeface="Montserrat" pitchFamily="2" charset="77"/>
                <a:ea typeface="Open Sans"/>
                <a:cs typeface="Open Sans"/>
                <a:sym typeface="Open Sans"/>
              </a:rPr>
              <a:t> la Cruz Roja Indonesia apoyó a los Equipos de Acción Comunitaria (CBAT), que recibieron subvenciones en efectivo para decidir e implementar sus propias medidas de prevención de COVID-19</a:t>
            </a:r>
            <a:endParaRPr lang="en-GB" sz="2400" b="0" i="0" u="none" strike="noStrike" cap="none" dirty="0">
              <a:solidFill>
                <a:schemeClr val="lt1"/>
              </a:solidFill>
              <a:latin typeface="Montserrat" pitchFamily="2" charset="77"/>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1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9601200" cy="10288588"/>
          </a:xfrm>
          <a:prstGeom prst="rect">
            <a:avLst/>
          </a:prstGeom>
          <a:solidFill>
            <a:srgbClr val="353535">
              <a:alpha val="11372"/>
            </a:srgbClr>
          </a:solidFill>
          <a:ln>
            <a:noFill/>
          </a:ln>
        </p:spPr>
      </p:pic>
      <p:sp>
        <p:nvSpPr>
          <p:cNvPr id="566" name="Google Shape;566;p10"/>
          <p:cNvSpPr txBox="1"/>
          <p:nvPr/>
        </p:nvSpPr>
        <p:spPr>
          <a:xfrm>
            <a:off x="9905999" y="3946171"/>
            <a:ext cx="8246534" cy="6432490"/>
          </a:xfrm>
          <a:prstGeom prst="rect">
            <a:avLst/>
          </a:prstGeom>
          <a:noFill/>
          <a:ln>
            <a:noFill/>
          </a:ln>
        </p:spPr>
        <p:txBody>
          <a:bodyPr spcFirstLastPara="1" wrap="square" lIns="91425" tIns="45700" rIns="91425" bIns="45700" anchor="t" anchorCtr="0">
            <a:spAutoFit/>
          </a:bodyPr>
          <a:lstStyle/>
          <a:p>
            <a:pPr marL="342900" lvl="0" indent="-342900">
              <a:spcAft>
                <a:spcPts val="2400"/>
              </a:spcAft>
              <a:buClr>
                <a:srgbClr val="FF0000"/>
              </a:buClr>
              <a:buSzPts val="2200"/>
              <a:buFont typeface="Arial" panose="020B0604020202020204" pitchFamily="34" charset="0"/>
              <a:buChar char="•"/>
            </a:pPr>
            <a:r>
              <a:rPr lang="es-EC" sz="2400" dirty="0">
                <a:solidFill>
                  <a:schemeClr val="lt1"/>
                </a:solidFill>
                <a:latin typeface="Montserrat" pitchFamily="2" charset="77"/>
                <a:ea typeface="Open Sans"/>
                <a:cs typeface="Open Sans"/>
                <a:sym typeface="Open Sans"/>
              </a:rPr>
              <a:t>Líneas telefónicas directas para responder preguntas y quejas sobre los criterios de selección.
</a:t>
            </a:r>
            <a:r>
              <a:rPr lang="es-EC" sz="2400" dirty="0" err="1">
                <a:solidFill>
                  <a:schemeClr val="lt1"/>
                </a:solidFill>
                <a:latin typeface="Montserrat" pitchFamily="2" charset="77"/>
                <a:ea typeface="Open Sans"/>
                <a:cs typeface="Open Sans"/>
                <a:sym typeface="Open Sans"/>
              </a:rPr>
              <a:t>Helpdesks</a:t>
            </a:r>
            <a:r>
              <a:rPr lang="es-EC" sz="2400" dirty="0">
                <a:solidFill>
                  <a:schemeClr val="lt1"/>
                </a:solidFill>
                <a:latin typeface="Montserrat" pitchFamily="2" charset="77"/>
                <a:ea typeface="Open Sans"/>
                <a:cs typeface="Open Sans"/>
                <a:sym typeface="Open Sans"/>
              </a:rPr>
              <a:t> comunitarios durante las distribuciones.
Encuestas de satisfacción para monitorear el programa y las operaciones.
Voluntarios que recogen comentarios durante las actividades
</a:t>
            </a:r>
            <a:r>
              <a:rPr lang="es-EC" sz="2400" b="1" dirty="0">
                <a:solidFill>
                  <a:schemeClr val="accent4"/>
                </a:solidFill>
                <a:latin typeface="Montserrat" pitchFamily="2" charset="77"/>
                <a:ea typeface="Open Sans"/>
                <a:cs typeface="Open Sans"/>
                <a:sym typeface="Open Sans"/>
              </a:rPr>
              <a:t>Un ejemplo: </a:t>
            </a:r>
            <a:r>
              <a:rPr lang="es-EC" sz="2400" dirty="0">
                <a:solidFill>
                  <a:schemeClr val="lt1"/>
                </a:solidFill>
                <a:latin typeface="Montserrat" pitchFamily="2" charset="77"/>
                <a:ea typeface="Open Sans"/>
                <a:cs typeface="Open Sans"/>
                <a:sym typeface="Open Sans"/>
              </a:rPr>
              <a:t>la Cruz Roja Libanesa (LRC) estableció una línea directa de comentarios para responder preguntas sobre un programa de efectivo y cupones, que creció para cubrir la mayoría de los programas y respuestas de LRC.</a:t>
            </a:r>
            <a:endParaRPr sz="2400" b="0" i="0" u="none" strike="noStrike" cap="none" dirty="0">
              <a:solidFill>
                <a:srgbClr val="000000"/>
              </a:solidFill>
              <a:latin typeface="Montserrat" pitchFamily="2" charset="77"/>
              <a:sym typeface="Arial"/>
            </a:endParaRPr>
          </a:p>
        </p:txBody>
      </p:sp>
      <p:sp>
        <p:nvSpPr>
          <p:cNvPr id="567" name="Google Shape;567;p10"/>
          <p:cNvSpPr txBox="1"/>
          <p:nvPr/>
        </p:nvSpPr>
        <p:spPr>
          <a:xfrm>
            <a:off x="9905999" y="894709"/>
            <a:ext cx="7450667" cy="2800726"/>
          </a:xfrm>
          <a:prstGeom prst="rect">
            <a:avLst/>
          </a:prstGeom>
          <a:noFill/>
          <a:ln>
            <a:noFill/>
          </a:ln>
        </p:spPr>
        <p:txBody>
          <a:bodyPr spcFirstLastPara="1" wrap="square" lIns="91425" tIns="45700" rIns="91425" bIns="45700" anchor="t" anchorCtr="0">
            <a:spAutoFit/>
          </a:bodyPr>
          <a:lstStyle/>
          <a:p>
            <a:pPr lvl="0">
              <a:buSzPts val="4800"/>
            </a:pPr>
            <a:r>
              <a:rPr lang="en-GB" sz="4400" b="1" dirty="0" err="1">
                <a:solidFill>
                  <a:schemeClr val="dk2"/>
                </a:solidFill>
                <a:latin typeface="Montserrat"/>
                <a:ea typeface="Montserrat"/>
                <a:cs typeface="Montserrat"/>
                <a:sym typeface="Montserrat"/>
              </a:rPr>
              <a:t>Participación</a:t>
            </a:r>
            <a:r>
              <a:rPr lang="en-GB" sz="4400" b="1" dirty="0">
                <a:solidFill>
                  <a:schemeClr val="dk2"/>
                </a:solidFill>
                <a:latin typeface="Montserrat"/>
                <a:ea typeface="Montserrat"/>
                <a:cs typeface="Montserrat"/>
                <a:sym typeface="Montserrat"/>
              </a:rPr>
              <a:t> </a:t>
            </a:r>
            <a:r>
              <a:rPr lang="en-GB" sz="4400" b="1" dirty="0" err="1">
                <a:solidFill>
                  <a:schemeClr val="dk2"/>
                </a:solidFill>
                <a:latin typeface="Montserrat"/>
                <a:ea typeface="Montserrat"/>
                <a:cs typeface="Montserrat"/>
                <a:sym typeface="Montserrat"/>
              </a:rPr>
              <a:t>comunitaria</a:t>
            </a:r>
            <a:r>
              <a:rPr lang="en-GB" sz="4400" b="1" dirty="0">
                <a:solidFill>
                  <a:schemeClr val="dk2"/>
                </a:solidFill>
                <a:latin typeface="Montserrat"/>
                <a:ea typeface="Montserrat"/>
                <a:cs typeface="Montserrat"/>
                <a:sym typeface="Montserrat"/>
              </a:rPr>
              <a:t> en </a:t>
            </a:r>
            <a:r>
              <a:rPr lang="en-GB" sz="4400" b="1" dirty="0" err="1">
                <a:solidFill>
                  <a:schemeClr val="dk2"/>
                </a:solidFill>
                <a:latin typeface="Montserrat"/>
                <a:ea typeface="Montserrat"/>
                <a:cs typeface="Montserrat"/>
                <a:sym typeface="Montserrat"/>
              </a:rPr>
              <a:t>acción</a:t>
            </a:r>
            <a:r>
              <a:rPr lang="en-GB" sz="4400" b="1" dirty="0">
                <a:solidFill>
                  <a:schemeClr val="dk2"/>
                </a:solidFill>
                <a:latin typeface="Montserrat"/>
                <a:ea typeface="Montserrat"/>
                <a:cs typeface="Montserrat"/>
                <a:sym typeface="Montserrat"/>
              </a:rPr>
              <a:t>: 
</a:t>
            </a:r>
            <a:r>
              <a:rPr lang="en-GB" sz="4400" b="1" dirty="0" err="1">
                <a:solidFill>
                  <a:schemeClr val="accent4"/>
                </a:solidFill>
                <a:latin typeface="Montserrat"/>
                <a:ea typeface="Montserrat"/>
                <a:cs typeface="Montserrat"/>
                <a:sym typeface="Montserrat"/>
              </a:rPr>
              <a:t>Mecanismos</a:t>
            </a:r>
            <a:r>
              <a:rPr lang="en-GB" sz="4400" b="1" dirty="0">
                <a:solidFill>
                  <a:schemeClr val="accent4"/>
                </a:solidFill>
                <a:latin typeface="Montserrat"/>
                <a:ea typeface="Montserrat"/>
                <a:cs typeface="Montserrat"/>
                <a:sym typeface="Montserrat"/>
              </a:rPr>
              <a:t> de </a:t>
            </a:r>
            <a:r>
              <a:rPr lang="en-GB" sz="4400" b="1" dirty="0" err="1">
                <a:solidFill>
                  <a:schemeClr val="accent4"/>
                </a:solidFill>
                <a:latin typeface="Montserrat"/>
                <a:ea typeface="Montserrat"/>
                <a:cs typeface="Montserrat"/>
                <a:sym typeface="Montserrat"/>
              </a:rPr>
              <a:t>retroalimentación</a:t>
            </a:r>
            <a:endParaRPr sz="4400" b="0" i="0" u="none" strike="noStrike" cap="none" dirty="0">
              <a:solidFill>
                <a:schemeClr val="accent4"/>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11"/>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t="-238"/>
          <a:stretch/>
        </p:blipFill>
        <p:spPr>
          <a:xfrm>
            <a:off x="9682842" y="0"/>
            <a:ext cx="8605157" cy="10288588"/>
          </a:xfrm>
          <a:prstGeom prst="rect">
            <a:avLst/>
          </a:prstGeom>
          <a:solidFill>
            <a:srgbClr val="353535">
              <a:alpha val="11372"/>
            </a:srgbClr>
          </a:solidFill>
          <a:ln>
            <a:noFill/>
          </a:ln>
        </p:spPr>
      </p:pic>
      <p:sp>
        <p:nvSpPr>
          <p:cNvPr id="574" name="Google Shape;574;p11"/>
          <p:cNvSpPr txBox="1"/>
          <p:nvPr/>
        </p:nvSpPr>
        <p:spPr>
          <a:xfrm>
            <a:off x="451757" y="3682142"/>
            <a:ext cx="8381999" cy="6417101"/>
          </a:xfrm>
          <a:prstGeom prst="rect">
            <a:avLst/>
          </a:prstGeom>
          <a:noFill/>
          <a:ln>
            <a:noFill/>
          </a:ln>
        </p:spPr>
        <p:txBody>
          <a:bodyPr spcFirstLastPara="1" wrap="square" lIns="91425" tIns="45700" rIns="91425" bIns="45700" anchor="t" anchorCtr="0">
            <a:spAutoFit/>
          </a:bodyPr>
          <a:lstStyle/>
          <a:p>
            <a:pPr marL="342900" indent="-342900">
              <a:spcAft>
                <a:spcPts val="1800"/>
              </a:spcAft>
              <a:buClr>
                <a:srgbClr val="FF0000"/>
              </a:buClr>
              <a:buSzPts val="2200"/>
              <a:buFont typeface="Arial" panose="020B0604020202020204" pitchFamily="34" charset="0"/>
              <a:buChar char="•"/>
            </a:pPr>
            <a:r>
              <a:rPr lang="es-EC" sz="2400" dirty="0">
                <a:solidFill>
                  <a:schemeClr val="bg1"/>
                </a:solidFill>
                <a:latin typeface="Montserrat" pitchFamily="2" charset="77"/>
                <a:ea typeface="Open Sans"/>
                <a:cs typeface="Open Sans"/>
                <a:sym typeface="Open Sans"/>
              </a:rPr>
              <a:t>Reuniones comunitarias para presentar a la Sociedad Nacional y explicar las formas de trabajo
Anuncios en las comunidades con información sobre los objetivos y plazos del programa
Envío de SMS sobre los artículos de ayuda que recibirán las personas
Visitas casa por casa para discutir las actividades del programa y cómo pueden involucrarse
</a:t>
            </a:r>
            <a:r>
              <a:rPr lang="es-EC" sz="2400" b="1" dirty="0">
                <a:solidFill>
                  <a:schemeClr val="accent4"/>
                </a:solidFill>
                <a:latin typeface="Montserrat" pitchFamily="2" charset="77"/>
                <a:ea typeface="Open Sans"/>
                <a:cs typeface="Open Sans"/>
                <a:sym typeface="Open Sans"/>
              </a:rPr>
              <a:t>Un ejemplo: </a:t>
            </a:r>
            <a:r>
              <a:rPr lang="es-EC" sz="2400" dirty="0">
                <a:solidFill>
                  <a:schemeClr val="bg1"/>
                </a:solidFill>
                <a:latin typeface="Montserrat" pitchFamily="2" charset="77"/>
                <a:ea typeface="Open Sans"/>
                <a:cs typeface="Open Sans"/>
                <a:sym typeface="Open Sans"/>
              </a:rPr>
              <a:t>Para respuesta a un ciclón, la Cruz Roja de Malawi comunicó claramente lo que las personas recibirían y cómo quejarse si no recibían sus artículos a través de visitas domiciliarias y reuniones. Esto ayudó a combatir la corrupción y la intimidación por parte de los líderes comunitarios.</a:t>
            </a:r>
            <a:endParaRPr sz="1600" b="0" i="0" u="none" strike="noStrike" cap="none" dirty="0">
              <a:solidFill>
                <a:srgbClr val="000000"/>
              </a:solidFill>
              <a:latin typeface="Montserrat" pitchFamily="2" charset="77"/>
              <a:sym typeface="Arial"/>
            </a:endParaRPr>
          </a:p>
        </p:txBody>
      </p:sp>
      <p:sp>
        <p:nvSpPr>
          <p:cNvPr id="575" name="Google Shape;575;p11"/>
          <p:cNvSpPr txBox="1"/>
          <p:nvPr/>
        </p:nvSpPr>
        <p:spPr>
          <a:xfrm>
            <a:off x="451757" y="1951387"/>
            <a:ext cx="8382000" cy="1446509"/>
          </a:xfrm>
          <a:prstGeom prst="rect">
            <a:avLst/>
          </a:prstGeom>
          <a:noFill/>
          <a:ln>
            <a:noFill/>
          </a:ln>
        </p:spPr>
        <p:txBody>
          <a:bodyPr spcFirstLastPara="1" wrap="square" lIns="91425" tIns="45700" rIns="91425" bIns="45700" anchor="t" anchorCtr="0">
            <a:spAutoFit/>
          </a:bodyPr>
          <a:lstStyle/>
          <a:p>
            <a:pPr lvl="0">
              <a:buSzPts val="4800"/>
            </a:pPr>
            <a:r>
              <a:rPr lang="en-GB" sz="4400" b="1" dirty="0" err="1">
                <a:solidFill>
                  <a:schemeClr val="dk2"/>
                </a:solidFill>
                <a:latin typeface="Montserrat"/>
                <a:ea typeface="Montserrat"/>
                <a:cs typeface="Montserrat"/>
                <a:sym typeface="Montserrat"/>
              </a:rPr>
              <a:t>Participación</a:t>
            </a:r>
            <a:r>
              <a:rPr lang="en-GB" sz="4400" b="1" dirty="0">
                <a:solidFill>
                  <a:schemeClr val="dk2"/>
                </a:solidFill>
                <a:latin typeface="Montserrat"/>
                <a:ea typeface="Montserrat"/>
                <a:cs typeface="Montserrat"/>
                <a:sym typeface="Montserrat"/>
              </a:rPr>
              <a:t> </a:t>
            </a:r>
            <a:r>
              <a:rPr lang="en-GB" sz="4400" b="1" dirty="0" err="1">
                <a:solidFill>
                  <a:schemeClr val="dk2"/>
                </a:solidFill>
                <a:latin typeface="Montserrat"/>
                <a:ea typeface="Montserrat"/>
                <a:cs typeface="Montserrat"/>
                <a:sym typeface="Montserrat"/>
              </a:rPr>
              <a:t>comunitaria</a:t>
            </a:r>
            <a:r>
              <a:rPr lang="en-GB" sz="4400" b="1" dirty="0">
                <a:solidFill>
                  <a:schemeClr val="dk2"/>
                </a:solidFill>
                <a:latin typeface="Montserrat"/>
                <a:ea typeface="Montserrat"/>
                <a:cs typeface="Montserrat"/>
                <a:sym typeface="Montserrat"/>
              </a:rPr>
              <a:t> en </a:t>
            </a:r>
            <a:r>
              <a:rPr lang="en-GB" sz="4400" b="1" dirty="0" err="1">
                <a:solidFill>
                  <a:schemeClr val="dk2"/>
                </a:solidFill>
                <a:latin typeface="Montserrat"/>
                <a:ea typeface="Montserrat"/>
                <a:cs typeface="Montserrat"/>
                <a:sym typeface="Montserrat"/>
              </a:rPr>
              <a:t>acción</a:t>
            </a:r>
            <a:r>
              <a:rPr lang="en-GB" sz="4400" b="1" dirty="0">
                <a:solidFill>
                  <a:schemeClr val="dk2"/>
                </a:solidFill>
                <a:latin typeface="Montserrat"/>
                <a:ea typeface="Montserrat"/>
                <a:cs typeface="Montserrat"/>
                <a:sym typeface="Montserrat"/>
              </a:rPr>
              <a:t>: </a:t>
            </a:r>
            <a:r>
              <a:rPr lang="en-GB" sz="4400" b="1" dirty="0" err="1">
                <a:solidFill>
                  <a:schemeClr val="accent4"/>
                </a:solidFill>
                <a:latin typeface="Montserrat"/>
                <a:ea typeface="Montserrat"/>
                <a:cs typeface="Montserrat"/>
                <a:sym typeface="Montserrat"/>
              </a:rPr>
              <a:t>Comunicación</a:t>
            </a:r>
            <a:endParaRPr sz="4400" b="0" i="0" u="none" strike="noStrike" cap="none" dirty="0">
              <a:solidFill>
                <a:schemeClr val="accent4"/>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10"/>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08214" y="0"/>
            <a:ext cx="9349869" cy="10288588"/>
          </a:xfrm>
          <a:prstGeom prst="rect">
            <a:avLst/>
          </a:prstGeom>
          <a:solidFill>
            <a:srgbClr val="353535">
              <a:alpha val="11372"/>
            </a:srgbClr>
          </a:solidFill>
          <a:ln>
            <a:noFill/>
          </a:ln>
        </p:spPr>
      </p:pic>
      <p:sp>
        <p:nvSpPr>
          <p:cNvPr id="566" name="Google Shape;566;p10"/>
          <p:cNvSpPr txBox="1"/>
          <p:nvPr/>
        </p:nvSpPr>
        <p:spPr>
          <a:xfrm>
            <a:off x="9346348" y="4207432"/>
            <a:ext cx="8508948" cy="5078273"/>
          </a:xfrm>
          <a:prstGeom prst="rect">
            <a:avLst/>
          </a:prstGeom>
          <a:noFill/>
          <a:ln>
            <a:noFill/>
          </a:ln>
        </p:spPr>
        <p:txBody>
          <a:bodyPr spcFirstLastPara="1" wrap="square" lIns="91425" tIns="45700" rIns="91425" bIns="45700" anchor="t" anchorCtr="0">
            <a:spAutoFit/>
          </a:bodyPr>
          <a:lstStyle/>
          <a:p>
            <a:pPr marL="342900" lvl="0" indent="-342900">
              <a:spcAft>
                <a:spcPts val="1800"/>
              </a:spcAft>
              <a:buClr>
                <a:srgbClr val="FF0000"/>
              </a:buClr>
              <a:buSzPts val="2200"/>
              <a:buFont typeface="Arial" panose="020B0604020202020204" pitchFamily="34" charset="0"/>
              <a:buChar char="•"/>
            </a:pPr>
            <a:r>
              <a:rPr lang="es-EC" sz="2400" dirty="0">
                <a:solidFill>
                  <a:schemeClr val="lt1"/>
                </a:solidFill>
                <a:latin typeface="Montserrat" pitchFamily="2" charset="77"/>
                <a:ea typeface="Open Sans"/>
                <a:cs typeface="Open Sans"/>
                <a:sym typeface="Open Sans"/>
              </a:rPr>
              <a:t>Compartir información sobre prevención de enfermedades a través de las redes sociales
Mecanismos de retroalimentación para monitorear las creencias, temores y preguntas de las personas sobre una enfermedad
Programas de chat de radio interactivos para fomentar prácticas seguras y responder a las preguntas de las personas
Uso de enfoques participativos para identificar soluciones lideradas por la comunidad para abordar una epidemia</a:t>
            </a:r>
            <a:endParaRPr sz="2400" b="0" i="0" u="none" strike="noStrike" cap="none" dirty="0">
              <a:solidFill>
                <a:srgbClr val="000000"/>
              </a:solidFill>
              <a:latin typeface="Montserrat" pitchFamily="2" charset="77"/>
              <a:sym typeface="Arial"/>
            </a:endParaRPr>
          </a:p>
        </p:txBody>
      </p:sp>
      <p:sp>
        <p:nvSpPr>
          <p:cNvPr id="567" name="Google Shape;567;p10"/>
          <p:cNvSpPr txBox="1"/>
          <p:nvPr/>
        </p:nvSpPr>
        <p:spPr>
          <a:xfrm>
            <a:off x="9346347" y="2053048"/>
            <a:ext cx="8508949" cy="1669647"/>
          </a:xfrm>
          <a:prstGeom prst="rect">
            <a:avLst/>
          </a:prstGeom>
          <a:noFill/>
          <a:ln>
            <a:noFill/>
          </a:ln>
        </p:spPr>
        <p:txBody>
          <a:bodyPr spcFirstLastPara="1" wrap="square" lIns="91425" tIns="45700" rIns="91425" bIns="45700" anchor="t" anchorCtr="0">
            <a:spAutoFit/>
          </a:bodyPr>
          <a:lstStyle/>
          <a:p>
            <a:pPr lvl="0">
              <a:lnSpc>
                <a:spcPts val="4100"/>
              </a:lnSpc>
              <a:buSzPts val="4800"/>
            </a:pPr>
            <a:r>
              <a:rPr lang="en-GB" sz="4000" b="1" dirty="0" err="1">
                <a:solidFill>
                  <a:schemeClr val="dk2"/>
                </a:solidFill>
                <a:latin typeface="Montserrat" pitchFamily="2" charset="77"/>
                <a:ea typeface="Montserrat"/>
                <a:cs typeface="Montserrat"/>
                <a:sym typeface="Montserrat"/>
              </a:rPr>
              <a:t>Participación</a:t>
            </a:r>
            <a:r>
              <a:rPr lang="en-GB" sz="4000" b="1" dirty="0">
                <a:solidFill>
                  <a:schemeClr val="dk2"/>
                </a:solidFill>
                <a:latin typeface="Montserrat" pitchFamily="2" charset="77"/>
                <a:ea typeface="Montserrat"/>
                <a:cs typeface="Montserrat"/>
                <a:sym typeface="Montserrat"/>
              </a:rPr>
              <a:t> </a:t>
            </a:r>
            <a:r>
              <a:rPr lang="en-GB" sz="4000" b="1" dirty="0" err="1">
                <a:solidFill>
                  <a:schemeClr val="dk2"/>
                </a:solidFill>
                <a:latin typeface="Montserrat" pitchFamily="2" charset="77"/>
                <a:ea typeface="Montserrat"/>
                <a:cs typeface="Montserrat"/>
                <a:sym typeface="Montserrat"/>
              </a:rPr>
              <a:t>comunitaria</a:t>
            </a:r>
            <a:r>
              <a:rPr lang="en-GB" sz="4000" b="1" dirty="0">
                <a:solidFill>
                  <a:schemeClr val="dk2"/>
                </a:solidFill>
                <a:latin typeface="Montserrat" pitchFamily="2" charset="77"/>
                <a:ea typeface="Montserrat"/>
                <a:cs typeface="Montserrat"/>
                <a:sym typeface="Montserrat"/>
              </a:rPr>
              <a:t> en </a:t>
            </a:r>
            <a:r>
              <a:rPr lang="en-GB" sz="4000" b="1" dirty="0" err="1">
                <a:solidFill>
                  <a:schemeClr val="dk2"/>
                </a:solidFill>
                <a:latin typeface="Montserrat" pitchFamily="2" charset="77"/>
                <a:ea typeface="Montserrat"/>
                <a:cs typeface="Montserrat"/>
                <a:sym typeface="Montserrat"/>
              </a:rPr>
              <a:t>acción</a:t>
            </a:r>
            <a:r>
              <a:rPr lang="en-GB" sz="4000" b="1" dirty="0">
                <a:solidFill>
                  <a:schemeClr val="dk2"/>
                </a:solidFill>
                <a:latin typeface="Montserrat" pitchFamily="2" charset="77"/>
                <a:ea typeface="Montserrat"/>
                <a:cs typeface="Montserrat"/>
                <a:sym typeface="Montserrat"/>
              </a:rPr>
              <a:t>: </a:t>
            </a:r>
            <a:r>
              <a:rPr lang="es-EC" sz="4000" b="1" dirty="0">
                <a:solidFill>
                  <a:schemeClr val="accent4"/>
                </a:solidFill>
                <a:latin typeface="Montserrat" pitchFamily="2" charset="77"/>
                <a:ea typeface="Montserrat"/>
                <a:cs typeface="Montserrat"/>
                <a:sym typeface="Montserrat"/>
              </a:rPr>
              <a:t>Comunicación de riesgos y CEA</a:t>
            </a:r>
            <a:endParaRPr sz="4000" b="0" i="0" u="none" strike="noStrike" cap="none" dirty="0">
              <a:solidFill>
                <a:schemeClr val="accent4"/>
              </a:solidFill>
              <a:latin typeface="Montserrat" pitchFamily="2" charset="77"/>
              <a:ea typeface="Roboto Black"/>
              <a:cs typeface="Roboto Black"/>
              <a:sym typeface="Roboto Black"/>
            </a:endParaRPr>
          </a:p>
        </p:txBody>
      </p:sp>
    </p:spTree>
    <p:extLst>
      <p:ext uri="{BB962C8B-B14F-4D97-AF65-F5344CB8AC3E}">
        <p14:creationId xmlns:p14="http://schemas.microsoft.com/office/powerpoint/2010/main" val="7479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2"/>
          <p:cNvSpPr txBox="1"/>
          <p:nvPr/>
        </p:nvSpPr>
        <p:spPr>
          <a:xfrm>
            <a:off x="1961498" y="4551150"/>
            <a:ext cx="14365003" cy="3342413"/>
          </a:xfrm>
          <a:prstGeom prst="rect">
            <a:avLst/>
          </a:prstGeom>
          <a:noFill/>
          <a:ln>
            <a:noFill/>
          </a:ln>
        </p:spPr>
        <p:txBody>
          <a:bodyPr spcFirstLastPara="1" wrap="square" lIns="91425" tIns="45700" rIns="91425" bIns="45700" anchor="t" anchorCtr="0">
            <a:spAutoFit/>
          </a:bodyPr>
          <a:lstStyle/>
          <a:p>
            <a:pPr lvl="0" algn="ctr">
              <a:lnSpc>
                <a:spcPct val="80000"/>
              </a:lnSpc>
              <a:buSzPts val="8800"/>
            </a:pPr>
            <a:r>
              <a:rPr lang="es-EC" sz="8800" b="1" dirty="0">
                <a:solidFill>
                  <a:srgbClr val="F5333F"/>
                </a:solidFill>
                <a:latin typeface="Montserrat"/>
                <a:ea typeface="Montserrat"/>
                <a:cs typeface="Montserrat"/>
                <a:sym typeface="Montserrat"/>
              </a:rPr>
              <a:t>¿Por qué CEA es importante?
</a:t>
            </a:r>
            <a:endParaRPr sz="8800" b="0" i="0" u="none" strike="noStrike" cap="none" dirty="0">
              <a:solidFill>
                <a:srgbClr val="F5333F"/>
              </a:solidFill>
              <a:latin typeface="Roboto Black"/>
              <a:ea typeface="Roboto Black"/>
              <a:cs typeface="Roboto Black"/>
              <a:sym typeface="Robo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624942" y="0"/>
            <a:ext cx="9663058" cy="10288588"/>
          </a:xfrm>
          <a:prstGeom prst="rect">
            <a:avLst/>
          </a:prstGeom>
          <a:solidFill>
            <a:srgbClr val="353535">
              <a:alpha val="11372"/>
            </a:srgbClr>
          </a:solidFill>
          <a:ln>
            <a:noFill/>
          </a:ln>
        </p:spPr>
      </p:pic>
      <p:sp>
        <p:nvSpPr>
          <p:cNvPr id="587" name="Google Shape;587;p13"/>
          <p:cNvSpPr txBox="1"/>
          <p:nvPr/>
        </p:nvSpPr>
        <p:spPr>
          <a:xfrm>
            <a:off x="512007" y="799434"/>
            <a:ext cx="8185100" cy="2456017"/>
          </a:xfrm>
          <a:prstGeom prst="rect">
            <a:avLst/>
          </a:prstGeom>
          <a:noFill/>
          <a:ln>
            <a:noFill/>
          </a:ln>
        </p:spPr>
        <p:txBody>
          <a:bodyPr spcFirstLastPara="1" wrap="square" lIns="91425" tIns="45700" rIns="91425" bIns="45700" anchor="t" anchorCtr="0">
            <a:spAutoFit/>
          </a:bodyPr>
          <a:lstStyle/>
          <a:p>
            <a:pPr lvl="0">
              <a:lnSpc>
                <a:spcPct val="80000"/>
              </a:lnSpc>
              <a:buSzPts val="4800"/>
            </a:pPr>
            <a:r>
              <a:rPr lang="es-EC" sz="4800" b="1" dirty="0">
                <a:solidFill>
                  <a:schemeClr val="dk2"/>
                </a:solidFill>
                <a:latin typeface="Montserrat"/>
                <a:ea typeface="Montserrat"/>
                <a:cs typeface="Montserrat"/>
                <a:sym typeface="Montserrat"/>
              </a:rPr>
              <a:t>¿Por qué necesitamos involucrar a las comunidades?
</a:t>
            </a:r>
            <a:r>
              <a:rPr lang="en-GB" sz="4800" dirty="0" err="1">
                <a:solidFill>
                  <a:schemeClr val="accent3"/>
                </a:solidFill>
                <a:latin typeface="Montserrat"/>
                <a:ea typeface="Montserrat"/>
                <a:cs typeface="Montserrat"/>
                <a:sym typeface="Montserrat"/>
              </a:rPr>
              <a:t>Discutir</a:t>
            </a:r>
            <a:r>
              <a:rPr lang="en-GB" sz="4800" dirty="0">
                <a:solidFill>
                  <a:schemeClr val="accent3"/>
                </a:solidFill>
                <a:latin typeface="Montserrat"/>
                <a:ea typeface="Montserrat"/>
                <a:cs typeface="Montserrat"/>
                <a:sym typeface="Montserrat"/>
              </a:rPr>
              <a:t>…</a:t>
            </a:r>
            <a:endParaRPr sz="4800" b="0" i="0" u="none" strike="noStrike" cap="none" dirty="0">
              <a:solidFill>
                <a:schemeClr val="dk2"/>
              </a:solidFill>
              <a:latin typeface="Montserrat"/>
              <a:ea typeface="Montserrat"/>
              <a:cs typeface="Montserrat"/>
              <a:sym typeface="Montserrat"/>
            </a:endParaRPr>
          </a:p>
        </p:txBody>
      </p:sp>
      <p:sp>
        <p:nvSpPr>
          <p:cNvPr id="588" name="Google Shape;588;p13"/>
          <p:cNvSpPr txBox="1"/>
          <p:nvPr/>
        </p:nvSpPr>
        <p:spPr>
          <a:xfrm>
            <a:off x="512007" y="3885036"/>
            <a:ext cx="7341075" cy="5262939"/>
          </a:xfrm>
          <a:prstGeom prst="rect">
            <a:avLst/>
          </a:prstGeom>
          <a:noFill/>
          <a:ln>
            <a:noFill/>
          </a:ln>
        </p:spPr>
        <p:txBody>
          <a:bodyPr spcFirstLastPara="1" wrap="square" lIns="91425" tIns="45700" rIns="91425" bIns="45700" anchor="t" anchorCtr="0">
            <a:spAutoFit/>
          </a:bodyPr>
          <a:lstStyle/>
          <a:p>
            <a:pPr marL="457200" lvl="0" indent="-457200">
              <a:buClr>
                <a:srgbClr val="FF0000"/>
              </a:buClr>
              <a:buSzPts val="3200"/>
              <a:buFont typeface="Calibri"/>
              <a:buAutoNum type="arabicPeriod"/>
            </a:pPr>
            <a:r>
              <a:rPr lang="es-EC" sz="2800" dirty="0">
                <a:solidFill>
                  <a:schemeClr val="lt1"/>
                </a:solidFill>
                <a:latin typeface="Montserrat" pitchFamily="2" charset="77"/>
                <a:ea typeface="Open Sans"/>
                <a:cs typeface="Open Sans"/>
                <a:sym typeface="Open Sans"/>
              </a:rPr>
              <a:t>Comprender el contexto y las necesidades de la comunidad </a:t>
            </a:r>
          </a:p>
          <a:p>
            <a:pPr marL="457200" lvl="0" indent="-457200">
              <a:buClr>
                <a:srgbClr val="FF0000"/>
              </a:buClr>
              <a:buSzPts val="3200"/>
              <a:buFont typeface="Calibri"/>
              <a:buAutoNum type="arabicPeriod"/>
            </a:pPr>
            <a:r>
              <a:rPr lang="es-EC" sz="2800" dirty="0">
                <a:solidFill>
                  <a:schemeClr val="lt1"/>
                </a:solidFill>
                <a:latin typeface="Montserrat" pitchFamily="2" charset="77"/>
                <a:ea typeface="Open Sans"/>
                <a:cs typeface="Open Sans"/>
                <a:sym typeface="Open Sans"/>
              </a:rPr>
              <a:t>Para generar programas y operaciones mejores y más eficaces 
Generar confianza, acceso y aceptación con las comunidades 
Fortalecer la propiedad y la resiliencia de la comunidad y apoyar soluciones lideradas por la comunidad
Mantener nuestros propios compromisos</a:t>
            </a:r>
            <a:endParaRPr sz="2800" b="0" i="0" u="none" strike="noStrike" cap="none" dirty="0">
              <a:solidFill>
                <a:schemeClr val="lt1"/>
              </a:solidFill>
              <a:latin typeface="Montserrat" pitchFamily="2" charset="77"/>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4"/>
          <p:cNvSpPr txBox="1"/>
          <p:nvPr/>
        </p:nvSpPr>
        <p:spPr>
          <a:xfrm>
            <a:off x="672031" y="952802"/>
            <a:ext cx="8346465" cy="30469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Pts val="4800"/>
              <a:buFont typeface="Arial"/>
              <a:buNone/>
              <a:tabLst/>
              <a:defRPr/>
            </a:pPr>
            <a:r>
              <a:rPr kumimoji="0" lang="es-CR" sz="4800" b="1" i="0" u="none" strike="noStrike" kern="0" cap="none" spc="0" normalizeH="0" baseline="0" noProof="0" dirty="0">
                <a:ln>
                  <a:noFill/>
                </a:ln>
                <a:solidFill>
                  <a:srgbClr val="33394B"/>
                </a:solidFill>
                <a:effectLst/>
                <a:uLnTx/>
                <a:uFillTx/>
                <a:latin typeface="Montserrat"/>
                <a:cs typeface="Arial"/>
                <a:sym typeface="Montserrat"/>
              </a:rPr>
              <a:t>Compromisos de la Cruz Roja y de la Media Luna Roja con la rendición de cuentas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5" name="Google Shape;595;p14"/>
          <p:cNvSpPr txBox="1"/>
          <p:nvPr/>
        </p:nvSpPr>
        <p:spPr>
          <a:xfrm>
            <a:off x="672031" y="3487271"/>
            <a:ext cx="8346465" cy="7001876"/>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FF0000"/>
              </a:buClr>
              <a:buSzPts val="2400"/>
              <a:buFont typeface="+mj-lt"/>
              <a:buAutoNum type="arabicPeriod"/>
              <a:tabLst/>
              <a:defRPr/>
            </a:pPr>
            <a:r>
              <a:rPr kumimoji="0" lang="es-CR" sz="2400" b="1" i="0" u="none" strike="noStrike" kern="0" cap="none" spc="0" normalizeH="0" baseline="0" noProof="0" dirty="0">
                <a:ln>
                  <a:noFill/>
                </a:ln>
                <a:solidFill>
                  <a:srgbClr val="F5333F"/>
                </a:solidFill>
                <a:effectLst/>
                <a:uLnTx/>
                <a:uFillTx/>
                <a:latin typeface="Open Sans"/>
                <a:ea typeface="Open Sans"/>
                <a:cs typeface="Open Sans"/>
                <a:sym typeface="Open Sans"/>
              </a:rPr>
              <a:t>Código de Conducta de Movimientos en el Socorro en Casos de Desastre</a:t>
            </a:r>
          </a:p>
          <a:p>
            <a:pPr marL="457200" marR="0" lvl="0" indent="-457200" algn="l" defTabSz="914400" rtl="0" eaLnBrk="1" fontAlgn="auto" latinLnBrk="0" hangingPunct="1">
              <a:lnSpc>
                <a:spcPct val="100000"/>
              </a:lnSpc>
              <a:spcBef>
                <a:spcPts val="0"/>
              </a:spcBef>
              <a:spcAft>
                <a:spcPts val="0"/>
              </a:spcAft>
              <a:buClr>
                <a:srgbClr val="FF0000"/>
              </a:buClr>
              <a:buSzPts val="2400"/>
              <a:buFont typeface="+mj-lt"/>
              <a:buAutoNum type="arabicPeriod"/>
              <a:tabLst/>
              <a:defRPr/>
            </a:pPr>
            <a:r>
              <a:rPr kumimoji="0" lang="es-CR" sz="2400" b="1" i="0" u="none" strike="noStrike" kern="0" cap="none" spc="0" normalizeH="0" baseline="0" noProof="0" dirty="0">
                <a:ln>
                  <a:noFill/>
                </a:ln>
                <a:solidFill>
                  <a:srgbClr val="F5333F"/>
                </a:solidFill>
                <a:effectLst/>
                <a:uLnTx/>
                <a:uFillTx/>
                <a:latin typeface="Open Sans"/>
                <a:ea typeface="Open Sans"/>
                <a:cs typeface="Open Sans"/>
                <a:sym typeface="Open Sans"/>
              </a:rPr>
              <a:t>Principios y normas para la asistencia humanitaria de la Cruz Roja y de la Media Luna Roja </a:t>
            </a:r>
          </a:p>
          <a:p>
            <a:pPr marL="457200" marR="0" lvl="0" indent="-457200" algn="l" defTabSz="914400" rtl="0" eaLnBrk="1" fontAlgn="auto" latinLnBrk="0" hangingPunct="1">
              <a:lnSpc>
                <a:spcPct val="100000"/>
              </a:lnSpc>
              <a:spcBef>
                <a:spcPts val="0"/>
              </a:spcBef>
              <a:spcAft>
                <a:spcPts val="0"/>
              </a:spcAft>
              <a:buClr>
                <a:srgbClr val="FF0000"/>
              </a:buClr>
              <a:buSzPts val="2400"/>
              <a:buFont typeface="+mj-lt"/>
              <a:buAutoNum type="arabicPeriod"/>
              <a:tabLst/>
              <a:defRPr/>
            </a:pPr>
            <a:r>
              <a:rPr kumimoji="0" lang="es-CR" sz="2400" b="1" i="0" u="none" strike="noStrike" kern="0" cap="none" spc="0" normalizeH="0" baseline="0" noProof="0" dirty="0">
                <a:ln>
                  <a:noFill/>
                </a:ln>
                <a:solidFill>
                  <a:srgbClr val="F5333F"/>
                </a:solidFill>
                <a:effectLst/>
                <a:uLnTx/>
                <a:uFillTx/>
                <a:latin typeface="Open Sans"/>
                <a:ea typeface="Open Sans"/>
                <a:cs typeface="Open Sans"/>
                <a:sym typeface="Open Sans"/>
              </a:rPr>
              <a:t>Compromisos de todo el movimiento para la participación comunitaria y la rendición de cuentas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144817" marR="0" lvl="1" indent="-4572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es-CR" sz="2400" b="0" i="0" u="none" strike="noStrike" kern="0" cap="none" spc="0" normalizeH="0" baseline="0" noProof="0" dirty="0">
                <a:ln>
                  <a:noFill/>
                </a:ln>
                <a:solidFill>
                  <a:srgbClr val="3F3F3F"/>
                </a:solidFill>
                <a:effectLst/>
                <a:uLnTx/>
                <a:uFillTx/>
                <a:latin typeface="Open Sans"/>
                <a:ea typeface="Open Sans"/>
                <a:cs typeface="Open Sans"/>
                <a:sym typeface="Open Sans"/>
              </a:rPr>
              <a:t>Adoptado en el Consejo de Delegados de 2019</a:t>
            </a:r>
          </a:p>
          <a:p>
            <a:pPr marL="1144817" lvl="1" indent="-457200">
              <a:spcBef>
                <a:spcPts val="1800"/>
              </a:spcBef>
              <a:buClr>
                <a:srgbClr val="FF0000"/>
              </a:buClr>
              <a:buSzPts val="2400"/>
              <a:buFont typeface="Arial"/>
              <a:buChar char="•"/>
              <a:defRPr/>
            </a:pPr>
            <a:r>
              <a:rPr lang="es-CR" sz="2400" dirty="0">
                <a:solidFill>
                  <a:srgbClr val="3F3F3F"/>
                </a:solidFill>
                <a:latin typeface="Open Sans"/>
                <a:ea typeface="Open Sans"/>
                <a:cs typeface="Open Sans"/>
                <a:sym typeface="Open Sans"/>
              </a:rPr>
              <a:t>Siete compromisos estratégicos generales para ser más responsables ante aquellos a quienes servimos</a:t>
            </a:r>
            <a:r>
              <a:rPr kumimoji="0" lang="es-CR" sz="2400" b="0" i="0" u="none" strike="noStrike" kern="0" cap="none" spc="0" normalizeH="0" baseline="0" noProof="0" dirty="0">
                <a:ln>
                  <a:noFill/>
                </a:ln>
                <a:solidFill>
                  <a:srgbClr val="3F3F3F"/>
                </a:solidFill>
                <a:effectLst/>
                <a:uLnTx/>
                <a:uFillTx/>
                <a:latin typeface="Open Sans"/>
                <a:ea typeface="Open Sans"/>
                <a:cs typeface="Open Sans"/>
                <a:sym typeface="Open Sans"/>
              </a:rPr>
              <a:t>
Todos los miembros del Movimiento son responsables de mantener estos compromisos.
Aplicable a todo el personal y voluntarios </a:t>
            </a:r>
          </a:p>
          <a:p>
            <a:pPr marL="1144817" marR="0" lvl="1" indent="-457200" algn="l" defTabSz="914400" rtl="0" eaLnBrk="1" fontAlgn="auto" latinLnBrk="0" hangingPunct="1">
              <a:lnSpc>
                <a:spcPct val="100000"/>
              </a:lnSpc>
              <a:spcBef>
                <a:spcPts val="1800"/>
              </a:spcBef>
              <a:spcAft>
                <a:spcPts val="0"/>
              </a:spcAft>
              <a:buClr>
                <a:srgbClr val="FF0000"/>
              </a:buClr>
              <a:buSzPts val="2400"/>
              <a:buFont typeface="Arial"/>
              <a:buChar char="•"/>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97" name="Google Shape;597;p14"/>
          <p:cNvPicPr preferRelativeResize="0"/>
          <p:nvPr/>
        </p:nvPicPr>
        <p:blipFill rotWithShape="1">
          <a:blip r:embed="rId3">
            <a:alphaModFix/>
          </a:blip>
          <a:srcRect/>
          <a:stretch/>
        </p:blipFill>
        <p:spPr>
          <a:xfrm>
            <a:off x="9018496" y="5517731"/>
            <a:ext cx="5974214" cy="3880786"/>
          </a:xfrm>
          <a:prstGeom prst="rect">
            <a:avLst/>
          </a:prstGeom>
          <a:noFill/>
          <a:ln>
            <a:noFill/>
          </a:ln>
        </p:spPr>
      </p:pic>
      <p:pic>
        <p:nvPicPr>
          <p:cNvPr id="3" name="Imagen 2">
            <a:extLst>
              <a:ext uri="{FF2B5EF4-FFF2-40B4-BE49-F238E27FC236}">
                <a16:creationId xmlns:a16="http://schemas.microsoft.com/office/drawing/2014/main" id="{435E7652-A1D7-9664-C323-496855966B9A}"/>
              </a:ext>
            </a:extLst>
          </p:cNvPr>
          <p:cNvPicPr>
            <a:picLocks noChangeAspect="1"/>
          </p:cNvPicPr>
          <p:nvPr/>
        </p:nvPicPr>
        <p:blipFill>
          <a:blip r:embed="rId4"/>
          <a:stretch>
            <a:fillRect/>
          </a:stretch>
        </p:blipFill>
        <p:spPr>
          <a:xfrm>
            <a:off x="9018496" y="1647335"/>
            <a:ext cx="5880522" cy="3288820"/>
          </a:xfrm>
          <a:prstGeom prst="rect">
            <a:avLst/>
          </a:prstGeom>
        </p:spPr>
      </p:pic>
      <p:pic>
        <p:nvPicPr>
          <p:cNvPr id="598" name="Google Shape;598;p14"/>
          <p:cNvPicPr preferRelativeResize="0"/>
          <p:nvPr/>
        </p:nvPicPr>
        <p:blipFill>
          <a:blip r:embed="rId5"/>
          <a:srcRect/>
          <a:stretch/>
        </p:blipFill>
        <p:spPr>
          <a:xfrm>
            <a:off x="13991175" y="3035241"/>
            <a:ext cx="4280440" cy="5554953"/>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0"/>
          <p:cNvSpPr txBox="1"/>
          <p:nvPr/>
        </p:nvSpPr>
        <p:spPr>
          <a:xfrm>
            <a:off x="560162" y="2166423"/>
            <a:ext cx="10696307" cy="1865086"/>
          </a:xfrm>
          <a:prstGeom prst="rect">
            <a:avLst/>
          </a:prstGeom>
          <a:noFill/>
          <a:ln>
            <a:noFill/>
          </a:ln>
        </p:spPr>
        <p:txBody>
          <a:bodyPr spcFirstLastPara="1" wrap="square" lIns="91425" tIns="45700" rIns="91425" bIns="45700" anchor="t" anchorCtr="0">
            <a:spAutoFit/>
          </a:bodyPr>
          <a:lstStyle/>
          <a:p>
            <a:pPr lvl="0">
              <a:lnSpc>
                <a:spcPct val="80000"/>
              </a:lnSpc>
              <a:buClr>
                <a:srgbClr val="33394B"/>
              </a:buClr>
              <a:buSzPts val="4800"/>
            </a:pPr>
            <a:r>
              <a:rPr lang="es-EC" sz="4800" b="1" dirty="0">
                <a:solidFill>
                  <a:srgbClr val="33394B"/>
                </a:solidFill>
                <a:latin typeface="Montserrat"/>
                <a:ea typeface="Montserrat"/>
                <a:cs typeface="Montserrat"/>
                <a:sym typeface="Montserrat"/>
              </a:rPr>
              <a:t>Los compromisos de todo el Movimiento para CEA
</a:t>
            </a:r>
            <a:endParaRPr sz="4800" b="0" i="0" u="none" strike="noStrike" cap="none" dirty="0">
              <a:solidFill>
                <a:srgbClr val="33394B"/>
              </a:solidFill>
              <a:latin typeface="Roboto Black"/>
              <a:ea typeface="Roboto Black"/>
              <a:cs typeface="Roboto Black"/>
              <a:sym typeface="Roboto Black"/>
            </a:endParaRPr>
          </a:p>
        </p:txBody>
      </p:sp>
      <p:sp>
        <p:nvSpPr>
          <p:cNvPr id="605" name="Google Shape;605;p70"/>
          <p:cNvSpPr txBox="1"/>
          <p:nvPr/>
        </p:nvSpPr>
        <p:spPr>
          <a:xfrm>
            <a:off x="560162" y="3712344"/>
            <a:ext cx="9585964" cy="6376195"/>
          </a:xfrm>
          <a:prstGeom prst="rect">
            <a:avLst/>
          </a:prstGeom>
          <a:noFill/>
          <a:ln>
            <a:noFill/>
          </a:ln>
        </p:spPr>
        <p:txBody>
          <a:bodyPr spcFirstLastPara="1" wrap="square" lIns="91425" tIns="45700" rIns="91425" bIns="45700" anchor="t" anchorCtr="0">
            <a:noAutofit/>
          </a:bodyPr>
          <a:lstStyle/>
          <a:p>
            <a:pPr lvl="0">
              <a:buClr>
                <a:srgbClr val="F5333F"/>
              </a:buClr>
              <a:buSzPts val="2400"/>
            </a:pP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Compromiso 1: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Integrar la participación comunitaria y la rendición de cuentas</a:t>
            </a:r>
          </a:p>
          <a:p>
            <a:pPr lvl="0">
              <a:buClr>
                <a:srgbClr val="F5333F"/>
              </a:buClr>
              <a:buSzPts val="2400"/>
            </a:pP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2: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Comprender el contexto </a:t>
            </a:r>
          </a:p>
          <a:p>
            <a:pPr lvl="0">
              <a:buClr>
                <a:srgbClr val="F5333F"/>
              </a:buClr>
              <a:buSzPts val="2400"/>
            </a:pP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3: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Mayor participación </a:t>
            </a: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4: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Escuchar, responder y actuar sobre la retroalimentación </a:t>
            </a: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5: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Mayor transparencia </a:t>
            </a: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6: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Fortalecer el conocimiento, las habilidades y las competencias en CEA</a:t>
            </a:r>
          </a:p>
          <a:p>
            <a:pPr lvl="0">
              <a:buClr>
                <a:srgbClr val="F5333F"/>
              </a:buClr>
              <a:buSzPts val="2400"/>
            </a:pP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Compromiso 7: </a:t>
            </a:r>
            <a:r>
              <a:rPr lang="es-EC" sz="2400" b="1" dirty="0">
                <a:solidFill>
                  <a:schemeClr val="tx1"/>
                </a:solidFill>
                <a:latin typeface="Montserrat" pitchFamily="2" charset="77"/>
                <a:ea typeface="Open Sans" panose="020B0606030504020204" pitchFamily="34" charset="0"/>
                <a:cs typeface="Open Sans" panose="020B0606030504020204" pitchFamily="34" charset="0"/>
                <a:sym typeface="Open Sans"/>
              </a:rPr>
              <a:t>Coordinar nuestros enfoques para CEA interna y externamente </a:t>
            </a:r>
            <a:r>
              <a:rPr lang="es-EC" sz="2400" b="1" dirty="0">
                <a:solidFill>
                  <a:srgbClr val="F5333F"/>
                </a:solidFill>
                <a:latin typeface="Montserrat" pitchFamily="2" charset="77"/>
                <a:ea typeface="Open Sans" panose="020B0606030504020204" pitchFamily="34" charset="0"/>
                <a:cs typeface="Open Sans" panose="020B0606030504020204" pitchFamily="34" charset="0"/>
                <a:sym typeface="Open Sans"/>
              </a:rPr>
              <a:t>
</a:t>
            </a:r>
            <a:endParaRPr sz="2400" dirty="0">
              <a:latin typeface="Montserrat" pitchFamily="2" charset="77"/>
              <a:ea typeface="Open Sans" panose="020B0606030504020204" pitchFamily="34" charset="0"/>
              <a:cs typeface="Open Sans" panose="020B0606030504020204" pitchFamily="34" charset="0"/>
            </a:endParaRPr>
          </a:p>
        </p:txBody>
      </p:sp>
      <p:pic>
        <p:nvPicPr>
          <p:cNvPr id="606" name="Google Shape;606;p7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0416536" y="0"/>
            <a:ext cx="7871464" cy="10288588"/>
          </a:xfrm>
          <a:prstGeom prst="rect">
            <a:avLst/>
          </a:prstGeom>
          <a:solidFill>
            <a:srgbClr val="353535">
              <a:alpha val="11764"/>
            </a:srgbClr>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4" name="Google Shape;614;p71"/>
          <p:cNvSpPr txBox="1"/>
          <p:nvPr/>
        </p:nvSpPr>
        <p:spPr>
          <a:xfrm>
            <a:off x="831282" y="1665909"/>
            <a:ext cx="8022010" cy="1865086"/>
          </a:xfrm>
          <a:prstGeom prst="rect">
            <a:avLst/>
          </a:prstGeom>
          <a:noFill/>
          <a:ln>
            <a:noFill/>
          </a:ln>
        </p:spPr>
        <p:txBody>
          <a:bodyPr spcFirstLastPara="1" wrap="square" lIns="91425" tIns="45700" rIns="91425" bIns="45700" anchor="t" anchorCtr="0">
            <a:spAutoFit/>
          </a:bodyPr>
          <a:lstStyle/>
          <a:p>
            <a:pPr lvl="0">
              <a:lnSpc>
                <a:spcPct val="80000"/>
              </a:lnSpc>
              <a:buClr>
                <a:srgbClr val="33394B"/>
              </a:buClr>
              <a:buSzPts val="4800"/>
            </a:pPr>
            <a:r>
              <a:rPr lang="es-EC" sz="4800" b="1">
                <a:solidFill>
                  <a:srgbClr val="33394B"/>
                </a:solidFill>
                <a:latin typeface="Montserrat"/>
                <a:ea typeface="Montserrat"/>
                <a:cs typeface="Montserrat"/>
                <a:sym typeface="Montserrat"/>
              </a:rPr>
              <a:t>¿Qué está pasando fuera del Movimiento?
</a:t>
            </a:r>
            <a:endParaRPr sz="4800" b="0" i="0" u="none" strike="noStrike" cap="none" dirty="0">
              <a:solidFill>
                <a:srgbClr val="33394B"/>
              </a:solidFill>
              <a:latin typeface="Roboto Black"/>
              <a:ea typeface="Roboto Black"/>
              <a:cs typeface="Roboto Black"/>
              <a:sym typeface="Roboto Black"/>
            </a:endParaRPr>
          </a:p>
        </p:txBody>
      </p:sp>
      <p:sp>
        <p:nvSpPr>
          <p:cNvPr id="615" name="Google Shape;615;p71"/>
          <p:cNvSpPr txBox="1"/>
          <p:nvPr/>
        </p:nvSpPr>
        <p:spPr>
          <a:xfrm>
            <a:off x="831282" y="3789532"/>
            <a:ext cx="7854956" cy="4031833"/>
          </a:xfrm>
          <a:prstGeom prst="rect">
            <a:avLst/>
          </a:prstGeom>
          <a:noFill/>
          <a:ln>
            <a:noFill/>
          </a:ln>
        </p:spPr>
        <p:txBody>
          <a:bodyPr spcFirstLastPara="1" wrap="square" lIns="91425" tIns="45700" rIns="91425" bIns="45700" anchor="t" anchorCtr="0">
            <a:spAutoFit/>
          </a:bodyPr>
          <a:lstStyle/>
          <a:p>
            <a:pPr marL="457200" lvl="0" indent="-457200">
              <a:buClr>
                <a:srgbClr val="FF0000"/>
              </a:buClr>
              <a:buSzPts val="3200"/>
              <a:buFont typeface="Arial"/>
              <a:buChar char="•"/>
            </a:pPr>
            <a:r>
              <a:rPr lang="es-EC" sz="3200" dirty="0">
                <a:solidFill>
                  <a:srgbClr val="3F3F3F"/>
                </a:solidFill>
                <a:latin typeface="Montserrat" pitchFamily="2" charset="77"/>
                <a:ea typeface="Open Sans"/>
                <a:cs typeface="Open Sans"/>
                <a:sym typeface="Open Sans"/>
              </a:rPr>
              <a:t>La norma humanitaria básica
Compromisos del Comité Permanente entre Organismos sobre la rendición de cuentas a las personas afectadas
Grand </a:t>
            </a:r>
            <a:r>
              <a:rPr lang="es-EC" sz="3200" dirty="0" err="1">
                <a:solidFill>
                  <a:srgbClr val="3F3F3F"/>
                </a:solidFill>
                <a:latin typeface="Montserrat" pitchFamily="2" charset="77"/>
                <a:ea typeface="Open Sans"/>
                <a:cs typeface="Open Sans"/>
                <a:sym typeface="Open Sans"/>
              </a:rPr>
              <a:t>Bargain</a:t>
            </a:r>
            <a:r>
              <a:rPr lang="es-EC" sz="3200" dirty="0">
                <a:solidFill>
                  <a:srgbClr val="3F3F3F"/>
                </a:solidFill>
                <a:latin typeface="Montserrat" pitchFamily="2" charset="77"/>
                <a:ea typeface="Open Sans"/>
                <a:cs typeface="Open Sans"/>
                <a:sym typeface="Open Sans"/>
              </a:rPr>
              <a:t>
Los cuatro no negociables de la OCAH</a:t>
            </a:r>
            <a:endParaRPr dirty="0">
              <a:latin typeface="Montserrat" pitchFamily="2" charset="77"/>
            </a:endParaRPr>
          </a:p>
        </p:txBody>
      </p:sp>
      <p:pic>
        <p:nvPicPr>
          <p:cNvPr id="2" name="Google Shape;613;p71">
            <a:extLst>
              <a:ext uri="{FF2B5EF4-FFF2-40B4-BE49-F238E27FC236}">
                <a16:creationId xmlns:a16="http://schemas.microsoft.com/office/drawing/2014/main" id="{2ACCB253-810C-1256-5E35-3AFBC7ADDEE5}"/>
              </a:ext>
            </a:extLst>
          </p:cNvPr>
          <p:cNvPicPr preferRelativeResize="0"/>
          <p:nvPr/>
        </p:nvPicPr>
        <p:blipFill>
          <a:blip r:embed="rId3"/>
          <a:srcRect/>
          <a:stretch/>
        </p:blipFill>
        <p:spPr>
          <a:xfrm>
            <a:off x="8989017" y="2100158"/>
            <a:ext cx="8312718" cy="77030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9"/>
          <p:cNvSpPr txBox="1"/>
          <p:nvPr/>
        </p:nvSpPr>
        <p:spPr>
          <a:xfrm>
            <a:off x="1961498" y="4003276"/>
            <a:ext cx="14365003" cy="4425787"/>
          </a:xfrm>
          <a:prstGeom prst="rect">
            <a:avLst/>
          </a:prstGeom>
          <a:noFill/>
          <a:ln>
            <a:noFill/>
          </a:ln>
        </p:spPr>
        <p:txBody>
          <a:bodyPr spcFirstLastPara="1" wrap="square" lIns="91425" tIns="45700" rIns="91425" bIns="45700" anchor="t" anchorCtr="0">
            <a:spAutoFit/>
          </a:bodyPr>
          <a:lstStyle/>
          <a:p>
            <a:pPr lvl="0" algn="ctr">
              <a:lnSpc>
                <a:spcPct val="80000"/>
              </a:lnSpc>
              <a:buSzPts val="8800"/>
            </a:pPr>
            <a:r>
              <a:rPr lang="es-EC" sz="8800" b="1">
                <a:solidFill>
                  <a:srgbClr val="F5333F"/>
                </a:solidFill>
                <a:latin typeface="Montserrat"/>
                <a:ea typeface="Montserrat"/>
                <a:cs typeface="Montserrat"/>
                <a:sym typeface="Montserrat"/>
              </a:rPr>
              <a:t>¿Qué tan bien estamos involucrando a las comunidades?
</a:t>
            </a:r>
            <a:endParaRPr sz="8800" b="0" i="0" u="none" strike="noStrike" cap="none" dirty="0">
              <a:solidFill>
                <a:srgbClr val="F5333F"/>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
          <p:cNvSpPr txBox="1"/>
          <p:nvPr/>
        </p:nvSpPr>
        <p:spPr>
          <a:xfrm>
            <a:off x="8259193" y="3004038"/>
            <a:ext cx="9132336" cy="6404790"/>
          </a:xfrm>
          <a:prstGeom prst="rect">
            <a:avLst/>
          </a:prstGeom>
          <a:noFill/>
          <a:ln>
            <a:noFill/>
          </a:ln>
        </p:spPr>
        <p:txBody>
          <a:bodyPr spcFirstLastPara="1" wrap="square" lIns="91425" tIns="45700" rIns="91425" bIns="45700" anchor="t" anchorCtr="0">
            <a:spAutoFit/>
          </a:bodyPr>
          <a:lstStyle/>
          <a:p>
            <a:pPr marL="342900" lvl="1" indent="-342900">
              <a:lnSpc>
                <a:spcPct val="135000"/>
              </a:lnSpc>
              <a:spcAft>
                <a:spcPts val="1200"/>
              </a:spcAft>
              <a:buClr>
                <a:srgbClr val="FF0000"/>
              </a:buClr>
              <a:buSzPts val="2800"/>
              <a:buFont typeface="Arial"/>
              <a:buChar char="•"/>
            </a:pPr>
            <a:r>
              <a:rPr lang="es-EC" sz="2800" dirty="0">
                <a:solidFill>
                  <a:schemeClr val="lt1"/>
                </a:solidFill>
                <a:latin typeface="Open Sans"/>
                <a:ea typeface="Open Sans"/>
                <a:cs typeface="Open Sans"/>
                <a:sym typeface="Open Sans"/>
              </a:rPr>
              <a:t>¿Qué es la participación y rendición de cuentas a la comunidad y por qué es importante? 
Ejemplos de participación comunitaria en acción
Los compromisos de todo el Movimiento con CEA
Diferentes roles y responsabilidades
¿Qué tan bien estamos involucrando a las comunidades?
Las acciones mínimas para CEA
Recursos y herramientas CEA</a:t>
            </a:r>
            <a:endParaRPr sz="1400" b="0" i="0" u="none" strike="noStrike" cap="none" dirty="0">
              <a:solidFill>
                <a:srgbClr val="000000"/>
              </a:solidFill>
              <a:latin typeface="Arial"/>
              <a:ea typeface="Arial"/>
              <a:cs typeface="Arial"/>
              <a:sym typeface="Arial"/>
            </a:endParaRPr>
          </a:p>
        </p:txBody>
      </p:sp>
      <p:sp>
        <p:nvSpPr>
          <p:cNvPr id="473" name="Google Shape;473;p2"/>
          <p:cNvSpPr txBox="1"/>
          <p:nvPr/>
        </p:nvSpPr>
        <p:spPr>
          <a:xfrm>
            <a:off x="1288570" y="733995"/>
            <a:ext cx="15480375" cy="1569620"/>
          </a:xfrm>
          <a:prstGeom prst="rect">
            <a:avLst/>
          </a:prstGeom>
          <a:noFill/>
          <a:ln>
            <a:noFill/>
          </a:ln>
        </p:spPr>
        <p:txBody>
          <a:bodyPr spcFirstLastPara="1" wrap="square" lIns="91425" tIns="45700" rIns="91425" bIns="45700" anchor="t" anchorCtr="0">
            <a:spAutoFit/>
          </a:bodyPr>
          <a:lstStyle/>
          <a:p>
            <a:pPr lvl="0">
              <a:buSzPts val="4800"/>
            </a:pPr>
            <a:r>
              <a:rPr lang="en-GB" sz="4800" b="1" dirty="0" err="1">
                <a:solidFill>
                  <a:schemeClr val="dk2"/>
                </a:solidFill>
                <a:latin typeface="Montserrat"/>
                <a:ea typeface="Montserrat"/>
                <a:cs typeface="Montserrat"/>
                <a:sym typeface="Montserrat"/>
              </a:rPr>
              <a:t>Introducción</a:t>
            </a:r>
            <a:r>
              <a:rPr lang="en-GB" sz="4800" b="1" dirty="0">
                <a:solidFill>
                  <a:schemeClr val="dk2"/>
                </a:solidFill>
                <a:latin typeface="Montserrat"/>
                <a:ea typeface="Montserrat"/>
                <a:cs typeface="Montserrat"/>
                <a:sym typeface="Montserrat"/>
              </a:rPr>
              <a:t> a CEA
</a:t>
            </a:r>
            <a:r>
              <a:rPr lang="en-GB" sz="4800" dirty="0" err="1">
                <a:solidFill>
                  <a:schemeClr val="accent3"/>
                </a:solidFill>
                <a:latin typeface="Montserrat"/>
                <a:ea typeface="Montserrat"/>
                <a:cs typeface="Montserrat"/>
                <a:sym typeface="Montserrat"/>
              </a:rPr>
              <a:t>Contenido</a:t>
            </a:r>
            <a:r>
              <a:rPr lang="en-GB" sz="4800" dirty="0">
                <a:solidFill>
                  <a:schemeClr val="accent3"/>
                </a:solidFill>
                <a:latin typeface="Montserrat"/>
                <a:ea typeface="Montserrat"/>
                <a:cs typeface="Montserrat"/>
                <a:sym typeface="Montserrat"/>
              </a:rPr>
              <a:t> de </a:t>
            </a:r>
            <a:r>
              <a:rPr lang="en-GB" sz="4800" dirty="0" err="1">
                <a:solidFill>
                  <a:schemeClr val="accent3"/>
                </a:solidFill>
                <a:latin typeface="Montserrat"/>
                <a:ea typeface="Montserrat"/>
                <a:cs typeface="Montserrat"/>
                <a:sym typeface="Montserrat"/>
              </a:rPr>
              <a:t>esta</a:t>
            </a:r>
            <a:r>
              <a:rPr lang="en-GB" sz="4800" dirty="0">
                <a:solidFill>
                  <a:schemeClr val="accent3"/>
                </a:solidFill>
                <a:latin typeface="Montserrat"/>
                <a:ea typeface="Montserrat"/>
                <a:cs typeface="Montserrat"/>
                <a:sym typeface="Montserrat"/>
              </a:rPr>
              <a:t> </a:t>
            </a:r>
            <a:r>
              <a:rPr lang="en-GB" sz="4800" dirty="0" err="1">
                <a:solidFill>
                  <a:schemeClr val="accent3"/>
                </a:solidFill>
                <a:latin typeface="Montserrat"/>
                <a:ea typeface="Montserrat"/>
                <a:cs typeface="Montserrat"/>
                <a:sym typeface="Montserrat"/>
              </a:rPr>
              <a:t>sesión</a:t>
            </a:r>
            <a:endParaRPr sz="4800" b="0" i="0" u="none" strike="noStrike" cap="none" dirty="0">
              <a:solidFill>
                <a:schemeClr val="accent3"/>
              </a:solidFill>
              <a:latin typeface="Montserrat"/>
              <a:ea typeface="Montserrat"/>
              <a:cs typeface="Montserrat"/>
              <a:sym typeface="Montserrat"/>
            </a:endParaRPr>
          </a:p>
        </p:txBody>
      </p:sp>
      <p:pic>
        <p:nvPicPr>
          <p:cNvPr id="474" name="Google Shape;474;p2"/>
          <p:cNvPicPr preferRelativeResize="0"/>
          <p:nvPr/>
        </p:nvPicPr>
        <p:blipFill rotWithShape="1">
          <a:blip r:embed="rId3">
            <a:alphaModFix/>
          </a:blip>
          <a:srcRect/>
          <a:stretch/>
        </p:blipFill>
        <p:spPr>
          <a:xfrm>
            <a:off x="1288570" y="2999125"/>
            <a:ext cx="6662642" cy="6346377"/>
          </a:xfrm>
          <a:prstGeom prst="rect">
            <a:avLst/>
          </a:prstGeom>
          <a:noFill/>
          <a:ln>
            <a:noFill/>
          </a:ln>
        </p:spPr>
      </p:pic>
    </p:spTree>
    <p:extLst>
      <p:ext uri="{BB962C8B-B14F-4D97-AF65-F5344CB8AC3E}">
        <p14:creationId xmlns:p14="http://schemas.microsoft.com/office/powerpoint/2010/main" val="34899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0"/>
          <p:cNvSpPr txBox="1"/>
          <p:nvPr/>
        </p:nvSpPr>
        <p:spPr>
          <a:xfrm>
            <a:off x="1253256" y="676595"/>
            <a:ext cx="15194592" cy="757090"/>
          </a:xfrm>
          <a:prstGeom prst="rect">
            <a:avLst/>
          </a:prstGeom>
          <a:noFill/>
          <a:ln>
            <a:noFill/>
          </a:ln>
        </p:spPr>
        <p:txBody>
          <a:bodyPr spcFirstLastPara="1" wrap="square" lIns="91425" tIns="45700" rIns="91425" bIns="45700" anchor="t" anchorCtr="0">
            <a:spAutoFit/>
          </a:bodyPr>
          <a:lstStyle/>
          <a:p>
            <a:pPr lvl="0">
              <a:lnSpc>
                <a:spcPct val="80000"/>
              </a:lnSpc>
              <a:buSzPts val="5400"/>
            </a:pPr>
            <a:r>
              <a:rPr lang="es-EC" sz="5400" b="1" dirty="0">
                <a:solidFill>
                  <a:schemeClr val="dk2"/>
                </a:solidFill>
                <a:latin typeface="Montserrat"/>
                <a:ea typeface="Montserrat"/>
                <a:cs typeface="Montserrat"/>
                <a:sym typeface="Montserrat"/>
              </a:rPr>
              <a:t>Algo de margen de mejora...</a:t>
            </a:r>
            <a:endParaRPr sz="1400" b="0" i="0" u="none" strike="noStrike" cap="none" dirty="0">
              <a:solidFill>
                <a:srgbClr val="000000"/>
              </a:solidFill>
              <a:latin typeface="Arial"/>
              <a:ea typeface="Arial"/>
              <a:cs typeface="Arial"/>
              <a:sym typeface="Arial"/>
            </a:endParaRPr>
          </a:p>
        </p:txBody>
      </p:sp>
      <p:pic>
        <p:nvPicPr>
          <p:cNvPr id="659" name="Google Shape;659;p20"/>
          <p:cNvPicPr preferRelativeResize="0"/>
          <p:nvPr/>
        </p:nvPicPr>
        <p:blipFill>
          <a:blip r:embed="rId3"/>
          <a:srcRect/>
          <a:stretch/>
        </p:blipFill>
        <p:spPr>
          <a:xfrm>
            <a:off x="1253256" y="1777394"/>
            <a:ext cx="7292497" cy="4497463"/>
          </a:xfrm>
          <a:prstGeom prst="rect">
            <a:avLst/>
          </a:prstGeom>
          <a:noFill/>
          <a:ln>
            <a:noFill/>
          </a:ln>
        </p:spPr>
      </p:pic>
      <p:pic>
        <p:nvPicPr>
          <p:cNvPr id="660" name="Google Shape;660;p20"/>
          <p:cNvPicPr preferRelativeResize="0"/>
          <p:nvPr/>
        </p:nvPicPr>
        <p:blipFill>
          <a:blip r:embed="rId4"/>
          <a:srcRect/>
          <a:stretch/>
        </p:blipFill>
        <p:spPr>
          <a:xfrm>
            <a:off x="2587133" y="6615685"/>
            <a:ext cx="12526837" cy="3455679"/>
          </a:xfrm>
          <a:prstGeom prst="rect">
            <a:avLst/>
          </a:prstGeom>
          <a:noFill/>
          <a:ln>
            <a:noFill/>
          </a:ln>
        </p:spPr>
      </p:pic>
      <p:pic>
        <p:nvPicPr>
          <p:cNvPr id="661" name="Google Shape;661;p20"/>
          <p:cNvPicPr preferRelativeResize="0"/>
          <p:nvPr/>
        </p:nvPicPr>
        <p:blipFill>
          <a:blip r:embed="rId5"/>
          <a:srcRect/>
          <a:stretch/>
        </p:blipFill>
        <p:spPr>
          <a:xfrm>
            <a:off x="9742249" y="1779269"/>
            <a:ext cx="6943676" cy="4493713"/>
          </a:xfrm>
          <a:prstGeom prst="rect">
            <a:avLst/>
          </a:prstGeom>
          <a:noFill/>
          <a:ln>
            <a:noFill/>
          </a:ln>
        </p:spPr>
      </p:pic>
      <p:sp>
        <p:nvSpPr>
          <p:cNvPr id="662" name="Google Shape;662;p20"/>
          <p:cNvSpPr txBox="1"/>
          <p:nvPr/>
        </p:nvSpPr>
        <p:spPr>
          <a:xfrm>
            <a:off x="15310722" y="8011398"/>
            <a:ext cx="2750405" cy="2062063"/>
          </a:xfrm>
          <a:prstGeom prst="rect">
            <a:avLst/>
          </a:prstGeom>
          <a:noFill/>
          <a:ln>
            <a:noFill/>
          </a:ln>
        </p:spPr>
        <p:txBody>
          <a:bodyPr spcFirstLastPara="1" wrap="square" lIns="91425" tIns="45700" rIns="91425" bIns="45700" anchor="t" anchorCtr="0">
            <a:spAutoFit/>
          </a:bodyPr>
          <a:lstStyle/>
          <a:p>
            <a:pPr lvl="0">
              <a:buSzPts val="1600"/>
            </a:pPr>
            <a:r>
              <a:rPr lang="es-EC" sz="1600" i="1" dirty="0">
                <a:solidFill>
                  <a:schemeClr val="dk1"/>
                </a:solidFill>
                <a:latin typeface="Open Sans"/>
                <a:ea typeface="Open Sans"/>
                <a:cs typeface="Open Sans"/>
                <a:sym typeface="Open Sans"/>
              </a:rPr>
              <a:t>Datos recopilados por </a:t>
            </a:r>
            <a:r>
              <a:rPr lang="es-EC" sz="1600" i="1" dirty="0" err="1">
                <a:solidFill>
                  <a:schemeClr val="dk1"/>
                </a:solidFill>
                <a:latin typeface="Open Sans"/>
                <a:ea typeface="Open Sans"/>
                <a:cs typeface="Open Sans"/>
                <a:sym typeface="Open Sans"/>
              </a:rPr>
              <a:t>Ground</a:t>
            </a:r>
            <a:r>
              <a:rPr lang="es-EC" sz="1600" i="1" dirty="0">
                <a:solidFill>
                  <a:schemeClr val="dk1"/>
                </a:solidFill>
                <a:latin typeface="Open Sans"/>
                <a:ea typeface="Open Sans"/>
                <a:cs typeface="Open Sans"/>
                <a:sym typeface="Open Sans"/>
              </a:rPr>
              <a:t> </a:t>
            </a:r>
            <a:r>
              <a:rPr lang="es-EC" sz="1600" i="1" dirty="0" err="1">
                <a:solidFill>
                  <a:schemeClr val="dk1"/>
                </a:solidFill>
                <a:latin typeface="Open Sans"/>
                <a:ea typeface="Open Sans"/>
                <a:cs typeface="Open Sans"/>
                <a:sym typeface="Open Sans"/>
              </a:rPr>
              <a:t>Truth</a:t>
            </a:r>
            <a:r>
              <a:rPr lang="es-EC" sz="1600" i="1" dirty="0">
                <a:solidFill>
                  <a:schemeClr val="dk1"/>
                </a:solidFill>
                <a:latin typeface="Open Sans"/>
                <a:ea typeface="Open Sans"/>
                <a:cs typeface="Open Sans"/>
                <a:sym typeface="Open Sans"/>
              </a:rPr>
              <a:t> </a:t>
            </a:r>
            <a:r>
              <a:rPr lang="es-EC" sz="1600" i="1" dirty="0" err="1">
                <a:solidFill>
                  <a:schemeClr val="dk1"/>
                </a:solidFill>
                <a:latin typeface="Open Sans"/>
                <a:ea typeface="Open Sans"/>
                <a:cs typeface="Open Sans"/>
                <a:sym typeface="Open Sans"/>
              </a:rPr>
              <a:t>Solutions</a:t>
            </a:r>
            <a:r>
              <a:rPr lang="es-EC" sz="1600" i="1" dirty="0">
                <a:solidFill>
                  <a:schemeClr val="dk1"/>
                </a:solidFill>
                <a:latin typeface="Open Sans"/>
                <a:ea typeface="Open Sans"/>
                <a:cs typeface="Open Sans"/>
                <a:sym typeface="Open Sans"/>
              </a:rPr>
              <a:t> para los informes "Perspectivas de campo del Gran Pacto 2018" y "Estado del sistema humanitario 2018"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1"/>
          <p:cNvSpPr txBox="1"/>
          <p:nvPr/>
        </p:nvSpPr>
        <p:spPr>
          <a:xfrm>
            <a:off x="984315" y="870046"/>
            <a:ext cx="14972861" cy="2086685"/>
          </a:xfrm>
          <a:prstGeom prst="rect">
            <a:avLst/>
          </a:prstGeom>
          <a:noFill/>
          <a:ln>
            <a:noFill/>
          </a:ln>
        </p:spPr>
        <p:txBody>
          <a:bodyPr spcFirstLastPara="1" wrap="square" lIns="91425" tIns="45700" rIns="91425" bIns="45700" anchor="t" anchorCtr="0">
            <a:spAutoFit/>
          </a:bodyPr>
          <a:lstStyle/>
          <a:p>
            <a:pPr lvl="0">
              <a:lnSpc>
                <a:spcPct val="80000"/>
              </a:lnSpc>
              <a:buSzPts val="5400"/>
            </a:pPr>
            <a:r>
              <a:rPr lang="es-EC" sz="5400" b="1">
                <a:solidFill>
                  <a:schemeClr val="dk2"/>
                </a:solidFill>
                <a:latin typeface="Montserrat"/>
                <a:ea typeface="Montserrat"/>
                <a:cs typeface="Montserrat"/>
                <a:sym typeface="Montserrat"/>
              </a:rPr>
              <a:t>¿Por qué hay una brecha entre los compromisos y la práctica?
</a:t>
            </a:r>
            <a:endParaRPr sz="1400" b="0" i="0" u="none" strike="noStrike" cap="none" dirty="0">
              <a:solidFill>
                <a:srgbClr val="000000"/>
              </a:solidFill>
              <a:latin typeface="Arial"/>
              <a:ea typeface="Arial"/>
              <a:cs typeface="Arial"/>
              <a:sym typeface="Arial"/>
            </a:endParaRPr>
          </a:p>
        </p:txBody>
      </p:sp>
      <p:sp>
        <p:nvSpPr>
          <p:cNvPr id="669" name="Google Shape;669;p21"/>
          <p:cNvSpPr txBox="1"/>
          <p:nvPr/>
        </p:nvSpPr>
        <p:spPr>
          <a:xfrm>
            <a:off x="984315" y="2603903"/>
            <a:ext cx="13448861" cy="1200288"/>
          </a:xfrm>
          <a:prstGeom prst="rect">
            <a:avLst/>
          </a:prstGeom>
          <a:noFill/>
          <a:ln>
            <a:noFill/>
          </a:ln>
        </p:spPr>
        <p:txBody>
          <a:bodyPr spcFirstLastPara="1" wrap="square" lIns="91425" tIns="45700" rIns="91425" bIns="45700" anchor="t" anchorCtr="0">
            <a:spAutoFit/>
          </a:bodyPr>
          <a:lstStyle/>
          <a:p>
            <a:pPr lvl="0">
              <a:buSzPts val="3600"/>
            </a:pPr>
            <a:r>
              <a:rPr lang="es-EC" sz="3600" b="1">
                <a:solidFill>
                  <a:schemeClr val="accent3"/>
                </a:solidFill>
                <a:latin typeface="Montserrat"/>
                <a:ea typeface="Montserrat"/>
                <a:cs typeface="Montserrat"/>
                <a:sym typeface="Montserrat"/>
              </a:rPr>
              <a:t>¿Alguno de estos te suena familiar?
</a:t>
            </a:r>
            <a:endParaRPr sz="1400" b="0" i="0" u="none" strike="noStrike" cap="none" dirty="0">
              <a:solidFill>
                <a:srgbClr val="000000"/>
              </a:solidFill>
              <a:latin typeface="Arial"/>
              <a:ea typeface="Arial"/>
              <a:cs typeface="Arial"/>
              <a:sym typeface="Arial"/>
            </a:endParaRPr>
          </a:p>
        </p:txBody>
      </p:sp>
      <p:sp>
        <p:nvSpPr>
          <p:cNvPr id="670" name="Google Shape;670;p21"/>
          <p:cNvSpPr/>
          <p:nvPr/>
        </p:nvSpPr>
        <p:spPr>
          <a:xfrm>
            <a:off x="9966109" y="3781618"/>
            <a:ext cx="6313798" cy="1872208"/>
          </a:xfrm>
          <a:prstGeom prst="wedgeRoundRectCallout">
            <a:avLst>
              <a:gd name="adj1" fmla="val -37588"/>
              <a:gd name="adj2" fmla="val 77822"/>
              <a:gd name="adj3" fmla="val 16667"/>
            </a:avLst>
          </a:prstGeom>
          <a:solidFill>
            <a:schemeClr val="accent1"/>
          </a:solidFill>
          <a:ln w="9525" cap="flat" cmpd="sng">
            <a:solidFill>
              <a:srgbClr val="5E3670"/>
            </a:solidFill>
            <a:prstDash val="solid"/>
            <a:miter lim="800000"/>
            <a:headEnd type="none" w="sm" len="sm"/>
            <a:tailEnd type="none" w="sm" len="sm"/>
          </a:ln>
        </p:spPr>
        <p:txBody>
          <a:bodyPr spcFirstLastPara="1" wrap="square" lIns="91425" tIns="45700" rIns="91425" bIns="45700" anchor="ctr" anchorCtr="0">
            <a:noAutofit/>
          </a:bodyPr>
          <a:lstStyle/>
          <a:p>
            <a:pPr lvl="0">
              <a:buSzPts val="2800"/>
            </a:pPr>
            <a:r>
              <a:rPr lang="es-EC" sz="2800" i="1" dirty="0">
                <a:solidFill>
                  <a:schemeClr val="lt2"/>
                </a:solidFill>
                <a:latin typeface="Open Sans"/>
                <a:ea typeface="Open Sans"/>
                <a:cs typeface="Open Sans"/>
                <a:sym typeface="Open Sans"/>
              </a:rPr>
              <a:t>Sabemos lo que la gente necesita en una emergencia. ¡Debemos actuar rápidamente para salvar vidas!</a:t>
            </a:r>
            <a:endParaRPr sz="1400" b="0" i="0" u="none" strike="noStrike" cap="none" dirty="0">
              <a:solidFill>
                <a:srgbClr val="000000"/>
              </a:solidFill>
              <a:latin typeface="Arial"/>
              <a:ea typeface="Arial"/>
              <a:cs typeface="Arial"/>
              <a:sym typeface="Arial"/>
            </a:endParaRPr>
          </a:p>
        </p:txBody>
      </p:sp>
      <p:sp>
        <p:nvSpPr>
          <p:cNvPr id="671" name="Google Shape;671;p21"/>
          <p:cNvSpPr/>
          <p:nvPr/>
        </p:nvSpPr>
        <p:spPr>
          <a:xfrm>
            <a:off x="1709316" y="3889194"/>
            <a:ext cx="6313798" cy="2762618"/>
          </a:xfrm>
          <a:prstGeom prst="wedgeEllipseCallout">
            <a:avLst>
              <a:gd name="adj1" fmla="val 40874"/>
              <a:gd name="adj2" fmla="val 60338"/>
            </a:avLst>
          </a:prstGeom>
          <a:solidFill>
            <a:srgbClr val="01C8C3"/>
          </a:solidFill>
          <a:ln w="9525" cap="flat" cmpd="sng">
            <a:solidFill>
              <a:srgbClr val="01C8C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800"/>
            </a:pPr>
            <a:r>
              <a:rPr lang="es-EC" sz="2800" i="1" dirty="0">
                <a:solidFill>
                  <a:schemeClr val="lt1"/>
                </a:solidFill>
                <a:latin typeface="Open Sans"/>
                <a:ea typeface="Open Sans"/>
                <a:cs typeface="Open Sans"/>
                <a:sym typeface="Open Sans"/>
              </a:rPr>
              <a:t>No podemos cambiar el programa ahora; La propuesta ya está con el donante... Es demasiado tarde para hacer cambios.</a:t>
            </a:r>
            <a:endParaRPr sz="1400" b="0" i="0" u="none" strike="noStrike" cap="none" dirty="0">
              <a:solidFill>
                <a:srgbClr val="000000"/>
              </a:solidFill>
              <a:latin typeface="Arial"/>
              <a:ea typeface="Arial"/>
              <a:cs typeface="Arial"/>
              <a:sym typeface="Arial"/>
            </a:endParaRPr>
          </a:p>
        </p:txBody>
      </p:sp>
      <p:sp>
        <p:nvSpPr>
          <p:cNvPr id="672" name="Google Shape;672;p21"/>
          <p:cNvSpPr/>
          <p:nvPr/>
        </p:nvSpPr>
        <p:spPr>
          <a:xfrm>
            <a:off x="10368525" y="6651812"/>
            <a:ext cx="5911382" cy="2766730"/>
          </a:xfrm>
          <a:prstGeom prst="wedgeEllipseCallout">
            <a:avLst>
              <a:gd name="adj1" fmla="val -39941"/>
              <a:gd name="adj2" fmla="val 66388"/>
            </a:avLst>
          </a:prstGeom>
          <a:solidFill>
            <a:srgbClr val="01C8C3"/>
          </a:solidFill>
          <a:ln w="9525" cap="flat" cmpd="sng">
            <a:solidFill>
              <a:srgbClr val="01C8C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800"/>
            </a:pPr>
            <a:r>
              <a:rPr lang="es-EC" sz="2800" i="1" dirty="0">
                <a:solidFill>
                  <a:schemeClr val="lt1"/>
                </a:solidFill>
                <a:latin typeface="Open Sans"/>
                <a:ea typeface="Open Sans"/>
                <a:cs typeface="Open Sans"/>
                <a:sym typeface="Open Sans"/>
              </a:rPr>
              <a:t>Entendemos a las comunidades porque tenemos voluntarios basados en la comunidad</a:t>
            </a:r>
            <a:endParaRPr sz="1400" b="0" i="0" u="none" strike="noStrike" cap="none" dirty="0">
              <a:solidFill>
                <a:srgbClr val="000000"/>
              </a:solidFill>
              <a:latin typeface="Arial"/>
              <a:ea typeface="Arial"/>
              <a:cs typeface="Arial"/>
              <a:sym typeface="Arial"/>
            </a:endParaRPr>
          </a:p>
        </p:txBody>
      </p:sp>
      <p:sp>
        <p:nvSpPr>
          <p:cNvPr id="673" name="Google Shape;673;p21"/>
          <p:cNvSpPr/>
          <p:nvPr/>
        </p:nvSpPr>
        <p:spPr>
          <a:xfrm>
            <a:off x="1709316" y="7336791"/>
            <a:ext cx="4863795" cy="1649046"/>
          </a:xfrm>
          <a:prstGeom prst="wedgeRoundRectCallout">
            <a:avLst>
              <a:gd name="adj1" fmla="val -7562"/>
              <a:gd name="adj2" fmla="val 79896"/>
              <a:gd name="adj3" fmla="val 16667"/>
            </a:avLst>
          </a:prstGeom>
          <a:solidFill>
            <a:schemeClr val="accent1"/>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800"/>
            </a:pPr>
            <a:r>
              <a:rPr lang="es-EC" sz="2800" i="1" dirty="0">
                <a:solidFill>
                  <a:schemeClr val="lt2"/>
                </a:solidFill>
                <a:latin typeface="Open Sans"/>
                <a:ea typeface="Open Sans"/>
                <a:cs typeface="Open Sans"/>
                <a:sym typeface="Open Sans"/>
              </a:rPr>
              <a:t>Pero siempre nos involucramos con la comunidad de todas formas.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7"/>
          <p:cNvSpPr txBox="1"/>
          <p:nvPr/>
        </p:nvSpPr>
        <p:spPr>
          <a:xfrm>
            <a:off x="1961498" y="3473087"/>
            <a:ext cx="14365003" cy="3342413"/>
          </a:xfrm>
          <a:prstGeom prst="rect">
            <a:avLst/>
          </a:prstGeom>
          <a:noFill/>
          <a:ln>
            <a:noFill/>
          </a:ln>
        </p:spPr>
        <p:txBody>
          <a:bodyPr spcFirstLastPara="1" wrap="square" lIns="91425" tIns="45700" rIns="91425" bIns="45700" anchor="t" anchorCtr="0">
            <a:spAutoFit/>
          </a:bodyPr>
          <a:lstStyle/>
          <a:p>
            <a:pPr lvl="0" algn="ctr">
              <a:lnSpc>
                <a:spcPct val="80000"/>
              </a:lnSpc>
              <a:buSzPts val="8800"/>
            </a:pPr>
            <a:r>
              <a:rPr lang="es-EC" sz="8800" b="1" dirty="0">
                <a:solidFill>
                  <a:srgbClr val="F5333F"/>
                </a:solidFill>
                <a:latin typeface="Montserrat"/>
                <a:ea typeface="Montserrat"/>
                <a:cs typeface="Montserrat"/>
                <a:sym typeface="Montserrat"/>
              </a:rPr>
              <a:t>¿Cómo podemos mejorar la participación de la comunidad?</a:t>
            </a:r>
            <a:endParaRPr sz="8800" b="0" i="0" u="none" strike="noStrike" cap="none" dirty="0">
              <a:solidFill>
                <a:srgbClr val="F5333F"/>
              </a:solidFill>
              <a:latin typeface="Roboto Black"/>
              <a:ea typeface="Roboto Black"/>
              <a:cs typeface="Roboto Black"/>
              <a:sym typeface="Roboto Black"/>
            </a:endParaRPr>
          </a:p>
        </p:txBody>
      </p:sp>
    </p:spTree>
    <p:extLst>
      <p:ext uri="{BB962C8B-B14F-4D97-AF65-F5344CB8AC3E}">
        <p14:creationId xmlns:p14="http://schemas.microsoft.com/office/powerpoint/2010/main" val="3396681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47" name="Google Shape;647;p18"/>
          <p:cNvSpPr txBox="1"/>
          <p:nvPr/>
        </p:nvSpPr>
        <p:spPr>
          <a:xfrm>
            <a:off x="628759" y="292240"/>
            <a:ext cx="13936327" cy="1865086"/>
          </a:xfrm>
          <a:prstGeom prst="rect">
            <a:avLst/>
          </a:prstGeom>
          <a:noFill/>
          <a:ln>
            <a:noFill/>
          </a:ln>
        </p:spPr>
        <p:txBody>
          <a:bodyPr spcFirstLastPara="1" wrap="square" lIns="91425" tIns="45700" rIns="91425" bIns="45700" anchor="t" anchorCtr="0">
            <a:spAutoFit/>
          </a:bodyPr>
          <a:lstStyle/>
          <a:p>
            <a:pPr lvl="0">
              <a:lnSpc>
                <a:spcPct val="80000"/>
              </a:lnSpc>
              <a:buSzPts val="4800"/>
            </a:pPr>
            <a:r>
              <a:rPr lang="es-EC" sz="4800" b="1" dirty="0">
                <a:solidFill>
                  <a:schemeClr val="dk2"/>
                </a:solidFill>
                <a:latin typeface="Montserrat"/>
                <a:ea typeface="Montserrat"/>
                <a:cs typeface="Montserrat"/>
                <a:sym typeface="Montserrat"/>
              </a:rPr>
              <a:t>¿Cómo motivar la participación de las comunidades?
</a:t>
            </a:r>
            <a:r>
              <a:rPr lang="en-GB" sz="4800" dirty="0" err="1">
                <a:solidFill>
                  <a:schemeClr val="accent3"/>
                </a:solidFill>
                <a:latin typeface="Montserrat"/>
                <a:ea typeface="Montserrat"/>
                <a:cs typeface="Montserrat"/>
                <a:sym typeface="Montserrat"/>
              </a:rPr>
              <a:t>Discutir</a:t>
            </a:r>
            <a:r>
              <a:rPr lang="en-GB" sz="4800" dirty="0">
                <a:solidFill>
                  <a:schemeClr val="accent3"/>
                </a:solidFill>
                <a:latin typeface="Montserrat"/>
                <a:ea typeface="Montserrat"/>
                <a:cs typeface="Montserrat"/>
                <a:sym typeface="Montserrat"/>
              </a:rPr>
              <a:t>…</a:t>
            </a:r>
            <a:endParaRPr sz="4800" b="0" i="0" u="none" strike="noStrike" cap="none" dirty="0">
              <a:solidFill>
                <a:schemeClr val="dk2"/>
              </a:solidFill>
              <a:latin typeface="Roboto Black"/>
              <a:ea typeface="Roboto Black"/>
              <a:cs typeface="Roboto Black"/>
              <a:sym typeface="Roboto Black"/>
            </a:endParaRPr>
          </a:p>
        </p:txBody>
      </p:sp>
      <p:pic>
        <p:nvPicPr>
          <p:cNvPr id="4" name="Online Media 3" title="Retroalimentación   Subt Esp   FHD">
            <a:hlinkClick r:id="" action="ppaction://media"/>
            <a:extLst>
              <a:ext uri="{FF2B5EF4-FFF2-40B4-BE49-F238E27FC236}">
                <a16:creationId xmlns:a16="http://schemas.microsoft.com/office/drawing/2014/main" id="{C8F03C19-C024-103C-EAC8-A0D1EB2F9370}"/>
              </a:ext>
            </a:extLst>
          </p:cNvPr>
          <p:cNvPicPr>
            <a:picLocks noRot="1" noChangeAspect="1"/>
          </p:cNvPicPr>
          <p:nvPr>
            <a:videoFile r:link="rId1"/>
          </p:nvPr>
        </p:nvPicPr>
        <p:blipFill>
          <a:blip r:embed="rId4"/>
          <a:stretch>
            <a:fillRect/>
          </a:stretch>
        </p:blipFill>
        <p:spPr>
          <a:xfrm>
            <a:off x="2593868" y="2423695"/>
            <a:ext cx="13100263" cy="7396190"/>
          </a:xfrm>
          <a:prstGeom prst="rect">
            <a:avLst/>
          </a:prstGeom>
        </p:spPr>
      </p:pic>
    </p:spTree>
    <p:extLst>
      <p:ext uri="{BB962C8B-B14F-4D97-AF65-F5344CB8AC3E}">
        <p14:creationId xmlns:p14="http://schemas.microsoft.com/office/powerpoint/2010/main" val="10379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0D8094-D841-E545-BBFE-4396C733F2A6}"/>
              </a:ext>
            </a:extLst>
          </p:cNvPr>
          <p:cNvSpPr txBox="1"/>
          <p:nvPr/>
        </p:nvSpPr>
        <p:spPr>
          <a:xfrm>
            <a:off x="549660" y="382065"/>
            <a:ext cx="5614074" cy="2794932"/>
          </a:xfrm>
          <a:prstGeom prst="rect">
            <a:avLst/>
          </a:prstGeom>
          <a:noFill/>
        </p:spPr>
        <p:txBody>
          <a:bodyPr wrap="square" rtlCol="0">
            <a:spAutoFit/>
          </a:bodyPr>
          <a:lstStyle/>
          <a:p>
            <a:pPr lvl="0" eaLnBrk="0" fontAlgn="base" hangingPunct="0">
              <a:lnSpc>
                <a:spcPct val="80000"/>
              </a:lnSpc>
              <a:spcBef>
                <a:spcPct val="0"/>
              </a:spcBef>
              <a:spcAft>
                <a:spcPts val="300"/>
              </a:spcAft>
              <a:buClrTx/>
              <a:defRPr/>
            </a:pPr>
            <a:r>
              <a:rPr lang="es-EC" sz="5400" b="1" kern="1200">
                <a:solidFill>
                  <a:srgbClr val="33394B"/>
                </a:solidFill>
                <a:latin typeface="Montserrat" pitchFamily="2" charset="77"/>
                <a:ea typeface="Roboto Black" panose="02000000000000000000" pitchFamily="2" charset="0"/>
                <a:cs typeface="Open Sans Light" panose="020B0306030504020204" pitchFamily="34" charset="0"/>
              </a:rPr>
              <a:t>Las acciones mínimas para CEA
</a:t>
            </a:r>
            <a:endParaRPr kumimoji="0" lang="en-US" sz="54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graphicFrame>
        <p:nvGraphicFramePr>
          <p:cNvPr id="19" name="Diagram 18">
            <a:extLst>
              <a:ext uri="{FF2B5EF4-FFF2-40B4-BE49-F238E27FC236}">
                <a16:creationId xmlns:a16="http://schemas.microsoft.com/office/drawing/2014/main" id="{7836CFD7-0EA5-934B-AC6C-D750C03E09EE}"/>
              </a:ext>
            </a:extLst>
          </p:cNvPr>
          <p:cNvGraphicFramePr/>
          <p:nvPr>
            <p:extLst>
              <p:ext uri="{D42A27DB-BD31-4B8C-83A1-F6EECF244321}">
                <p14:modId xmlns:p14="http://schemas.microsoft.com/office/powerpoint/2010/main" val="2616882448"/>
              </p:ext>
            </p:extLst>
          </p:nvPr>
        </p:nvGraphicFramePr>
        <p:xfrm>
          <a:off x="3478305" y="1198537"/>
          <a:ext cx="10936941" cy="6192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AB5304A7-5DD3-FA46-BC90-42FBE6011977}"/>
              </a:ext>
            </a:extLst>
          </p:cNvPr>
          <p:cNvGrpSpPr/>
          <p:nvPr/>
        </p:nvGrpSpPr>
        <p:grpSpPr>
          <a:xfrm>
            <a:off x="714100" y="7928059"/>
            <a:ext cx="16465348" cy="2360532"/>
            <a:chOff x="1936368" y="7819811"/>
            <a:chExt cx="11240893" cy="2664527"/>
          </a:xfrm>
          <a:solidFill>
            <a:schemeClr val="accent1"/>
          </a:solidFill>
        </p:grpSpPr>
        <p:sp>
          <p:nvSpPr>
            <p:cNvPr id="20" name="Rectangle 19">
              <a:extLst>
                <a:ext uri="{FF2B5EF4-FFF2-40B4-BE49-F238E27FC236}">
                  <a16:creationId xmlns:a16="http://schemas.microsoft.com/office/drawing/2014/main" id="{3BCCEDFD-0567-CE49-B9FF-260FB09F5A5E}"/>
                </a:ext>
              </a:extLst>
            </p:cNvPr>
            <p:cNvSpPr/>
            <p:nvPr/>
          </p:nvSpPr>
          <p:spPr>
            <a:xfrm>
              <a:off x="1936368" y="8155646"/>
              <a:ext cx="11240893" cy="2328692"/>
            </a:xfrm>
            <a:prstGeom prst="rect">
              <a:avLst/>
            </a:prstGeom>
            <a:grp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756000" tIns="396000" rIns="36000" numCol="2" rtlCol="0" anchor="ctr">
              <a:noAutofit/>
            </a:bodyPr>
            <a:lstStyle/>
            <a:p>
              <a:pPr marL="457200" indent="-457200">
                <a:spcAft>
                  <a:spcPts val="1800"/>
                </a:spcAft>
                <a:buClr>
                  <a:schemeClr val="bg2"/>
                </a:buClr>
                <a:buFont typeface="+mj-lt"/>
                <a:buAutoNum type="arabicPeriod"/>
              </a:pPr>
              <a:r>
                <a:rPr lang="es-EC" sz="2200" dirty="0">
                  <a:solidFill>
                    <a:schemeClr val="bg2"/>
                  </a:solidFill>
                  <a:latin typeface="Montserrat" pitchFamily="2" charset="77"/>
                  <a:ea typeface="Open Sans" panose="020B0606030504020204" pitchFamily="34" charset="0"/>
                  <a:cs typeface="Open Sans" panose="020B0606030504020204" pitchFamily="34" charset="0"/>
                </a:rPr>
                <a:t>Fortalecer la comprensión y la capacidad de CEA 
Asignar personal y fondos 
Integrar en estrategia, política, planes y herramientas
Mecanismo de retroalimentación a nivel de toda la Organización</a:t>
              </a:r>
              <a:endParaRPr lang="en-GB" sz="2200" dirty="0">
                <a:solidFill>
                  <a:schemeClr val="bg2"/>
                </a:solidFill>
                <a:latin typeface="Montserrat" pitchFamily="2" charset="77"/>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EF2DCCE0-6937-9C4B-9BDA-E41102659281}"/>
                </a:ext>
              </a:extLst>
            </p:cNvPr>
            <p:cNvSpPr/>
            <p:nvPr/>
          </p:nvSpPr>
          <p:spPr>
            <a:xfrm>
              <a:off x="1936368" y="7819811"/>
              <a:ext cx="11240893" cy="706695"/>
            </a:xfrm>
            <a:prstGeom prst="rect">
              <a:avLst/>
            </a:prstGeom>
            <a:grp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756000" tIns="396000" rIns="36000" rtlCol="0" anchor="ctr"/>
            <a:lstStyle/>
            <a:p>
              <a:pPr algn="ctr">
                <a:spcAft>
                  <a:spcPts val="1200"/>
                </a:spcAft>
              </a:pPr>
              <a:r>
                <a:rPr lang="es-EC" sz="2800" b="1" dirty="0">
                  <a:solidFill>
                    <a:schemeClr val="bg2"/>
                  </a:solidFill>
                  <a:latin typeface="Montserrat" pitchFamily="2" charset="77"/>
                </a:rPr>
                <a:t>Institucionalizar CEA en la Organización</a:t>
              </a:r>
              <a:endParaRPr lang="en-GB" sz="2800" b="1" dirty="0">
                <a:solidFill>
                  <a:schemeClr val="bg2"/>
                </a:solidFill>
                <a:latin typeface="Montserrat" pitchFamily="2" charset="77"/>
              </a:endParaRPr>
            </a:p>
          </p:txBody>
        </p:sp>
      </p:grpSp>
      <p:sp>
        <p:nvSpPr>
          <p:cNvPr id="25" name="TextBox 24">
            <a:extLst>
              <a:ext uri="{FF2B5EF4-FFF2-40B4-BE49-F238E27FC236}">
                <a16:creationId xmlns:a16="http://schemas.microsoft.com/office/drawing/2014/main" id="{F75F6991-FBDD-EA4F-B8DF-1143E9A565E5}"/>
              </a:ext>
            </a:extLst>
          </p:cNvPr>
          <p:cNvSpPr txBox="1"/>
          <p:nvPr/>
        </p:nvSpPr>
        <p:spPr>
          <a:xfrm>
            <a:off x="10894217" y="364125"/>
            <a:ext cx="6176120" cy="243143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s-EC" sz="2200" dirty="0">
                <a:latin typeface="Montserrat" pitchFamily="2" charset="77"/>
                <a:ea typeface="Open Sans" panose="020B0606030504020204" pitchFamily="34" charset="0"/>
                <a:cs typeface="Open Sans" panose="020B0606030504020204" pitchFamily="34" charset="0"/>
              </a:rPr>
              <a:t>Evaluaciones transparentes y respetuosas
Comprender las necesidades, las capacidades y el contexto de la comunidad 
Preguntas de CEA en las evaluaciones</a:t>
            </a:r>
            <a:endParaRPr lang="en-GB" sz="2200" dirty="0">
              <a:latin typeface="Montserrat" pitchFamily="2" charset="77"/>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57887B5D-63B2-EA47-899D-EFE5BBB420FD}"/>
              </a:ext>
            </a:extLst>
          </p:cNvPr>
          <p:cNvSpPr txBox="1"/>
          <p:nvPr/>
        </p:nvSpPr>
        <p:spPr>
          <a:xfrm>
            <a:off x="13535862" y="3504642"/>
            <a:ext cx="4012854" cy="193899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s-EC" sz="2200" dirty="0">
                <a:latin typeface="Montserrat" pitchFamily="2" charset="77"/>
                <a:ea typeface="Open Sans" panose="020B0606030504020204" pitchFamily="34" charset="0"/>
                <a:cs typeface="Open Sans" panose="020B0606030504020204" pitchFamily="34" charset="0"/>
              </a:rPr>
              <a:t>Participación de la comunidad en la planificación
CEA incluido en planes y presupuestos</a:t>
            </a:r>
            <a:endParaRPr lang="en-GB" sz="2200" dirty="0">
              <a:latin typeface="Montserrat" pitchFamily="2" charset="77"/>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F21751B1-9B45-1E4B-A6B6-A4924F3E9EC3}"/>
              </a:ext>
            </a:extLst>
          </p:cNvPr>
          <p:cNvSpPr txBox="1"/>
          <p:nvPr/>
        </p:nvSpPr>
        <p:spPr>
          <a:xfrm>
            <a:off x="10662674" y="5898022"/>
            <a:ext cx="6681217"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s-EC" sz="2200" dirty="0">
                <a:latin typeface="Montserrat" pitchFamily="2" charset="77"/>
                <a:ea typeface="Open Sans" panose="020B0606030504020204" pitchFamily="34" charset="0"/>
                <a:cs typeface="Open Sans" panose="020B0606030504020204" pitchFamily="34" charset="0"/>
              </a:rPr>
              <a:t>Comunicación regular y abierta
Permitir la participación continua de la comunidad
Recopilar y actuar sobre los comentarios de la comunidad</a:t>
            </a:r>
            <a:endParaRPr lang="en-GB" sz="2200" dirty="0">
              <a:latin typeface="Montserrat" pitchFamily="2" charset="77"/>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006228B-CCD5-FD4A-8B67-E5933648903D}"/>
              </a:ext>
            </a:extLst>
          </p:cNvPr>
          <p:cNvSpPr txBox="1"/>
          <p:nvPr/>
        </p:nvSpPr>
        <p:spPr>
          <a:xfrm>
            <a:off x="549660" y="3617739"/>
            <a:ext cx="3609962" cy="2277547"/>
          </a:xfrm>
          <a:prstGeom prst="rect">
            <a:avLst/>
          </a:prstGeom>
          <a:noFill/>
        </p:spPr>
        <p:txBody>
          <a:bodyPr wrap="square" rtlCol="0">
            <a:spAutoFit/>
          </a:bodyPr>
          <a:lstStyle/>
          <a:p>
            <a:pPr marL="285750" indent="-285750" algn="r">
              <a:spcAft>
                <a:spcPts val="1200"/>
              </a:spcAft>
              <a:buFont typeface="Arial" panose="020B0604020202020204" pitchFamily="34" charset="0"/>
              <a:buChar char="•"/>
            </a:pPr>
            <a:r>
              <a:rPr lang="es-EC" sz="2200" dirty="0">
                <a:latin typeface="Montserrat" pitchFamily="2" charset="77"/>
                <a:ea typeface="Open Sans" panose="020B0606030504020204" pitchFamily="34" charset="0"/>
                <a:cs typeface="Open Sans" panose="020B0606030504020204" pitchFamily="34" charset="0"/>
              </a:rPr>
              <a:t>Las comunidades ayudan a planificar evaluaciones
Preguntar a la comunidad qué piensa</a:t>
            </a:r>
            <a:endParaRPr lang="en-GB" sz="2200" dirty="0">
              <a:latin typeface="Montserrat" pitchFamily="2" charset="77"/>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382BB12-33A9-B848-A7E7-753800291D2B}"/>
              </a:ext>
            </a:extLst>
          </p:cNvPr>
          <p:cNvSpPr txBox="1"/>
          <p:nvPr/>
        </p:nvSpPr>
        <p:spPr>
          <a:xfrm>
            <a:off x="7322364" y="3730337"/>
            <a:ext cx="2799643" cy="1129027"/>
          </a:xfrm>
          <a:prstGeom prst="rect">
            <a:avLst/>
          </a:prstGeom>
          <a:noFill/>
        </p:spPr>
        <p:txBody>
          <a:bodyPr wrap="square" rtlCol="0">
            <a:spAutoFit/>
          </a:bodyPr>
          <a:lstStyle/>
          <a:p>
            <a:pPr marL="0" marR="0" lvl="0" indent="0" algn="ctr" defTabSz="914400" rtl="0" eaLnBrk="0" fontAlgn="base" latinLnBrk="0" hangingPunct="0">
              <a:lnSpc>
                <a:spcPct val="80000"/>
              </a:lnSpc>
              <a:spcBef>
                <a:spcPct val="0"/>
              </a:spcBef>
              <a:spcAft>
                <a:spcPts val="300"/>
              </a:spcAft>
              <a:buClrTx/>
              <a:buSzTx/>
              <a:buFontTx/>
              <a:buNone/>
              <a:tabLst/>
              <a:defRPr/>
            </a:pPr>
            <a:r>
              <a:rPr kumimoji="0" lang="en-US" sz="2800"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CEA </a:t>
            </a:r>
            <a:r>
              <a:rPr lang="en-US" sz="2800" b="1" kern="1200" dirty="0" err="1">
                <a:solidFill>
                  <a:srgbClr val="33394B"/>
                </a:solidFill>
                <a:latin typeface="Montserrat" pitchFamily="2" charset="77"/>
                <a:ea typeface="Roboto Black" panose="02000000000000000000" pitchFamily="2" charset="0"/>
                <a:cs typeface="Open Sans Light" panose="020B0306030504020204" pitchFamily="34" charset="0"/>
              </a:rPr>
              <a:t>en</a:t>
            </a:r>
            <a:r>
              <a:rPr lang="en-US" sz="2800" b="1" kern="1200" dirty="0">
                <a:solidFill>
                  <a:srgbClr val="33394B"/>
                </a:solidFill>
                <a:latin typeface="Montserrat" pitchFamily="2" charset="77"/>
                <a:ea typeface="Roboto Black" panose="02000000000000000000" pitchFamily="2" charset="0"/>
                <a:cs typeface="Open Sans Light" panose="020B0306030504020204" pitchFamily="34" charset="0"/>
              </a:rPr>
              <a:t> </a:t>
            </a:r>
            <a:r>
              <a:rPr lang="en-US" sz="2800" b="1" kern="1200" dirty="0" err="1">
                <a:solidFill>
                  <a:srgbClr val="33394B"/>
                </a:solidFill>
                <a:latin typeface="Montserrat" pitchFamily="2" charset="77"/>
                <a:ea typeface="Roboto Black" panose="02000000000000000000" pitchFamily="2" charset="0"/>
                <a:cs typeface="Open Sans Light" panose="020B0306030504020204" pitchFamily="34" charset="0"/>
              </a:rPr>
              <a:t>programas</a:t>
            </a:r>
            <a:r>
              <a:rPr lang="en-US" sz="2800" b="1" kern="1200" dirty="0">
                <a:solidFill>
                  <a:srgbClr val="33394B"/>
                </a:solidFill>
                <a:latin typeface="Montserrat" pitchFamily="2" charset="77"/>
                <a:ea typeface="Roboto Black" panose="02000000000000000000" pitchFamily="2" charset="0"/>
                <a:cs typeface="Open Sans Light" panose="020B0306030504020204" pitchFamily="34" charset="0"/>
              </a:rPr>
              <a:t> y </a:t>
            </a:r>
            <a:r>
              <a:rPr lang="en-US" sz="2800" b="1" kern="1200" dirty="0" err="1">
                <a:solidFill>
                  <a:srgbClr val="33394B"/>
                </a:solidFill>
                <a:latin typeface="Montserrat" pitchFamily="2" charset="77"/>
                <a:ea typeface="Roboto Black" panose="02000000000000000000" pitchFamily="2" charset="0"/>
                <a:cs typeface="Open Sans Light" panose="020B0306030504020204" pitchFamily="34" charset="0"/>
              </a:rPr>
              <a:t>operaciones</a:t>
            </a:r>
            <a:endParaRPr kumimoji="0" lang="en-US" sz="28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31004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C0C23ED-DB20-9C9A-044E-E69E3143EC91}"/>
              </a:ext>
            </a:extLst>
          </p:cNvPr>
          <p:cNvPicPr>
            <a:picLocks noChangeAspect="1"/>
          </p:cNvPicPr>
          <p:nvPr/>
        </p:nvPicPr>
        <p:blipFill>
          <a:blip r:embed="rId3"/>
          <a:stretch>
            <a:fillRect/>
          </a:stretch>
        </p:blipFill>
        <p:spPr>
          <a:xfrm>
            <a:off x="1829500" y="405145"/>
            <a:ext cx="14628999" cy="9042557"/>
          </a:xfrm>
          <a:prstGeom prst="rect">
            <a:avLst/>
          </a:prstGeom>
        </p:spPr>
      </p:pic>
      <p:sp>
        <p:nvSpPr>
          <p:cNvPr id="3" name="TextBox 2">
            <a:extLst>
              <a:ext uri="{FF2B5EF4-FFF2-40B4-BE49-F238E27FC236}">
                <a16:creationId xmlns:a16="http://schemas.microsoft.com/office/drawing/2014/main" id="{FA19F28D-3CFD-494C-B57A-CEF13AC7C170}"/>
              </a:ext>
            </a:extLst>
          </p:cNvPr>
          <p:cNvSpPr txBox="1"/>
          <p:nvPr/>
        </p:nvSpPr>
        <p:spPr>
          <a:xfrm>
            <a:off x="1421235" y="8857829"/>
            <a:ext cx="6061920" cy="1179747"/>
          </a:xfrm>
          <a:prstGeom prst="rect">
            <a:avLst/>
          </a:prstGeom>
          <a:noFill/>
        </p:spPr>
        <p:txBody>
          <a:bodyPr wrap="square" rtlCol="0">
            <a:spAutoFit/>
          </a:bodyPr>
          <a:lstStyle/>
          <a:p>
            <a:pPr lvl="0" eaLnBrk="0" fontAlgn="base" hangingPunct="0">
              <a:lnSpc>
                <a:spcPct val="80000"/>
              </a:lnSpc>
              <a:spcBef>
                <a:spcPct val="0"/>
              </a:spcBef>
              <a:spcAft>
                <a:spcPts val="300"/>
              </a:spcAft>
              <a:buClrTx/>
              <a:defRPr/>
            </a:pPr>
            <a:r>
              <a:rPr lang="es-EC" sz="4400" b="1" kern="1200" dirty="0">
                <a:solidFill>
                  <a:schemeClr val="accent3"/>
                </a:solidFill>
                <a:latin typeface="Montserrat" pitchFamily="2" charset="77"/>
                <a:ea typeface="Roboto Black" panose="02000000000000000000" pitchFamily="2" charset="0"/>
                <a:cs typeface="Open Sans Light" panose="020B0306030504020204" pitchFamily="34" charset="0"/>
              </a:rPr>
              <a:t>Las 18 acciones mínimas para CEA</a:t>
            </a:r>
            <a:endParaRPr kumimoji="0" lang="en-US" sz="4400" b="1" i="0" u="none" strike="noStrike" kern="1200" cap="none" spc="0" normalizeH="0" baseline="0" noProof="0" dirty="0">
              <a:ln>
                <a:noFill/>
              </a:ln>
              <a:solidFill>
                <a:schemeClr val="accent3"/>
              </a:solidFill>
              <a:effectLst/>
              <a:uLnTx/>
              <a:uFillTx/>
              <a:latin typeface="Montserrat" pitchFamily="2" charset="77"/>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48382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37FA6-E87D-7D4B-8E46-AC38025DF52B}"/>
              </a:ext>
            </a:extLst>
          </p:cNvPr>
          <p:cNvSpPr txBox="1"/>
          <p:nvPr/>
        </p:nvSpPr>
        <p:spPr>
          <a:xfrm>
            <a:off x="344715" y="311944"/>
            <a:ext cx="14775542" cy="840743"/>
          </a:xfrm>
          <a:prstGeom prst="rect">
            <a:avLst/>
          </a:prstGeom>
          <a:noFill/>
        </p:spPr>
        <p:txBody>
          <a:bodyPr wrap="square" rtlCol="0">
            <a:spAutoFit/>
          </a:bodyPr>
          <a:lstStyle/>
          <a:p>
            <a:pPr>
              <a:lnSpc>
                <a:spcPts val="6160"/>
              </a:lnSpc>
            </a:pPr>
            <a:r>
              <a:rPr lang="en-US" sz="4800" b="1" dirty="0">
                <a:solidFill>
                  <a:schemeClr val="tx2"/>
                </a:solidFill>
                <a:latin typeface="Montserrat" pitchFamily="2" charset="77"/>
                <a:ea typeface="Roboto Black" panose="02000000000000000000" pitchFamily="2" charset="0"/>
                <a:cs typeface="Open Sans Light" panose="020B0306030504020204" pitchFamily="34" charset="0"/>
              </a:rPr>
              <a:t>Did everyone agree?</a:t>
            </a:r>
            <a:endParaRPr lang="en-US" sz="4800" b="1" dirty="0">
              <a:solidFill>
                <a:schemeClr val="accent3"/>
              </a:solidFill>
              <a:latin typeface="Montserrat" pitchFamily="2" charset="77"/>
              <a:ea typeface="Roboto Black" panose="02000000000000000000" pitchFamily="2" charset="0"/>
              <a:cs typeface="Open Sans Light" panose="020B0306030504020204" pitchFamily="34" charset="0"/>
            </a:endParaRPr>
          </a:p>
        </p:txBody>
      </p:sp>
      <p:pic>
        <p:nvPicPr>
          <p:cNvPr id="8" name="Imagen 7">
            <a:extLst>
              <a:ext uri="{FF2B5EF4-FFF2-40B4-BE49-F238E27FC236}">
                <a16:creationId xmlns:a16="http://schemas.microsoft.com/office/drawing/2014/main" id="{E4B2673E-94D4-2800-333E-D82E9BA84D8A}"/>
              </a:ext>
            </a:extLst>
          </p:cNvPr>
          <p:cNvPicPr>
            <a:picLocks noChangeAspect="1"/>
          </p:cNvPicPr>
          <p:nvPr/>
        </p:nvPicPr>
        <p:blipFill>
          <a:blip r:embed="rId3"/>
          <a:stretch>
            <a:fillRect/>
          </a:stretch>
        </p:blipFill>
        <p:spPr>
          <a:xfrm>
            <a:off x="829540" y="1152687"/>
            <a:ext cx="15020060" cy="9088320"/>
          </a:xfrm>
          <a:prstGeom prst="rect">
            <a:avLst/>
          </a:prstGeom>
        </p:spPr>
      </p:pic>
      <p:sp>
        <p:nvSpPr>
          <p:cNvPr id="6" name="Google Shape;543;p8">
            <a:extLst>
              <a:ext uri="{FF2B5EF4-FFF2-40B4-BE49-F238E27FC236}">
                <a16:creationId xmlns:a16="http://schemas.microsoft.com/office/drawing/2014/main" id="{314547E3-1079-F445-8093-5777048DA5BF}"/>
              </a:ext>
            </a:extLst>
          </p:cNvPr>
          <p:cNvSpPr txBox="1"/>
          <p:nvPr/>
        </p:nvSpPr>
        <p:spPr>
          <a:xfrm>
            <a:off x="344715" y="469463"/>
            <a:ext cx="13896670" cy="683224"/>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GB" sz="4800" b="1" i="0" u="none" strike="noStrike" cap="none" dirty="0">
                <a:solidFill>
                  <a:schemeClr val="dk2"/>
                </a:solidFill>
                <a:latin typeface="Montserrat"/>
                <a:ea typeface="Montserrat"/>
                <a:cs typeface="Montserrat"/>
                <a:sym typeface="Montserrat"/>
              </a:rPr>
              <a:t>14 acciones </a:t>
            </a:r>
            <a:r>
              <a:rPr lang="en-GB" sz="4800" b="1" i="0" u="none" strike="noStrike" cap="none" dirty="0" err="1">
                <a:solidFill>
                  <a:schemeClr val="dk2"/>
                </a:solidFill>
                <a:latin typeface="Montserrat"/>
                <a:ea typeface="Montserrat"/>
                <a:cs typeface="Montserrat"/>
                <a:sym typeface="Montserrat"/>
              </a:rPr>
              <a:t>mínimas</a:t>
            </a:r>
            <a:r>
              <a:rPr lang="en-GB" sz="4800" b="1" i="0" u="none" strike="noStrike" cap="none" dirty="0">
                <a:solidFill>
                  <a:schemeClr val="dk2"/>
                </a:solidFill>
                <a:latin typeface="Montserrat"/>
                <a:ea typeface="Montserrat"/>
                <a:cs typeface="Montserrat"/>
                <a:sym typeface="Montserrat"/>
              </a:rPr>
              <a:t> de CEA en </a:t>
            </a:r>
            <a:r>
              <a:rPr lang="en-GB" sz="4800" b="1" i="0" u="none" strike="noStrike" cap="none" dirty="0" err="1">
                <a:solidFill>
                  <a:schemeClr val="dk2"/>
                </a:solidFill>
                <a:latin typeface="Montserrat"/>
                <a:ea typeface="Montserrat"/>
                <a:cs typeface="Montserrat"/>
                <a:sym typeface="Montserrat"/>
              </a:rPr>
              <a:t>programas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6171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37FA6-E87D-7D4B-8E46-AC38025DF52B}"/>
              </a:ext>
            </a:extLst>
          </p:cNvPr>
          <p:cNvSpPr txBox="1"/>
          <p:nvPr/>
        </p:nvSpPr>
        <p:spPr>
          <a:xfrm>
            <a:off x="344715" y="311944"/>
            <a:ext cx="14775542" cy="840743"/>
          </a:xfrm>
          <a:prstGeom prst="rect">
            <a:avLst/>
          </a:prstGeom>
          <a:noFill/>
        </p:spPr>
        <p:txBody>
          <a:bodyPr wrap="square" rtlCol="0">
            <a:spAutoFit/>
          </a:bodyPr>
          <a:lstStyle/>
          <a:p>
            <a:pPr>
              <a:lnSpc>
                <a:spcPts val="6160"/>
              </a:lnSpc>
            </a:pPr>
            <a:r>
              <a:rPr lang="en-US" sz="4800" b="1" dirty="0">
                <a:solidFill>
                  <a:schemeClr val="tx2"/>
                </a:solidFill>
                <a:latin typeface="Montserrat" pitchFamily="2" charset="77"/>
                <a:ea typeface="Roboto Black" panose="02000000000000000000" pitchFamily="2" charset="0"/>
                <a:cs typeface="Open Sans Light" panose="020B0306030504020204" pitchFamily="34" charset="0"/>
              </a:rPr>
              <a:t>Did everyone agree?</a:t>
            </a:r>
            <a:endParaRPr lang="en-US" sz="4800" b="1" dirty="0">
              <a:solidFill>
                <a:schemeClr val="accent3"/>
              </a:solidFill>
              <a:latin typeface="Montserrat" pitchFamily="2" charset="77"/>
              <a:ea typeface="Roboto Black" panose="02000000000000000000" pitchFamily="2" charset="0"/>
              <a:cs typeface="Open Sans Light" panose="020B0306030504020204" pitchFamily="34" charset="0"/>
            </a:endParaRPr>
          </a:p>
        </p:txBody>
      </p:sp>
      <p:sp>
        <p:nvSpPr>
          <p:cNvPr id="6" name="Google Shape;543;p8">
            <a:extLst>
              <a:ext uri="{FF2B5EF4-FFF2-40B4-BE49-F238E27FC236}">
                <a16:creationId xmlns:a16="http://schemas.microsoft.com/office/drawing/2014/main" id="{314547E3-1079-F445-8093-5777048DA5BF}"/>
              </a:ext>
            </a:extLst>
          </p:cNvPr>
          <p:cNvSpPr txBox="1"/>
          <p:nvPr/>
        </p:nvSpPr>
        <p:spPr>
          <a:xfrm>
            <a:off x="344715" y="469463"/>
            <a:ext cx="13896670" cy="1569620"/>
          </a:xfrm>
          <a:prstGeom prst="rect">
            <a:avLst/>
          </a:prstGeom>
          <a:noFill/>
          <a:ln>
            <a:noFill/>
          </a:ln>
        </p:spPr>
        <p:txBody>
          <a:bodyPr spcFirstLastPara="1" wrap="square" lIns="91425" tIns="45700" rIns="91425" bIns="45700" anchor="t" anchorCtr="0">
            <a:spAutoFit/>
          </a:bodyPr>
          <a:lstStyle/>
          <a:p>
            <a:pPr lvl="0">
              <a:buSzPts val="4800"/>
            </a:pPr>
            <a:r>
              <a:rPr lang="es-EC" sz="4800" b="1" dirty="0">
                <a:solidFill>
                  <a:schemeClr val="dk2"/>
                </a:solidFill>
                <a:latin typeface="Montserrat"/>
                <a:ea typeface="Montserrat"/>
                <a:cs typeface="Montserrat"/>
                <a:sym typeface="Montserrat"/>
              </a:rPr>
              <a:t>Y en caso de emergencia
</a:t>
            </a:r>
            <a:r>
              <a:rPr lang="en-GB" sz="4800" b="1" dirty="0" err="1">
                <a:solidFill>
                  <a:schemeClr val="accent3"/>
                </a:solidFill>
                <a:latin typeface="Montserrat"/>
                <a:sym typeface="Montserrat"/>
              </a:rPr>
              <a:t>Concéntrese</a:t>
            </a:r>
            <a:r>
              <a:rPr lang="en-GB" sz="4800" b="1" dirty="0">
                <a:solidFill>
                  <a:schemeClr val="accent3"/>
                </a:solidFill>
                <a:latin typeface="Montserrat"/>
                <a:sym typeface="Montserrat"/>
              </a:rPr>
              <a:t> en </a:t>
            </a:r>
            <a:r>
              <a:rPr lang="en-GB" sz="4800" b="1" dirty="0" err="1">
                <a:solidFill>
                  <a:schemeClr val="accent3"/>
                </a:solidFill>
                <a:latin typeface="Montserrat"/>
                <a:sym typeface="Montserrat"/>
              </a:rPr>
              <a:t>estos</a:t>
            </a:r>
            <a:r>
              <a:rPr lang="en-GB" sz="4800" b="1" dirty="0">
                <a:solidFill>
                  <a:schemeClr val="accent3"/>
                </a:solidFill>
                <a:latin typeface="Montserrat"/>
                <a:sym typeface="Montserrat"/>
              </a:rPr>
              <a:t> 10…</a:t>
            </a:r>
            <a:endParaRPr sz="1400" b="0" i="0" u="none" strike="noStrike" cap="none" dirty="0">
              <a:solidFill>
                <a:schemeClr val="accent3"/>
              </a:solidFill>
              <a:latin typeface="Arial"/>
              <a:ea typeface="Arial"/>
              <a:cs typeface="Arial"/>
              <a:sym typeface="Arial"/>
            </a:endParaRPr>
          </a:p>
        </p:txBody>
      </p:sp>
      <p:pic>
        <p:nvPicPr>
          <p:cNvPr id="5" name="Imagen 4">
            <a:extLst>
              <a:ext uri="{FF2B5EF4-FFF2-40B4-BE49-F238E27FC236}">
                <a16:creationId xmlns:a16="http://schemas.microsoft.com/office/drawing/2014/main" id="{F6EB1C7D-7377-BC0E-5AF3-CB467687A985}"/>
              </a:ext>
            </a:extLst>
          </p:cNvPr>
          <p:cNvPicPr>
            <a:picLocks noChangeAspect="1"/>
          </p:cNvPicPr>
          <p:nvPr/>
        </p:nvPicPr>
        <p:blipFill>
          <a:blip r:embed="rId3"/>
          <a:stretch>
            <a:fillRect/>
          </a:stretch>
        </p:blipFill>
        <p:spPr>
          <a:xfrm>
            <a:off x="1252842" y="3171497"/>
            <a:ext cx="15529457" cy="5147750"/>
          </a:xfrm>
          <a:prstGeom prst="rect">
            <a:avLst/>
          </a:prstGeom>
        </p:spPr>
      </p:pic>
    </p:spTree>
    <p:extLst>
      <p:ext uri="{BB962C8B-B14F-4D97-AF65-F5344CB8AC3E}">
        <p14:creationId xmlns:p14="http://schemas.microsoft.com/office/powerpoint/2010/main" val="1984231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8" name="Google Shape;538;p8"/>
          <p:cNvSpPr/>
          <p:nvPr/>
        </p:nvSpPr>
        <p:spPr>
          <a:xfrm>
            <a:off x="599599" y="6239435"/>
            <a:ext cx="17088802" cy="329083"/>
          </a:xfrm>
          <a:prstGeom prst="rect">
            <a:avLst/>
          </a:prstGeom>
          <a:gradFill>
            <a:gsLst>
              <a:gs pos="0">
                <a:schemeClr val="accent5"/>
              </a:gs>
              <a:gs pos="34000">
                <a:schemeClr val="accent4"/>
              </a:gs>
              <a:gs pos="70000">
                <a:schemeClr val="accent5"/>
              </a:gs>
              <a:gs pos="100000">
                <a:schemeClr val="accent4"/>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8"/>
          <p:cNvSpPr/>
          <p:nvPr/>
        </p:nvSpPr>
        <p:spPr>
          <a:xfrm>
            <a:off x="2221534" y="6042169"/>
            <a:ext cx="731911" cy="72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3600" b="1" i="0" u="none" strike="noStrike" cap="none" dirty="0">
                <a:solidFill>
                  <a:schemeClr val="tx2"/>
                </a:solidFill>
                <a:latin typeface="Montserrat" pitchFamily="2" charset="77"/>
                <a:ea typeface="Calibri"/>
                <a:cs typeface="Calibri"/>
                <a:sym typeface="Calibri"/>
              </a:rPr>
              <a:t>1</a:t>
            </a:r>
            <a:endParaRPr sz="3600" b="1" i="0" u="none" strike="noStrike" cap="none" dirty="0">
              <a:solidFill>
                <a:schemeClr val="tx2"/>
              </a:solidFill>
              <a:latin typeface="Montserrat" pitchFamily="2" charset="77"/>
              <a:ea typeface="Calibri"/>
              <a:cs typeface="Calibri"/>
              <a:sym typeface="Calibri"/>
            </a:endParaRPr>
          </a:p>
        </p:txBody>
      </p:sp>
      <p:sp>
        <p:nvSpPr>
          <p:cNvPr id="540" name="Google Shape;540;p8"/>
          <p:cNvSpPr/>
          <p:nvPr/>
        </p:nvSpPr>
        <p:spPr>
          <a:xfrm>
            <a:off x="6639168" y="6046578"/>
            <a:ext cx="731911" cy="72608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3600" b="1" i="0" u="none" strike="noStrike" cap="none" dirty="0">
                <a:solidFill>
                  <a:schemeClr val="tx2"/>
                </a:solidFill>
                <a:latin typeface="Montserrat" pitchFamily="2" charset="77"/>
                <a:ea typeface="Calibri"/>
                <a:cs typeface="Calibri"/>
                <a:sym typeface="Calibri"/>
              </a:rPr>
              <a:t>2</a:t>
            </a:r>
            <a:endParaRPr sz="3600" b="1" i="0" u="none" strike="noStrike" cap="none" dirty="0">
              <a:solidFill>
                <a:schemeClr val="tx2"/>
              </a:solidFill>
              <a:latin typeface="Montserrat" pitchFamily="2" charset="77"/>
              <a:ea typeface="Calibri"/>
              <a:cs typeface="Calibri"/>
              <a:sym typeface="Calibri"/>
            </a:endParaRPr>
          </a:p>
        </p:txBody>
      </p:sp>
      <p:sp>
        <p:nvSpPr>
          <p:cNvPr id="541" name="Google Shape;541;p8"/>
          <p:cNvSpPr/>
          <p:nvPr/>
        </p:nvSpPr>
        <p:spPr>
          <a:xfrm>
            <a:off x="11098564" y="6046578"/>
            <a:ext cx="731911" cy="72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3600" b="1" i="0" u="none" strike="noStrike" cap="none" dirty="0">
                <a:solidFill>
                  <a:schemeClr val="tx2"/>
                </a:solidFill>
                <a:latin typeface="Montserrat" pitchFamily="2" charset="77"/>
                <a:ea typeface="Calibri"/>
                <a:cs typeface="Calibri"/>
                <a:sym typeface="Calibri"/>
              </a:rPr>
              <a:t>3</a:t>
            </a:r>
            <a:endParaRPr sz="3600" b="1" i="0" u="none" strike="noStrike" cap="none" dirty="0">
              <a:solidFill>
                <a:schemeClr val="tx2"/>
              </a:solidFill>
              <a:latin typeface="Montserrat" pitchFamily="2" charset="77"/>
              <a:ea typeface="Calibri"/>
              <a:cs typeface="Calibri"/>
              <a:sym typeface="Calibri"/>
            </a:endParaRPr>
          </a:p>
        </p:txBody>
      </p:sp>
      <p:sp>
        <p:nvSpPr>
          <p:cNvPr id="542" name="Google Shape;542;p8"/>
          <p:cNvSpPr/>
          <p:nvPr/>
        </p:nvSpPr>
        <p:spPr>
          <a:xfrm>
            <a:off x="15370765" y="6042169"/>
            <a:ext cx="731911" cy="72608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3600" b="1" dirty="0">
                <a:solidFill>
                  <a:schemeClr val="tx2"/>
                </a:solidFill>
                <a:latin typeface="Montserrat" pitchFamily="2" charset="77"/>
                <a:ea typeface="Calibri"/>
                <a:cs typeface="Calibri"/>
                <a:sym typeface="Calibri"/>
              </a:rPr>
              <a:t>4</a:t>
            </a:r>
            <a:endParaRPr sz="3600" b="1" i="0" u="none" strike="noStrike" cap="none" dirty="0">
              <a:solidFill>
                <a:schemeClr val="tx2"/>
              </a:solidFill>
              <a:latin typeface="Montserrat" pitchFamily="2" charset="77"/>
              <a:ea typeface="Calibri"/>
              <a:cs typeface="Calibri"/>
              <a:sym typeface="Calibri"/>
            </a:endParaRPr>
          </a:p>
        </p:txBody>
      </p:sp>
      <p:sp>
        <p:nvSpPr>
          <p:cNvPr id="543" name="Google Shape;543;p8"/>
          <p:cNvSpPr txBox="1"/>
          <p:nvPr/>
        </p:nvSpPr>
        <p:spPr>
          <a:xfrm>
            <a:off x="599599" y="727250"/>
            <a:ext cx="13896670" cy="1175666"/>
          </a:xfrm>
          <a:prstGeom prst="rect">
            <a:avLst/>
          </a:prstGeom>
          <a:noFill/>
          <a:ln>
            <a:noFill/>
          </a:ln>
        </p:spPr>
        <p:txBody>
          <a:bodyPr spcFirstLastPara="1" wrap="square" lIns="91425" tIns="45700" rIns="91425" bIns="45700" anchor="t" anchorCtr="0">
            <a:spAutoFit/>
          </a:bodyPr>
          <a:lstStyle/>
          <a:p>
            <a:pPr lvl="0">
              <a:lnSpc>
                <a:spcPct val="80000"/>
              </a:lnSpc>
              <a:buSzPts val="4800"/>
            </a:pPr>
            <a:r>
              <a:rPr lang="es-EC" sz="4400" b="1" dirty="0">
                <a:solidFill>
                  <a:schemeClr val="dk2"/>
                </a:solidFill>
                <a:latin typeface="Montserrat"/>
                <a:ea typeface="Montserrat"/>
                <a:cs typeface="Montserrat"/>
                <a:sym typeface="Montserrat"/>
              </a:rPr>
              <a:t>Acciones mínimas para institucionalizar CEA
</a:t>
            </a:r>
            <a:endParaRPr sz="1200" b="0" i="0" u="none" strike="noStrike" cap="none" dirty="0">
              <a:solidFill>
                <a:srgbClr val="000000"/>
              </a:solidFill>
              <a:latin typeface="Arial"/>
              <a:ea typeface="Arial"/>
              <a:cs typeface="Arial"/>
              <a:sym typeface="Arial"/>
            </a:endParaRPr>
          </a:p>
        </p:txBody>
      </p:sp>
      <p:sp>
        <p:nvSpPr>
          <p:cNvPr id="544" name="Google Shape;544;p8"/>
          <p:cNvSpPr txBox="1"/>
          <p:nvPr/>
        </p:nvSpPr>
        <p:spPr>
          <a:xfrm>
            <a:off x="742927" y="7011764"/>
            <a:ext cx="3689124" cy="2292895"/>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600">
                <a:solidFill>
                  <a:schemeClr val="lt1"/>
                </a:solidFill>
                <a:latin typeface="Open Sans"/>
                <a:ea typeface="Open Sans"/>
                <a:cs typeface="Open Sans"/>
                <a:sym typeface="Open Sans"/>
              </a:rPr>
              <a:t>Fortalecer la comprensión y la capacidad de CEA en todos los niveles
</a:t>
            </a:r>
            <a:endParaRPr sz="2600" i="0" u="none" strike="noStrike" cap="none" dirty="0">
              <a:solidFill>
                <a:srgbClr val="000000"/>
              </a:solidFill>
              <a:latin typeface="Arial"/>
              <a:ea typeface="Arial"/>
              <a:cs typeface="Arial"/>
              <a:sym typeface="Arial"/>
            </a:endParaRPr>
          </a:p>
        </p:txBody>
      </p:sp>
      <p:sp>
        <p:nvSpPr>
          <p:cNvPr id="545" name="Google Shape;545;p8"/>
          <p:cNvSpPr txBox="1"/>
          <p:nvPr/>
        </p:nvSpPr>
        <p:spPr>
          <a:xfrm>
            <a:off x="4807703" y="7011764"/>
            <a:ext cx="4394839" cy="2292895"/>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n-GB" sz="2600">
                <a:solidFill>
                  <a:schemeClr val="lt1"/>
                </a:solidFill>
                <a:latin typeface="Open Sans"/>
                <a:ea typeface="Open Sans"/>
                <a:cs typeface="Open Sans"/>
                <a:sym typeface="Open Sans"/>
              </a:rPr>
              <a:t>Asignar recursos, incluidos fondos y personal, para fortalecer e institucionalizar CEA
</a:t>
            </a:r>
            <a:endParaRPr sz="2600" i="0" u="none" strike="noStrike" cap="none" dirty="0">
              <a:solidFill>
                <a:srgbClr val="000000"/>
              </a:solidFill>
              <a:latin typeface="Arial"/>
              <a:ea typeface="Arial"/>
              <a:cs typeface="Arial"/>
              <a:sym typeface="Arial"/>
            </a:endParaRPr>
          </a:p>
        </p:txBody>
      </p:sp>
      <p:sp>
        <p:nvSpPr>
          <p:cNvPr id="546" name="Google Shape;546;p8"/>
          <p:cNvSpPr txBox="1"/>
          <p:nvPr/>
        </p:nvSpPr>
        <p:spPr>
          <a:xfrm>
            <a:off x="9411249" y="6983812"/>
            <a:ext cx="4106539" cy="3613256"/>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600">
                <a:solidFill>
                  <a:schemeClr val="lt1"/>
                </a:solidFill>
                <a:latin typeface="Open Sans"/>
                <a:ea typeface="Open Sans"/>
                <a:cs typeface="Open Sans"/>
                <a:sym typeface="Open Sans"/>
              </a:rPr>
              <a:t>Integrar CEA en estrategias, valores, planes, políticas y herramientas para que se convierta en una forma estándar de trabajar
</a:t>
            </a:r>
            <a:endParaRPr sz="2600" i="0" u="none" strike="noStrike" cap="none" dirty="0">
              <a:solidFill>
                <a:srgbClr val="000000"/>
              </a:solidFill>
              <a:latin typeface="Arial"/>
              <a:ea typeface="Arial"/>
              <a:cs typeface="Arial"/>
              <a:sym typeface="Arial"/>
            </a:endParaRPr>
          </a:p>
        </p:txBody>
      </p:sp>
      <p:sp>
        <p:nvSpPr>
          <p:cNvPr id="547" name="Google Shape;547;p8"/>
          <p:cNvSpPr txBox="1"/>
          <p:nvPr/>
        </p:nvSpPr>
        <p:spPr>
          <a:xfrm>
            <a:off x="13732304" y="7011764"/>
            <a:ext cx="4008832" cy="3173136"/>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600">
                <a:solidFill>
                  <a:schemeClr val="lt1"/>
                </a:solidFill>
                <a:latin typeface="Open Sans"/>
                <a:ea typeface="Open Sans"/>
                <a:cs typeface="Open Sans"/>
                <a:sym typeface="Open Sans"/>
              </a:rPr>
              <a:t>Establecer un mecanismo de retroalimentación de la comunidad, con procesos para gestionar quejas sensibles
</a:t>
            </a:r>
            <a:endParaRPr sz="2600" i="0" u="none" strike="noStrike" cap="none" dirty="0">
              <a:solidFill>
                <a:srgbClr val="000000"/>
              </a:solidFill>
              <a:latin typeface="Arial"/>
              <a:ea typeface="Arial"/>
              <a:cs typeface="Arial"/>
              <a:sym typeface="Arial"/>
            </a:endParaRPr>
          </a:p>
        </p:txBody>
      </p:sp>
      <p:pic>
        <p:nvPicPr>
          <p:cNvPr id="20" name="Picture 19" descr="A picture containing icon&#10;&#10;Description automatically generated">
            <a:extLst>
              <a:ext uri="{FF2B5EF4-FFF2-40B4-BE49-F238E27FC236}">
                <a16:creationId xmlns:a16="http://schemas.microsoft.com/office/drawing/2014/main" id="{D68660C8-D493-B340-BAD0-AA95995168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599" y="2492187"/>
            <a:ext cx="3975782" cy="3186852"/>
          </a:xfrm>
          <a:prstGeom prst="ellipse">
            <a:avLst/>
          </a:prstGeom>
        </p:spPr>
      </p:pic>
      <p:pic>
        <p:nvPicPr>
          <p:cNvPr id="21" name="Picture 20" descr="A picture containing text&#10;&#10;Description automatically generated">
            <a:extLst>
              <a:ext uri="{FF2B5EF4-FFF2-40B4-BE49-F238E27FC236}">
                <a16:creationId xmlns:a16="http://schemas.microsoft.com/office/drawing/2014/main" id="{2AA5012F-44A4-3049-AC9E-DED724742C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6249" y="2492187"/>
            <a:ext cx="4277751" cy="3186852"/>
          </a:xfrm>
          <a:prstGeom prst="ellipse">
            <a:avLst/>
          </a:prstGeom>
        </p:spPr>
      </p:pic>
      <p:pic>
        <p:nvPicPr>
          <p:cNvPr id="22" name="Picture 21" descr="A picture containing text&#10;&#10;Description automatically generated">
            <a:extLst>
              <a:ext uri="{FF2B5EF4-FFF2-40B4-BE49-F238E27FC236}">
                <a16:creationId xmlns:a16="http://schemas.microsoft.com/office/drawing/2014/main" id="{9D36B474-434D-8D4A-86A5-D889E99435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28617" y="2492186"/>
            <a:ext cx="3871807" cy="3186853"/>
          </a:xfrm>
          <a:prstGeom prst="ellipse">
            <a:avLst/>
          </a:prstGeom>
        </p:spPr>
      </p:pic>
      <p:pic>
        <p:nvPicPr>
          <p:cNvPr id="23" name="Picture 22" descr="Diagram&#10;&#10;Description automatically generated">
            <a:extLst>
              <a:ext uri="{FF2B5EF4-FFF2-40B4-BE49-F238E27FC236}">
                <a16:creationId xmlns:a16="http://schemas.microsoft.com/office/drawing/2014/main" id="{374E462F-3CD9-CB4D-AF47-EB3FCC9080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85041" y="2492187"/>
            <a:ext cx="3903360" cy="3186853"/>
          </a:xfrm>
          <a:prstGeom prst="ellipse">
            <a:avLst/>
          </a:prstGeom>
        </p:spPr>
      </p:pic>
    </p:spTree>
    <p:extLst>
      <p:ext uri="{BB962C8B-B14F-4D97-AF65-F5344CB8AC3E}">
        <p14:creationId xmlns:p14="http://schemas.microsoft.com/office/powerpoint/2010/main" val="214101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7"/>
          <p:cNvSpPr txBox="1"/>
          <p:nvPr/>
        </p:nvSpPr>
        <p:spPr>
          <a:xfrm>
            <a:off x="1961498" y="4003276"/>
            <a:ext cx="14365003" cy="2259040"/>
          </a:xfrm>
          <a:prstGeom prst="rect">
            <a:avLst/>
          </a:prstGeom>
          <a:noFill/>
          <a:ln>
            <a:noFill/>
          </a:ln>
        </p:spPr>
        <p:txBody>
          <a:bodyPr spcFirstLastPara="1" wrap="square" lIns="91425" tIns="45700" rIns="91425" bIns="45700" anchor="t" anchorCtr="0">
            <a:spAutoFit/>
          </a:bodyPr>
          <a:lstStyle/>
          <a:p>
            <a:pPr lvl="0" algn="ctr">
              <a:lnSpc>
                <a:spcPct val="80000"/>
              </a:lnSpc>
              <a:buSzPts val="8800"/>
            </a:pPr>
            <a:r>
              <a:rPr lang="en-GB" sz="8800" b="1" dirty="0" err="1">
                <a:solidFill>
                  <a:srgbClr val="F5333F"/>
                </a:solidFill>
                <a:latin typeface="Montserrat"/>
                <a:ea typeface="Montserrat"/>
                <a:cs typeface="Montserrat"/>
                <a:sym typeface="Montserrat"/>
              </a:rPr>
              <a:t>Funciones</a:t>
            </a:r>
            <a:r>
              <a:rPr lang="en-GB" sz="8800" b="1" dirty="0">
                <a:solidFill>
                  <a:srgbClr val="F5333F"/>
                </a:solidFill>
                <a:latin typeface="Montserrat"/>
                <a:ea typeface="Montserrat"/>
                <a:cs typeface="Montserrat"/>
                <a:sym typeface="Montserrat"/>
              </a:rPr>
              <a:t> y </a:t>
            </a:r>
            <a:r>
              <a:rPr lang="en-GB" sz="8800" b="1" dirty="0" err="1">
                <a:solidFill>
                  <a:srgbClr val="F5333F"/>
                </a:solidFill>
                <a:latin typeface="Montserrat"/>
                <a:ea typeface="Montserrat"/>
                <a:cs typeface="Montserrat"/>
                <a:sym typeface="Montserrat"/>
              </a:rPr>
              <a:t>responsabilidades</a:t>
            </a:r>
            <a:endParaRPr sz="8800" b="0" i="0" u="none" strike="noStrike" cap="none" dirty="0">
              <a:solidFill>
                <a:srgbClr val="F5333F"/>
              </a:solidFill>
              <a:latin typeface="Roboto Black"/>
              <a:ea typeface="Roboto Black"/>
              <a:cs typeface="Roboto Black"/>
              <a:sym typeface="Robo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2"/>
          <p:cNvSpPr txBox="1"/>
          <p:nvPr/>
        </p:nvSpPr>
        <p:spPr>
          <a:xfrm>
            <a:off x="1288570" y="733995"/>
            <a:ext cx="15480375" cy="830956"/>
          </a:xfrm>
          <a:prstGeom prst="rect">
            <a:avLst/>
          </a:prstGeom>
          <a:noFill/>
          <a:ln>
            <a:noFill/>
          </a:ln>
        </p:spPr>
        <p:txBody>
          <a:bodyPr spcFirstLastPara="1" wrap="square" lIns="91425" tIns="45700" rIns="91425" bIns="45700" anchor="t" anchorCtr="0">
            <a:spAutoFit/>
          </a:bodyPr>
          <a:lstStyle/>
          <a:p>
            <a:pPr lvl="0">
              <a:buSzPts val="4800"/>
            </a:pPr>
            <a:r>
              <a:rPr lang="en-GB" sz="4800" b="1" dirty="0" err="1">
                <a:solidFill>
                  <a:schemeClr val="dk2"/>
                </a:solidFill>
                <a:latin typeface="Montserrat"/>
                <a:ea typeface="Montserrat"/>
                <a:cs typeface="Montserrat"/>
                <a:sym typeface="Montserrat"/>
              </a:rPr>
              <a:t>Introducción</a:t>
            </a:r>
            <a:r>
              <a:rPr lang="en-GB" sz="4800" b="1" dirty="0">
                <a:solidFill>
                  <a:schemeClr val="dk2"/>
                </a:solidFill>
                <a:latin typeface="Montserrat"/>
                <a:ea typeface="Montserrat"/>
                <a:cs typeface="Montserrat"/>
                <a:sym typeface="Montserrat"/>
              </a:rPr>
              <a:t> a CEA</a:t>
            </a:r>
            <a:endParaRPr sz="4800" b="0" i="0" u="none" strike="noStrike" cap="none" dirty="0">
              <a:solidFill>
                <a:schemeClr val="accent3"/>
              </a:solidFill>
              <a:latin typeface="Montserrat"/>
              <a:ea typeface="Montserrat"/>
              <a:cs typeface="Montserrat"/>
              <a:sym typeface="Montserrat"/>
            </a:endParaRPr>
          </a:p>
        </p:txBody>
      </p:sp>
      <p:pic>
        <p:nvPicPr>
          <p:cNvPr id="5" name="Elementos multimedia en línea 1" title="Comunicación con Beneficiarios">
            <a:hlinkClick r:id="" action="ppaction://media"/>
            <a:extLst>
              <a:ext uri="{FF2B5EF4-FFF2-40B4-BE49-F238E27FC236}">
                <a16:creationId xmlns:a16="http://schemas.microsoft.com/office/drawing/2014/main" id="{29622117-63B5-43B9-8039-7E93A7CCEB05}"/>
              </a:ext>
            </a:extLst>
          </p:cNvPr>
          <p:cNvPicPr>
            <a:picLocks noRot="1" noChangeAspect="1"/>
          </p:cNvPicPr>
          <p:nvPr>
            <a:videoFile r:link="rId1"/>
          </p:nvPr>
        </p:nvPicPr>
        <p:blipFill>
          <a:blip r:embed="rId4"/>
          <a:stretch>
            <a:fillRect/>
          </a:stretch>
        </p:blipFill>
        <p:spPr>
          <a:xfrm>
            <a:off x="2464980" y="2025229"/>
            <a:ext cx="13358040" cy="7547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47" name="Google Shape;647;p18"/>
          <p:cNvSpPr txBox="1"/>
          <p:nvPr/>
        </p:nvSpPr>
        <p:spPr>
          <a:xfrm>
            <a:off x="628759" y="292240"/>
            <a:ext cx="13936327" cy="1865086"/>
          </a:xfrm>
          <a:prstGeom prst="rect">
            <a:avLst/>
          </a:prstGeom>
          <a:noFill/>
          <a:ln>
            <a:noFill/>
          </a:ln>
        </p:spPr>
        <p:txBody>
          <a:bodyPr spcFirstLastPara="1" wrap="square" lIns="91425" tIns="45700" rIns="91425" bIns="45700" anchor="t" anchorCtr="0">
            <a:spAutoFit/>
          </a:bodyPr>
          <a:lstStyle/>
          <a:p>
            <a:pPr lvl="0">
              <a:lnSpc>
                <a:spcPct val="80000"/>
              </a:lnSpc>
              <a:buSzPts val="4800"/>
            </a:pPr>
            <a:r>
              <a:rPr lang="es-EC" sz="4800" b="1" dirty="0">
                <a:solidFill>
                  <a:schemeClr val="dk2"/>
                </a:solidFill>
                <a:latin typeface="Montserrat"/>
                <a:ea typeface="Montserrat"/>
                <a:cs typeface="Montserrat"/>
                <a:sym typeface="Montserrat"/>
              </a:rPr>
              <a:t>¿Quién es responsable de involucrar a las comunidades?
</a:t>
            </a:r>
            <a:r>
              <a:rPr lang="en-GB" sz="4800" dirty="0" err="1">
                <a:solidFill>
                  <a:schemeClr val="accent3"/>
                </a:solidFill>
                <a:latin typeface="Montserrat"/>
                <a:ea typeface="Montserrat"/>
                <a:cs typeface="Montserrat"/>
                <a:sym typeface="Montserrat"/>
              </a:rPr>
              <a:t>Discutir</a:t>
            </a:r>
            <a:r>
              <a:rPr lang="en-GB" sz="4800" dirty="0">
                <a:solidFill>
                  <a:schemeClr val="accent3"/>
                </a:solidFill>
                <a:latin typeface="Montserrat"/>
                <a:ea typeface="Montserrat"/>
                <a:cs typeface="Montserrat"/>
                <a:sym typeface="Montserrat"/>
              </a:rPr>
              <a:t>…</a:t>
            </a:r>
            <a:endParaRPr sz="4800" b="0" i="0" u="none" strike="noStrike" cap="none" dirty="0">
              <a:solidFill>
                <a:schemeClr val="dk2"/>
              </a:solidFill>
              <a:latin typeface="Roboto Black"/>
              <a:ea typeface="Roboto Black"/>
              <a:cs typeface="Roboto Black"/>
              <a:sym typeface="Roboto Black"/>
            </a:endParaRPr>
          </a:p>
        </p:txBody>
      </p:sp>
      <p:graphicFrame>
        <p:nvGraphicFramePr>
          <p:cNvPr id="2" name="Diagram 1">
            <a:extLst>
              <a:ext uri="{FF2B5EF4-FFF2-40B4-BE49-F238E27FC236}">
                <a16:creationId xmlns:a16="http://schemas.microsoft.com/office/drawing/2014/main" id="{C9E31760-9B02-924D-BDE6-29BAD5310E4E}"/>
              </a:ext>
            </a:extLst>
          </p:cNvPr>
          <p:cNvGraphicFramePr/>
          <p:nvPr>
            <p:extLst>
              <p:ext uri="{D42A27DB-BD31-4B8C-83A1-F6EECF244321}">
                <p14:modId xmlns:p14="http://schemas.microsoft.com/office/powerpoint/2010/main" val="2225947194"/>
              </p:ext>
            </p:extLst>
          </p:nvPr>
        </p:nvGraphicFramePr>
        <p:xfrm>
          <a:off x="-138003" y="2458387"/>
          <a:ext cx="17826395" cy="7283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C1A87C8-56AC-E845-A8E6-6BEEF50318E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7895D73-7D97-624F-BA69-05995FDEA71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A1AB0DE8-0BFE-4D4C-9138-630E4270E9B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5CE65C8-ADEF-BF46-A7E7-E746A66F5A5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44B8EA24-BB5F-9648-9319-655D0F3CD85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C08534B2-3ED4-3444-BC9E-CC252180D2F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A667D2F4-79C6-D241-9A8D-F5AF451878D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7E36B14E-B442-D242-A519-61B094451142}"/>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85C3E389-A324-A241-992C-2F7D0781526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graphicEl>
                                              <a:dgm id="{189185C4-DF15-5647-B2E7-8980C85041C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Google Shape;680;p22"/>
          <p:cNvSpPr txBox="1"/>
          <p:nvPr/>
        </p:nvSpPr>
        <p:spPr>
          <a:xfrm>
            <a:off x="1138731" y="580757"/>
            <a:ext cx="15194592" cy="1754286"/>
          </a:xfrm>
          <a:prstGeom prst="rect">
            <a:avLst/>
          </a:prstGeom>
          <a:noFill/>
          <a:ln>
            <a:noFill/>
          </a:ln>
        </p:spPr>
        <p:txBody>
          <a:bodyPr spcFirstLastPara="1" wrap="square" lIns="91425" tIns="45700" rIns="91425" bIns="45700" anchor="t" anchorCtr="0">
            <a:spAutoFit/>
          </a:bodyPr>
          <a:lstStyle/>
          <a:p>
            <a:pPr lvl="0">
              <a:buSzPts val="5400"/>
            </a:pPr>
            <a:r>
              <a:rPr lang="en-GB" sz="5400" b="1" dirty="0" err="1">
                <a:solidFill>
                  <a:schemeClr val="dk2"/>
                </a:solidFill>
                <a:latin typeface="Montserrat"/>
                <a:ea typeface="Montserrat"/>
                <a:cs typeface="Montserrat"/>
                <a:sym typeface="Montserrat"/>
              </a:rPr>
              <a:t>Introducción</a:t>
            </a:r>
            <a:r>
              <a:rPr lang="en-GB" sz="5400" b="1" dirty="0">
                <a:solidFill>
                  <a:schemeClr val="dk2"/>
                </a:solidFill>
                <a:latin typeface="Montserrat"/>
                <a:ea typeface="Montserrat"/>
                <a:cs typeface="Montserrat"/>
                <a:sym typeface="Montserrat"/>
              </a:rPr>
              <a:t> a CEA
</a:t>
            </a:r>
            <a:r>
              <a:rPr lang="en-GB" sz="5400" dirty="0">
                <a:solidFill>
                  <a:schemeClr val="accent3"/>
                </a:solidFill>
                <a:latin typeface="Montserrat"/>
                <a:ea typeface="Montserrat"/>
                <a:cs typeface="Montserrat"/>
                <a:sym typeface="Montserrat"/>
              </a:rPr>
              <a:t>Puntos clave</a:t>
            </a:r>
            <a:endParaRPr sz="5400" b="0" i="0" u="none" strike="noStrike" cap="none" dirty="0">
              <a:solidFill>
                <a:schemeClr val="accent3"/>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4A2961E6-8E27-4D63-B698-EC5C267F29FC}"/>
              </a:ext>
            </a:extLst>
          </p:cNvPr>
          <p:cNvPicPr>
            <a:picLocks noChangeAspect="1"/>
          </p:cNvPicPr>
          <p:nvPr/>
        </p:nvPicPr>
        <p:blipFill>
          <a:blip r:embed="rId3"/>
          <a:stretch>
            <a:fillRect/>
          </a:stretch>
        </p:blipFill>
        <p:spPr>
          <a:xfrm>
            <a:off x="1049867" y="2334538"/>
            <a:ext cx="16099402" cy="737329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2" name="Online Media 1" title="CEA Case Study: Participative Video after Hurricanes Eta and Iota in Honduras">
            <a:hlinkClick r:id="" action="ppaction://media"/>
            <a:extLst>
              <a:ext uri="{FF2B5EF4-FFF2-40B4-BE49-F238E27FC236}">
                <a16:creationId xmlns:a16="http://schemas.microsoft.com/office/drawing/2014/main" id="{F260F278-009E-AE13-B38E-FE733BDAA984}"/>
              </a:ext>
            </a:extLst>
          </p:cNvPr>
          <p:cNvPicPr>
            <a:picLocks noRot="1" noChangeAspect="1"/>
          </p:cNvPicPr>
          <p:nvPr>
            <a:videoFile r:link="rId1"/>
          </p:nvPr>
        </p:nvPicPr>
        <p:blipFill>
          <a:blip r:embed="rId4"/>
          <a:stretch>
            <a:fillRect/>
          </a:stretch>
        </p:blipFill>
        <p:spPr>
          <a:xfrm>
            <a:off x="0" y="0"/>
            <a:ext cx="18288000" cy="10325100"/>
          </a:xfrm>
          <a:prstGeom prst="rect">
            <a:avLst/>
          </a:prstGeom>
        </p:spPr>
      </p:pic>
    </p:spTree>
    <p:extLst>
      <p:ext uri="{BB962C8B-B14F-4D97-AF65-F5344CB8AC3E}">
        <p14:creationId xmlns:p14="http://schemas.microsoft.com/office/powerpoint/2010/main" val="155490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8" name="Google Shape;688;p23"/>
          <p:cNvSpPr txBox="1"/>
          <p:nvPr/>
        </p:nvSpPr>
        <p:spPr>
          <a:xfrm>
            <a:off x="702734" y="933564"/>
            <a:ext cx="15194592" cy="1421887"/>
          </a:xfrm>
          <a:prstGeom prst="rect">
            <a:avLst/>
          </a:prstGeom>
          <a:noFill/>
          <a:ln>
            <a:noFill/>
          </a:ln>
        </p:spPr>
        <p:txBody>
          <a:bodyPr spcFirstLastPara="1" wrap="square" lIns="91425" tIns="45700" rIns="91425" bIns="45700" anchor="t" anchorCtr="0">
            <a:spAutoFit/>
          </a:bodyPr>
          <a:lstStyle/>
          <a:p>
            <a:pPr lvl="0">
              <a:lnSpc>
                <a:spcPct val="80000"/>
              </a:lnSpc>
              <a:buSzPts val="5400"/>
            </a:pPr>
            <a:r>
              <a:rPr lang="en-GB" sz="5400" b="1" dirty="0" err="1">
                <a:solidFill>
                  <a:schemeClr val="accent1"/>
                </a:solidFill>
                <a:latin typeface="Montserrat"/>
                <a:ea typeface="Montserrat"/>
                <a:cs typeface="Montserrat"/>
                <a:sym typeface="Montserrat"/>
              </a:rPr>
              <a:t>Dónde</a:t>
            </a:r>
            <a:r>
              <a:rPr lang="en-GB" sz="5400" b="1" dirty="0">
                <a:solidFill>
                  <a:schemeClr val="accent1"/>
                </a:solidFill>
                <a:latin typeface="Montserrat"/>
                <a:ea typeface="Montserrat"/>
                <a:cs typeface="Montserrat"/>
                <a:sym typeface="Montserrat"/>
              </a:rPr>
              <a:t> </a:t>
            </a:r>
            <a:r>
              <a:rPr lang="en-GB" sz="5400" b="1" dirty="0" err="1">
                <a:solidFill>
                  <a:schemeClr val="accent1"/>
                </a:solidFill>
                <a:latin typeface="Montserrat"/>
                <a:ea typeface="Montserrat"/>
                <a:cs typeface="Montserrat"/>
                <a:sym typeface="Montserrat"/>
              </a:rPr>
              <a:t>obtener</a:t>
            </a:r>
            <a:r>
              <a:rPr lang="en-GB" sz="5400" b="1" dirty="0">
                <a:solidFill>
                  <a:schemeClr val="accent1"/>
                </a:solidFill>
                <a:latin typeface="Montserrat"/>
                <a:ea typeface="Montserrat"/>
                <a:cs typeface="Montserrat"/>
                <a:sym typeface="Montserrat"/>
              </a:rPr>
              <a:t> </a:t>
            </a:r>
            <a:r>
              <a:rPr lang="en-GB" sz="5400" b="1" dirty="0" err="1">
                <a:solidFill>
                  <a:schemeClr val="accent1"/>
                </a:solidFill>
                <a:latin typeface="Montserrat"/>
                <a:ea typeface="Montserrat"/>
                <a:cs typeface="Montserrat"/>
                <a:sym typeface="Montserrat"/>
              </a:rPr>
              <a:t>ayuda</a:t>
            </a:r>
            <a:r>
              <a:rPr lang="en-GB" sz="5400" b="1" dirty="0">
                <a:solidFill>
                  <a:schemeClr val="accent1"/>
                </a:solidFill>
                <a:latin typeface="Montserrat"/>
                <a:ea typeface="Montserrat"/>
                <a:cs typeface="Montserrat"/>
                <a:sym typeface="Montserrat"/>
              </a:rPr>
              <a:t>...
</a:t>
            </a:r>
            <a:endParaRPr sz="1400" b="0" i="0" u="none" strike="noStrike" cap="none" dirty="0">
              <a:solidFill>
                <a:schemeClr val="accent1"/>
              </a:solidFill>
              <a:latin typeface="Arial"/>
              <a:ea typeface="Arial"/>
              <a:cs typeface="Arial"/>
              <a:sym typeface="Arial"/>
            </a:endParaRPr>
          </a:p>
        </p:txBody>
      </p:sp>
      <p:sp>
        <p:nvSpPr>
          <p:cNvPr id="689" name="Google Shape;689;p23"/>
          <p:cNvSpPr txBox="1"/>
          <p:nvPr/>
        </p:nvSpPr>
        <p:spPr>
          <a:xfrm>
            <a:off x="702733" y="7673878"/>
            <a:ext cx="8156496" cy="1446509"/>
          </a:xfrm>
          <a:prstGeom prst="rect">
            <a:avLst/>
          </a:prstGeom>
          <a:noFill/>
          <a:ln>
            <a:noFill/>
          </a:ln>
        </p:spPr>
        <p:txBody>
          <a:bodyPr spcFirstLastPara="1" wrap="square" lIns="91425" tIns="45700" rIns="91425" bIns="45700" anchor="t" anchorCtr="0">
            <a:spAutoFit/>
          </a:bodyPr>
          <a:lstStyle/>
          <a:p>
            <a:pPr marL="457200" lvl="0" indent="-457200">
              <a:buClr>
                <a:srgbClr val="FF0000"/>
              </a:buClr>
              <a:buSzPts val="2200"/>
              <a:buFont typeface="Arial"/>
              <a:buChar char="•"/>
            </a:pPr>
            <a:r>
              <a:rPr lang="es-EC" sz="2200" dirty="0">
                <a:solidFill>
                  <a:schemeClr val="lt1"/>
                </a:solidFill>
                <a:latin typeface="Open Sans"/>
                <a:ea typeface="Open Sans"/>
                <a:cs typeface="Open Sans"/>
                <a:sym typeface="Open Sans"/>
              </a:rPr>
              <a:t>Plataforma en línea alojada por la Cruz Roja Británica
Página web para los recursos de CEA
En inglés, francés, español y árabe
</a:t>
            </a:r>
            <a:r>
              <a:rPr lang="es-EC" sz="2200" dirty="0">
                <a:solidFill>
                  <a:schemeClr val="accent1">
                    <a:lumMod val="50000"/>
                    <a:lumOff val="5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https://communityengagementhub.org/</a:t>
            </a:r>
            <a:r>
              <a:rPr lang="es-EC" sz="2200" dirty="0">
                <a:solidFill>
                  <a:schemeClr val="accent1">
                    <a:lumMod val="50000"/>
                    <a:lumOff val="50000"/>
                  </a:schemeClr>
                </a:solidFill>
                <a:latin typeface="Open Sans"/>
                <a:ea typeface="Open Sans"/>
                <a:cs typeface="Open Sans"/>
                <a:sym typeface="Open Sans"/>
              </a:rPr>
              <a:t> </a:t>
            </a:r>
            <a:endParaRPr sz="1400" b="0" i="0" u="none" strike="noStrike" cap="none" dirty="0">
              <a:solidFill>
                <a:schemeClr val="accent1">
                  <a:lumMod val="50000"/>
                  <a:lumOff val="50000"/>
                </a:schemeClr>
              </a:solidFill>
              <a:latin typeface="Arial"/>
              <a:ea typeface="Arial"/>
              <a:cs typeface="Arial"/>
              <a:sym typeface="Arial"/>
            </a:endParaRPr>
          </a:p>
        </p:txBody>
      </p:sp>
      <p:sp>
        <p:nvSpPr>
          <p:cNvPr id="690" name="Google Shape;690;p23"/>
          <p:cNvSpPr txBox="1"/>
          <p:nvPr/>
        </p:nvSpPr>
        <p:spPr>
          <a:xfrm>
            <a:off x="9428772" y="7673878"/>
            <a:ext cx="7894028" cy="1785064"/>
          </a:xfrm>
          <a:prstGeom prst="rect">
            <a:avLst/>
          </a:prstGeom>
          <a:noFill/>
          <a:ln>
            <a:noFill/>
          </a:ln>
        </p:spPr>
        <p:txBody>
          <a:bodyPr spcFirstLastPara="1" wrap="square" lIns="91425" tIns="45700" rIns="91425" bIns="45700" anchor="t" anchorCtr="0">
            <a:spAutoFit/>
          </a:bodyPr>
          <a:lstStyle/>
          <a:p>
            <a:pPr marL="457200" lvl="0" indent="-457200">
              <a:buClr>
                <a:srgbClr val="FF0000"/>
              </a:buClr>
              <a:buSzPts val="2200"/>
              <a:buFont typeface="Arial"/>
              <a:buChar char="•"/>
            </a:pPr>
            <a:r>
              <a:rPr lang="es-EC" sz="2200" dirty="0">
                <a:solidFill>
                  <a:schemeClr val="lt1"/>
                </a:solidFill>
                <a:latin typeface="Open Sans"/>
                <a:ea typeface="Open Sans"/>
                <a:cs typeface="Open Sans"/>
                <a:sym typeface="Open Sans"/>
              </a:rPr>
              <a:t>Guía y Caja de Herramientas de CEA: revisada en 2021
Guía paso a paso para fortalecer la participación de la comunidad, con herramientas, plantillas y listas de verificación.
Ambos en el </a:t>
            </a:r>
            <a:r>
              <a:rPr lang="es-EC" sz="2200" dirty="0" err="1">
                <a:solidFill>
                  <a:schemeClr val="lt1"/>
                </a:solidFill>
                <a:latin typeface="Open Sans"/>
                <a:ea typeface="Open Sans"/>
                <a:cs typeface="Open Sans"/>
                <a:sym typeface="Open Sans"/>
              </a:rPr>
              <a:t>Community</a:t>
            </a:r>
            <a:r>
              <a:rPr lang="es-EC" sz="2200" dirty="0">
                <a:solidFill>
                  <a:schemeClr val="lt1"/>
                </a:solidFill>
                <a:latin typeface="Open Sans"/>
                <a:ea typeface="Open Sans"/>
                <a:cs typeface="Open Sans"/>
                <a:sym typeface="Open Sans"/>
              </a:rPr>
              <a:t> </a:t>
            </a:r>
            <a:r>
              <a:rPr lang="es-EC" sz="2200" dirty="0" err="1">
                <a:solidFill>
                  <a:schemeClr val="lt1"/>
                </a:solidFill>
                <a:latin typeface="Open Sans"/>
                <a:ea typeface="Open Sans"/>
                <a:cs typeface="Open Sans"/>
                <a:sym typeface="Open Sans"/>
              </a:rPr>
              <a:t>Engagement</a:t>
            </a:r>
            <a:r>
              <a:rPr lang="es-EC" sz="2200" dirty="0">
                <a:solidFill>
                  <a:schemeClr val="lt1"/>
                </a:solidFill>
                <a:latin typeface="Open Sans"/>
                <a:ea typeface="Open Sans"/>
                <a:cs typeface="Open Sans"/>
                <a:sym typeface="Open Sans"/>
              </a:rPr>
              <a:t> Hub</a:t>
            </a:r>
            <a:endParaRPr sz="1400" b="0" i="0" u="none" strike="noStrike" cap="none" dirty="0">
              <a:solidFill>
                <a:srgbClr val="000000"/>
              </a:solidFill>
              <a:latin typeface="Arial"/>
              <a:ea typeface="Arial"/>
              <a:cs typeface="Arial"/>
              <a:sym typeface="Arial"/>
            </a:endParaRPr>
          </a:p>
        </p:txBody>
      </p:sp>
      <p:pic>
        <p:nvPicPr>
          <p:cNvPr id="7" name="Imagen 6">
            <a:extLst>
              <a:ext uri="{FF2B5EF4-FFF2-40B4-BE49-F238E27FC236}">
                <a16:creationId xmlns:a16="http://schemas.microsoft.com/office/drawing/2014/main" id="{7D0BD185-2081-E1A2-2479-B2157C3489B6}"/>
              </a:ext>
            </a:extLst>
          </p:cNvPr>
          <p:cNvPicPr>
            <a:picLocks noChangeAspect="1"/>
          </p:cNvPicPr>
          <p:nvPr/>
        </p:nvPicPr>
        <p:blipFill rotWithShape="1">
          <a:blip r:embed="rId4"/>
          <a:srcRect b="4095"/>
          <a:stretch/>
        </p:blipFill>
        <p:spPr>
          <a:xfrm>
            <a:off x="702733" y="2041410"/>
            <a:ext cx="7785947" cy="5219137"/>
          </a:xfrm>
          <a:prstGeom prst="rect">
            <a:avLst/>
          </a:prstGeom>
        </p:spPr>
      </p:pic>
      <p:pic>
        <p:nvPicPr>
          <p:cNvPr id="11" name="Imagen 10">
            <a:extLst>
              <a:ext uri="{FF2B5EF4-FFF2-40B4-BE49-F238E27FC236}">
                <a16:creationId xmlns:a16="http://schemas.microsoft.com/office/drawing/2014/main" id="{8B51280B-AB13-CC97-0539-ED15E6ABF655}"/>
              </a:ext>
            </a:extLst>
          </p:cNvPr>
          <p:cNvPicPr>
            <a:picLocks noChangeAspect="1"/>
          </p:cNvPicPr>
          <p:nvPr/>
        </p:nvPicPr>
        <p:blipFill>
          <a:blip r:embed="rId5"/>
          <a:stretch>
            <a:fillRect/>
          </a:stretch>
        </p:blipFill>
        <p:spPr>
          <a:xfrm>
            <a:off x="10081115" y="2045286"/>
            <a:ext cx="6589342" cy="52152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8;p23">
            <a:extLst>
              <a:ext uri="{FF2B5EF4-FFF2-40B4-BE49-F238E27FC236}">
                <a16:creationId xmlns:a16="http://schemas.microsoft.com/office/drawing/2014/main" id="{B9BAEE78-59EA-A749-A86A-3A213312DCCB}"/>
              </a:ext>
            </a:extLst>
          </p:cNvPr>
          <p:cNvSpPr txBox="1"/>
          <p:nvPr/>
        </p:nvSpPr>
        <p:spPr>
          <a:xfrm>
            <a:off x="642774" y="813642"/>
            <a:ext cx="15194592" cy="1421887"/>
          </a:xfrm>
          <a:prstGeom prst="rect">
            <a:avLst/>
          </a:prstGeom>
          <a:noFill/>
          <a:ln>
            <a:noFill/>
          </a:ln>
        </p:spPr>
        <p:txBody>
          <a:bodyPr spcFirstLastPara="1" wrap="square" lIns="91425" tIns="45700" rIns="91425" bIns="45700" anchor="t" anchorCtr="0">
            <a:spAutoFit/>
          </a:bodyPr>
          <a:lstStyle/>
          <a:p>
            <a:pPr lvl="0">
              <a:lnSpc>
                <a:spcPct val="80000"/>
              </a:lnSpc>
              <a:buSzPts val="5400"/>
            </a:pPr>
            <a:r>
              <a:rPr lang="es-EC" sz="5400" b="1" dirty="0">
                <a:solidFill>
                  <a:schemeClr val="accent1"/>
                </a:solidFill>
                <a:latin typeface="Montserrat"/>
                <a:ea typeface="Montserrat"/>
                <a:cs typeface="Montserrat"/>
                <a:sym typeface="Montserrat"/>
              </a:rPr>
              <a:t>¿Qué hay en la Caja de Herramientas?
</a:t>
            </a:r>
            <a:endParaRPr sz="1400" b="0" i="0" u="none" strike="noStrike" cap="none" dirty="0">
              <a:solidFill>
                <a:schemeClr val="accent1"/>
              </a:solidFill>
              <a:latin typeface="Arial"/>
              <a:ea typeface="Arial"/>
              <a:cs typeface="Arial"/>
              <a:sym typeface="Arial"/>
            </a:endParaRPr>
          </a:p>
        </p:txBody>
      </p:sp>
      <p:pic>
        <p:nvPicPr>
          <p:cNvPr id="14" name="Imagen 13">
            <a:extLst>
              <a:ext uri="{FF2B5EF4-FFF2-40B4-BE49-F238E27FC236}">
                <a16:creationId xmlns:a16="http://schemas.microsoft.com/office/drawing/2014/main" id="{C250EEFC-160F-D04C-3478-4485C8DA7CCC}"/>
              </a:ext>
            </a:extLst>
          </p:cNvPr>
          <p:cNvPicPr>
            <a:picLocks noChangeAspect="1"/>
          </p:cNvPicPr>
          <p:nvPr/>
        </p:nvPicPr>
        <p:blipFill>
          <a:blip r:embed="rId3"/>
          <a:stretch>
            <a:fillRect/>
          </a:stretch>
        </p:blipFill>
        <p:spPr>
          <a:xfrm>
            <a:off x="805340" y="1652429"/>
            <a:ext cx="5118100" cy="3974999"/>
          </a:xfrm>
          <a:prstGeom prst="rect">
            <a:avLst/>
          </a:prstGeom>
        </p:spPr>
      </p:pic>
      <p:pic>
        <p:nvPicPr>
          <p:cNvPr id="17" name="Imagen 16">
            <a:extLst>
              <a:ext uri="{FF2B5EF4-FFF2-40B4-BE49-F238E27FC236}">
                <a16:creationId xmlns:a16="http://schemas.microsoft.com/office/drawing/2014/main" id="{386C7A55-366E-17A3-F602-6449496EDD1A}"/>
              </a:ext>
            </a:extLst>
          </p:cNvPr>
          <p:cNvPicPr>
            <a:picLocks noChangeAspect="1"/>
          </p:cNvPicPr>
          <p:nvPr/>
        </p:nvPicPr>
        <p:blipFill>
          <a:blip r:embed="rId4"/>
          <a:stretch>
            <a:fillRect/>
          </a:stretch>
        </p:blipFill>
        <p:spPr>
          <a:xfrm>
            <a:off x="805340" y="5627428"/>
            <a:ext cx="5118100" cy="4424293"/>
          </a:xfrm>
          <a:prstGeom prst="rect">
            <a:avLst/>
          </a:prstGeom>
        </p:spPr>
      </p:pic>
      <p:pic>
        <p:nvPicPr>
          <p:cNvPr id="19" name="Imagen 18">
            <a:extLst>
              <a:ext uri="{FF2B5EF4-FFF2-40B4-BE49-F238E27FC236}">
                <a16:creationId xmlns:a16="http://schemas.microsoft.com/office/drawing/2014/main" id="{6DAF0853-DDAC-B739-BA92-B9A85E6E08AF}"/>
              </a:ext>
            </a:extLst>
          </p:cNvPr>
          <p:cNvPicPr>
            <a:picLocks noChangeAspect="1"/>
          </p:cNvPicPr>
          <p:nvPr/>
        </p:nvPicPr>
        <p:blipFill>
          <a:blip r:embed="rId5"/>
          <a:stretch>
            <a:fillRect/>
          </a:stretch>
        </p:blipFill>
        <p:spPr>
          <a:xfrm>
            <a:off x="6150264" y="1627447"/>
            <a:ext cx="5915025" cy="3533775"/>
          </a:xfrm>
          <a:prstGeom prst="rect">
            <a:avLst/>
          </a:prstGeom>
        </p:spPr>
      </p:pic>
      <p:pic>
        <p:nvPicPr>
          <p:cNvPr id="25" name="Imagen 24">
            <a:extLst>
              <a:ext uri="{FF2B5EF4-FFF2-40B4-BE49-F238E27FC236}">
                <a16:creationId xmlns:a16="http://schemas.microsoft.com/office/drawing/2014/main" id="{705CDE15-1E75-0AED-D752-069AAF760BFD}"/>
              </a:ext>
            </a:extLst>
          </p:cNvPr>
          <p:cNvPicPr>
            <a:picLocks noChangeAspect="1"/>
          </p:cNvPicPr>
          <p:nvPr/>
        </p:nvPicPr>
        <p:blipFill>
          <a:blip r:embed="rId6"/>
          <a:stretch>
            <a:fillRect/>
          </a:stretch>
        </p:blipFill>
        <p:spPr>
          <a:xfrm>
            <a:off x="6150264" y="5166240"/>
            <a:ext cx="5915025" cy="4658082"/>
          </a:xfrm>
          <a:prstGeom prst="rect">
            <a:avLst/>
          </a:prstGeom>
        </p:spPr>
      </p:pic>
      <p:pic>
        <p:nvPicPr>
          <p:cNvPr id="27" name="Imagen 26">
            <a:extLst>
              <a:ext uri="{FF2B5EF4-FFF2-40B4-BE49-F238E27FC236}">
                <a16:creationId xmlns:a16="http://schemas.microsoft.com/office/drawing/2014/main" id="{2668298C-485C-99BF-D6C5-7937008CD8EC}"/>
              </a:ext>
            </a:extLst>
          </p:cNvPr>
          <p:cNvPicPr>
            <a:picLocks noChangeAspect="1"/>
          </p:cNvPicPr>
          <p:nvPr/>
        </p:nvPicPr>
        <p:blipFill>
          <a:blip r:embed="rId7"/>
          <a:stretch>
            <a:fillRect/>
          </a:stretch>
        </p:blipFill>
        <p:spPr>
          <a:xfrm>
            <a:off x="12292113" y="4319307"/>
            <a:ext cx="5936931" cy="4376785"/>
          </a:xfrm>
          <a:prstGeom prst="rect">
            <a:avLst/>
          </a:prstGeom>
        </p:spPr>
      </p:pic>
    </p:spTree>
    <p:extLst>
      <p:ext uri="{BB962C8B-B14F-4D97-AF65-F5344CB8AC3E}">
        <p14:creationId xmlns:p14="http://schemas.microsoft.com/office/powerpoint/2010/main" val="928529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1ED595B-2981-3045-80FD-955D9839F556}"/>
              </a:ext>
            </a:extLst>
          </p:cNvPr>
          <p:cNvSpPr txBox="1"/>
          <p:nvPr/>
        </p:nvSpPr>
        <p:spPr>
          <a:xfrm>
            <a:off x="702734" y="767028"/>
            <a:ext cx="14734574" cy="830997"/>
          </a:xfrm>
          <a:prstGeom prst="rect">
            <a:avLst/>
          </a:prstGeom>
          <a:noFill/>
        </p:spPr>
        <p:txBody>
          <a:bodyPr wrap="square" rtlCol="0">
            <a:spAutoFit/>
          </a:bodyPr>
          <a:lstStyle/>
          <a:p>
            <a:endParaRPr lang="ru-RU" sz="4800" b="1">
              <a:solidFill>
                <a:srgbClr val="F5333F"/>
              </a:solidFill>
              <a:latin typeface="Montserrat" pitchFamily="2" charset="77"/>
              <a:ea typeface="Roboto Black" panose="02000000000000000000" pitchFamily="2" charset="0"/>
              <a:cs typeface="Open Sans Light" panose="020B0306030504020204" pitchFamily="34" charset="0"/>
            </a:endParaRPr>
          </a:p>
        </p:txBody>
      </p:sp>
      <p:sp>
        <p:nvSpPr>
          <p:cNvPr id="2" name="TextBox 1">
            <a:extLst>
              <a:ext uri="{FF2B5EF4-FFF2-40B4-BE49-F238E27FC236}">
                <a16:creationId xmlns:a16="http://schemas.microsoft.com/office/drawing/2014/main" id="{4E6106EF-CF09-49F9-AC21-FE6E4ACE4204}"/>
              </a:ext>
            </a:extLst>
          </p:cNvPr>
          <p:cNvSpPr txBox="1"/>
          <p:nvPr/>
        </p:nvSpPr>
        <p:spPr>
          <a:xfrm>
            <a:off x="1224116" y="919428"/>
            <a:ext cx="14365591" cy="830997"/>
          </a:xfrm>
          <a:prstGeom prst="rect">
            <a:avLst/>
          </a:prstGeom>
          <a:noFill/>
        </p:spPr>
        <p:txBody>
          <a:bodyPr wrap="square" rtlCol="0">
            <a:spAutoFit/>
          </a:bodyPr>
          <a:lstStyle/>
          <a:p>
            <a:r>
              <a:rPr lang="en-US" sz="4800" b="1">
                <a:solidFill>
                  <a:srgbClr val="F5333F"/>
                </a:solidFill>
                <a:latin typeface="Montserrat" pitchFamily="2" charset="77"/>
                <a:ea typeface="Roboto Black" panose="02000000000000000000" pitchFamily="2" charset="0"/>
                <a:cs typeface="Open Sans Light" panose="020B0306030504020204" pitchFamily="34" charset="0"/>
              </a:rPr>
              <a:t>¿</a:t>
            </a:r>
            <a:r>
              <a:rPr lang="en-US" sz="4800" b="1" err="1">
                <a:solidFill>
                  <a:srgbClr val="F5333F"/>
                </a:solidFill>
                <a:latin typeface="Montserrat" pitchFamily="2" charset="77"/>
                <a:ea typeface="Roboto Black" panose="02000000000000000000" pitchFamily="2" charset="0"/>
                <a:cs typeface="Open Sans Light" panose="020B0306030504020204" pitchFamily="34" charset="0"/>
              </a:rPr>
              <a:t>Preguntas</a:t>
            </a:r>
            <a:r>
              <a:rPr lang="en-US" sz="4800" b="1">
                <a:solidFill>
                  <a:srgbClr val="F5333F"/>
                </a:solidFill>
                <a:latin typeface="Montserrat" pitchFamily="2" charset="77"/>
                <a:ea typeface="Roboto Black" panose="02000000000000000000" pitchFamily="2" charset="0"/>
                <a:cs typeface="Open Sans Light" panose="020B0306030504020204" pitchFamily="34" charset="0"/>
              </a:rPr>
              <a:t>? </a:t>
            </a:r>
          </a:p>
        </p:txBody>
      </p:sp>
      <p:pic>
        <p:nvPicPr>
          <p:cNvPr id="1028" name="Picture 4">
            <a:extLst>
              <a:ext uri="{FF2B5EF4-FFF2-40B4-BE49-F238E27FC236}">
                <a16:creationId xmlns:a16="http://schemas.microsoft.com/office/drawing/2014/main" id="{1DBC5387-CFCE-4F14-B8E3-DAF4F73E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010" y="1475508"/>
            <a:ext cx="13605979" cy="771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40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26F14353-3F84-4028-AD06-4EEC611DE93A}"/>
              </a:ext>
            </a:extLst>
          </p:cNvPr>
          <p:cNvSpPr txBox="1"/>
          <p:nvPr/>
        </p:nvSpPr>
        <p:spPr>
          <a:xfrm>
            <a:off x="5529527" y="4473757"/>
            <a:ext cx="7228946" cy="1862048"/>
          </a:xfrm>
          <a:prstGeom prst="rect">
            <a:avLst/>
          </a:prstGeom>
          <a:noFill/>
        </p:spPr>
        <p:txBody>
          <a:bodyPr wrap="square" rtlCol="0">
            <a:spAutoFit/>
          </a:bodyPr>
          <a:lstStyle/>
          <a:p>
            <a:pPr algn="ctr"/>
            <a:r>
              <a:rPr lang="es-EC" sz="11500" b="1" dirty="0">
                <a:solidFill>
                  <a:srgbClr val="F5333F"/>
                </a:solidFill>
                <a:latin typeface="Montserrat" pitchFamily="2" charset="77"/>
                <a:ea typeface="Roboto Black" panose="02000000000000000000" pitchFamily="2" charset="0"/>
                <a:cs typeface="Open Sans Light" panose="020B0306030504020204" pitchFamily="34" charset="0"/>
              </a:rPr>
              <a:t>¡Gracias!</a:t>
            </a:r>
            <a:endParaRPr lang="en-US" sz="11500" b="1" dirty="0">
              <a:solidFill>
                <a:srgbClr val="F5333F"/>
              </a:solidFill>
              <a:latin typeface="Montserrat" pitchFamily="2" charset="77"/>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19133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
          <p:cNvSpPr txBox="1"/>
          <p:nvPr/>
        </p:nvSpPr>
        <p:spPr>
          <a:xfrm>
            <a:off x="1961498" y="4551150"/>
            <a:ext cx="14365003" cy="2259040"/>
          </a:xfrm>
          <a:prstGeom prst="rect">
            <a:avLst/>
          </a:prstGeom>
          <a:noFill/>
          <a:ln>
            <a:noFill/>
          </a:ln>
        </p:spPr>
        <p:txBody>
          <a:bodyPr spcFirstLastPara="1" wrap="square" lIns="91425" tIns="45700" rIns="91425" bIns="45700" anchor="t" anchorCtr="0">
            <a:spAutoFit/>
          </a:bodyPr>
          <a:lstStyle/>
          <a:p>
            <a:pPr lvl="0" algn="ctr">
              <a:lnSpc>
                <a:spcPct val="80000"/>
              </a:lnSpc>
              <a:buSzPts val="8800"/>
            </a:pPr>
            <a:r>
              <a:rPr lang="en-GB" sz="8800" b="1" dirty="0">
                <a:solidFill>
                  <a:srgbClr val="F5333F"/>
                </a:solidFill>
                <a:latin typeface="Montserrat"/>
                <a:ea typeface="Montserrat"/>
                <a:cs typeface="Montserrat"/>
                <a:sym typeface="Montserrat"/>
              </a:rPr>
              <a:t>¿</a:t>
            </a:r>
            <a:r>
              <a:rPr lang="en-GB" sz="8800" b="1" dirty="0" err="1">
                <a:solidFill>
                  <a:srgbClr val="F5333F"/>
                </a:solidFill>
                <a:latin typeface="Montserrat"/>
                <a:ea typeface="Montserrat"/>
                <a:cs typeface="Montserrat"/>
                <a:sym typeface="Montserrat"/>
              </a:rPr>
              <a:t>Qué</a:t>
            </a:r>
            <a:r>
              <a:rPr lang="en-GB" sz="8800" b="1" dirty="0">
                <a:solidFill>
                  <a:srgbClr val="F5333F"/>
                </a:solidFill>
                <a:latin typeface="Montserrat"/>
                <a:ea typeface="Montserrat"/>
                <a:cs typeface="Montserrat"/>
                <a:sym typeface="Montserrat"/>
              </a:rPr>
              <a:t> es CEA?
</a:t>
            </a:r>
            <a:endParaRPr sz="8800" b="0" i="0" u="none" strike="noStrike" cap="none" dirty="0">
              <a:solidFill>
                <a:srgbClr val="F5333F"/>
              </a:solidFill>
              <a:latin typeface="Roboto Black"/>
              <a:ea typeface="Roboto Black"/>
              <a:cs typeface="Roboto Black"/>
              <a:sym typeface="Robo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
          <p:cNvSpPr txBox="1"/>
          <p:nvPr/>
        </p:nvSpPr>
        <p:spPr>
          <a:xfrm>
            <a:off x="8478208" y="766370"/>
            <a:ext cx="5039672" cy="1274155"/>
          </a:xfrm>
          <a:prstGeom prst="rect">
            <a:avLst/>
          </a:prstGeom>
          <a:noFill/>
          <a:ln>
            <a:noFill/>
          </a:ln>
        </p:spPr>
        <p:txBody>
          <a:bodyPr spcFirstLastPara="1" wrap="square" lIns="91425" tIns="45700" rIns="91425" bIns="45700" anchor="t" anchorCtr="0">
            <a:spAutoFit/>
          </a:bodyPr>
          <a:lstStyle/>
          <a:p>
            <a:pPr lvl="0">
              <a:lnSpc>
                <a:spcPct val="80000"/>
              </a:lnSpc>
              <a:buSzPts val="4800"/>
            </a:pPr>
            <a:r>
              <a:rPr lang="en-GB" sz="4800" b="1" dirty="0">
                <a:solidFill>
                  <a:schemeClr val="dk2"/>
                </a:solidFill>
                <a:latin typeface="Montserrat"/>
                <a:ea typeface="Montserrat"/>
                <a:cs typeface="Montserrat"/>
                <a:sym typeface="Montserrat"/>
              </a:rPr>
              <a:t>¿</a:t>
            </a:r>
            <a:r>
              <a:rPr lang="en-GB" sz="4800" b="1" dirty="0" err="1">
                <a:solidFill>
                  <a:schemeClr val="dk2"/>
                </a:solidFill>
                <a:latin typeface="Montserrat"/>
                <a:ea typeface="Montserrat"/>
                <a:cs typeface="Montserrat"/>
                <a:sym typeface="Montserrat"/>
              </a:rPr>
              <a:t>Qué</a:t>
            </a:r>
            <a:r>
              <a:rPr lang="en-GB" sz="4800" b="1" dirty="0">
                <a:solidFill>
                  <a:schemeClr val="dk2"/>
                </a:solidFill>
                <a:latin typeface="Montserrat"/>
                <a:ea typeface="Montserrat"/>
                <a:cs typeface="Montserrat"/>
                <a:sym typeface="Montserrat"/>
              </a:rPr>
              <a:t> es CEA?
</a:t>
            </a:r>
            <a:r>
              <a:rPr lang="en-GB" sz="4800" dirty="0" err="1">
                <a:solidFill>
                  <a:schemeClr val="accent3"/>
                </a:solidFill>
                <a:latin typeface="Montserrat"/>
                <a:ea typeface="Montserrat"/>
                <a:cs typeface="Montserrat"/>
                <a:sym typeface="Montserrat"/>
              </a:rPr>
              <a:t>Discutir</a:t>
            </a:r>
            <a:r>
              <a:rPr lang="en-GB" sz="4800" dirty="0">
                <a:solidFill>
                  <a:schemeClr val="accent3"/>
                </a:solidFill>
                <a:latin typeface="Montserrat"/>
                <a:ea typeface="Montserrat"/>
                <a:cs typeface="Montserrat"/>
                <a:sym typeface="Montserrat"/>
              </a:rPr>
              <a:t>…</a:t>
            </a:r>
            <a:r>
              <a:rPr lang="en-GB" sz="4800" b="0" i="0" u="none" strike="noStrike" cap="none" dirty="0">
                <a:solidFill>
                  <a:schemeClr val="dk2"/>
                </a:solidFill>
                <a:latin typeface="Montserrat"/>
                <a:ea typeface="Montserrat"/>
                <a:cs typeface="Montserrat"/>
                <a:sym typeface="Montserrat"/>
              </a:rPr>
              <a:t> </a:t>
            </a:r>
            <a:endParaRPr lang="en-GB" sz="4800" b="0" i="0" u="none" strike="noStrike" cap="none" dirty="0">
              <a:solidFill>
                <a:schemeClr val="accent3"/>
              </a:solidFill>
              <a:latin typeface="Montserrat"/>
              <a:ea typeface="Montserrat"/>
              <a:cs typeface="Montserrat"/>
              <a:sym typeface="Montserrat"/>
            </a:endParaRPr>
          </a:p>
        </p:txBody>
      </p:sp>
      <p:sp>
        <p:nvSpPr>
          <p:cNvPr id="486" name="Google Shape;486;p4"/>
          <p:cNvSpPr txBox="1"/>
          <p:nvPr/>
        </p:nvSpPr>
        <p:spPr>
          <a:xfrm>
            <a:off x="8478208" y="2553798"/>
            <a:ext cx="8475667" cy="7273746"/>
          </a:xfrm>
          <a:prstGeom prst="rect">
            <a:avLst/>
          </a:prstGeom>
          <a:noFill/>
          <a:ln>
            <a:noFill/>
          </a:ln>
        </p:spPr>
        <p:txBody>
          <a:bodyPr spcFirstLastPara="1" wrap="square" lIns="91425" tIns="45700" rIns="91425" bIns="45700" anchor="t" anchorCtr="0">
            <a:spAutoFit/>
          </a:bodyPr>
          <a:lstStyle/>
          <a:p>
            <a:pPr lvl="0">
              <a:lnSpc>
                <a:spcPts val="3460"/>
              </a:lnSpc>
              <a:buSzPts val="2800"/>
            </a:pPr>
            <a:r>
              <a:rPr lang="es-EC" sz="2800" dirty="0">
                <a:solidFill>
                  <a:schemeClr val="tx1"/>
                </a:solidFill>
                <a:latin typeface="Montserrat" pitchFamily="2" charset="77"/>
                <a:ea typeface="Open Sans" panose="020B0606030504020204" pitchFamily="34" charset="0"/>
                <a:cs typeface="Open Sans" panose="020B0606030504020204" pitchFamily="34" charset="0"/>
                <a:sym typeface="Open Sans"/>
              </a:rPr>
              <a:t>Una forma de trabajar que reconoce y valora a todos los miembros de la comunidad como socios iguales, cuyas diversas necesidades, prioridades y preferencias guían todo lo que hacemos. </a:t>
            </a:r>
          </a:p>
          <a:p>
            <a:pPr lvl="0">
              <a:lnSpc>
                <a:spcPts val="3460"/>
              </a:lnSpc>
              <a:buSzPts val="2800"/>
            </a:pPr>
            <a:r>
              <a:rPr lang="es-EC" sz="2800" dirty="0">
                <a:solidFill>
                  <a:schemeClr val="tx1"/>
                </a:solidFill>
                <a:latin typeface="Montserrat" pitchFamily="2" charset="77"/>
                <a:ea typeface="Open Sans" panose="020B0606030504020204" pitchFamily="34" charset="0"/>
                <a:cs typeface="Open Sans" panose="020B0606030504020204" pitchFamily="34" charset="0"/>
                <a:sym typeface="Open Sans"/>
              </a:rPr>
              <a:t>
Integrar la participación significativa de la comunidad, la comunicación abierta y honesta, y los mecanismos para escuchar y actuar sobre la retroalimentación, dentro de nuestros programas y operaciones. </a:t>
            </a:r>
          </a:p>
          <a:p>
            <a:pPr lvl="0">
              <a:lnSpc>
                <a:spcPts val="3460"/>
              </a:lnSpc>
              <a:buSzPts val="2800"/>
            </a:pPr>
            <a:r>
              <a:rPr lang="es-EC" sz="2800" dirty="0">
                <a:solidFill>
                  <a:schemeClr val="tx1"/>
                </a:solidFill>
                <a:latin typeface="Montserrat" pitchFamily="2" charset="77"/>
                <a:ea typeface="Open Sans" panose="020B0606030504020204" pitchFamily="34" charset="0"/>
                <a:cs typeface="Open Sans" panose="020B0606030504020204" pitchFamily="34" charset="0"/>
                <a:sym typeface="Open Sans"/>
              </a:rPr>
              <a:t>
Cuando las comunidades desempeñan un papel activo en el diseño y la gestión de programas y operaciones, los resultados son más eficaces, sostenibles y de mayor calidad.</a:t>
            </a:r>
            <a:endParaRPr lang="en-GB" sz="2800" b="0" i="0" u="none" strike="noStrike" cap="none" dirty="0">
              <a:solidFill>
                <a:schemeClr val="tx1"/>
              </a:solidFill>
              <a:latin typeface="Montserrat" pitchFamily="2" charset="77"/>
              <a:ea typeface="Open Sans" panose="020B0606030504020204" pitchFamily="34" charset="0"/>
              <a:cs typeface="Open Sans" panose="020B0606030504020204" pitchFamily="34" charset="0"/>
              <a:sym typeface="Open Sans"/>
            </a:endParaRPr>
          </a:p>
        </p:txBody>
      </p:sp>
      <p:pic>
        <p:nvPicPr>
          <p:cNvPr id="487" name="Google Shape;487;p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7942987" cy="10288800"/>
          </a:xfrm>
          <a:prstGeom prst="rect">
            <a:avLst/>
          </a:prstGeom>
          <a:solidFill>
            <a:srgbClr val="353535">
              <a:alpha val="11372"/>
            </a:srgb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
          <p:cNvSpPr txBox="1">
            <a:spLocks noGrp="1"/>
          </p:cNvSpPr>
          <p:nvPr>
            <p:ph type="title"/>
          </p:nvPr>
        </p:nvSpPr>
        <p:spPr>
          <a:xfrm>
            <a:off x="525086" y="704001"/>
            <a:ext cx="17237075" cy="1501775"/>
          </a:xfrm>
          <a:prstGeom prst="rect">
            <a:avLst/>
          </a:prstGeom>
          <a:noFill/>
          <a:ln>
            <a:noFill/>
          </a:ln>
        </p:spPr>
        <p:txBody>
          <a:bodyPr spcFirstLastPara="1" wrap="square" lIns="91425" tIns="45700" rIns="91425" bIns="45700" anchor="t" anchorCtr="0">
            <a:noAutofit/>
          </a:bodyPr>
          <a:lstStyle/>
          <a:p>
            <a:pPr lvl="0">
              <a:lnSpc>
                <a:spcPct val="90000"/>
              </a:lnSpc>
              <a:buClr>
                <a:schemeClr val="lt2"/>
              </a:buClr>
              <a:buSzPts val="4800"/>
            </a:pPr>
            <a:r>
              <a:rPr lang="en-GB" sz="4800" b="1" dirty="0" err="1">
                <a:solidFill>
                  <a:schemeClr val="lt2"/>
                </a:solidFill>
                <a:latin typeface="Montserrat"/>
                <a:ea typeface="Montserrat"/>
                <a:cs typeface="Montserrat"/>
                <a:sym typeface="Montserrat"/>
              </a:rPr>
              <a:t>Nombre</a:t>
            </a:r>
            <a:r>
              <a:rPr lang="en-GB" sz="4800" b="1" dirty="0">
                <a:solidFill>
                  <a:schemeClr val="lt2"/>
                </a:solidFill>
                <a:latin typeface="Montserrat"/>
                <a:ea typeface="Montserrat"/>
                <a:cs typeface="Montserrat"/>
                <a:sym typeface="Montserrat"/>
              </a:rPr>
              <a:t> </a:t>
            </a:r>
            <a:r>
              <a:rPr lang="en-GB" sz="4800" b="1" dirty="0" err="1">
                <a:solidFill>
                  <a:schemeClr val="lt2"/>
                </a:solidFill>
                <a:latin typeface="Montserrat"/>
                <a:ea typeface="Montserrat"/>
                <a:cs typeface="Montserrat"/>
                <a:sym typeface="Montserrat"/>
              </a:rPr>
              <a:t>diferente</a:t>
            </a:r>
            <a:r>
              <a:rPr lang="en-GB" sz="4800" b="1" dirty="0">
                <a:solidFill>
                  <a:schemeClr val="lt2"/>
                </a:solidFill>
                <a:latin typeface="Montserrat"/>
                <a:ea typeface="Montserrat"/>
                <a:cs typeface="Montserrat"/>
                <a:sym typeface="Montserrat"/>
              </a:rPr>
              <a:t> – </a:t>
            </a:r>
            <a:r>
              <a:rPr lang="en-GB" sz="4800" b="1" dirty="0" err="1">
                <a:solidFill>
                  <a:schemeClr val="lt2"/>
                </a:solidFill>
                <a:latin typeface="Montserrat"/>
                <a:ea typeface="Montserrat"/>
                <a:cs typeface="Montserrat"/>
                <a:sym typeface="Montserrat"/>
              </a:rPr>
              <a:t>mismos</a:t>
            </a:r>
            <a:r>
              <a:rPr lang="en-GB" sz="4800" b="1" dirty="0">
                <a:solidFill>
                  <a:schemeClr val="lt2"/>
                </a:solidFill>
                <a:latin typeface="Montserrat"/>
                <a:ea typeface="Montserrat"/>
                <a:cs typeface="Montserrat"/>
                <a:sym typeface="Montserrat"/>
              </a:rPr>
              <a:t> </a:t>
            </a:r>
            <a:r>
              <a:rPr lang="en-GB" sz="4800" b="1" dirty="0" err="1">
                <a:solidFill>
                  <a:schemeClr val="lt2"/>
                </a:solidFill>
                <a:latin typeface="Montserrat"/>
                <a:ea typeface="Montserrat"/>
                <a:cs typeface="Montserrat"/>
                <a:sym typeface="Montserrat"/>
              </a:rPr>
              <a:t>objetivos</a:t>
            </a:r>
            <a:r>
              <a:rPr lang="en-GB" sz="4800" b="1" dirty="0">
                <a:solidFill>
                  <a:schemeClr val="lt2"/>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p:txBody>
      </p:sp>
      <p:sp>
        <p:nvSpPr>
          <p:cNvPr id="520" name="Google Shape;520;p7"/>
          <p:cNvSpPr txBox="1"/>
          <p:nvPr/>
        </p:nvSpPr>
        <p:spPr>
          <a:xfrm>
            <a:off x="525086" y="2569330"/>
            <a:ext cx="8433719" cy="1292621"/>
          </a:xfrm>
          <a:prstGeom prst="rect">
            <a:avLst/>
          </a:prstGeom>
          <a:noFill/>
          <a:ln>
            <a:noFill/>
          </a:ln>
        </p:spPr>
        <p:txBody>
          <a:bodyPr spcFirstLastPara="1" wrap="square" lIns="91425" tIns="45700" rIns="91425" bIns="45700" anchor="ctr" anchorCtr="0">
            <a:spAutoFit/>
          </a:bodyPr>
          <a:lstStyle/>
          <a:p>
            <a:pPr lvl="0">
              <a:buSzPts val="2600"/>
            </a:pPr>
            <a:r>
              <a:rPr lang="es-EC" sz="2600" b="1">
                <a:solidFill>
                  <a:srgbClr val="01C8C3"/>
                </a:solidFill>
                <a:latin typeface="Montserrat" pitchFamily="2" charset="77"/>
                <a:ea typeface="Open Sans"/>
                <a:cs typeface="Open Sans"/>
                <a:sym typeface="Open Sans"/>
              </a:rPr>
              <a:t>Participación comunitaria y rendición de cuentas (CEA)
</a:t>
            </a:r>
            <a:endParaRPr sz="2600" b="0" i="0" u="none" strike="noStrike" cap="none" dirty="0">
              <a:solidFill>
                <a:srgbClr val="01C8C3"/>
              </a:solidFill>
              <a:latin typeface="Montserrat" pitchFamily="2" charset="77"/>
              <a:ea typeface="Open Sans"/>
              <a:cs typeface="Open Sans"/>
              <a:sym typeface="Open Sans"/>
            </a:endParaRPr>
          </a:p>
        </p:txBody>
      </p:sp>
      <p:sp>
        <p:nvSpPr>
          <p:cNvPr id="521" name="Google Shape;521;p7"/>
          <p:cNvSpPr txBox="1"/>
          <p:nvPr/>
        </p:nvSpPr>
        <p:spPr>
          <a:xfrm>
            <a:off x="593921" y="3825877"/>
            <a:ext cx="8618160" cy="1292662"/>
          </a:xfrm>
          <a:prstGeom prst="rect">
            <a:avLst/>
          </a:prstGeom>
          <a:noFill/>
          <a:ln>
            <a:noFill/>
          </a:ln>
        </p:spPr>
        <p:txBody>
          <a:bodyPr spcFirstLastPara="1" wrap="square" lIns="91425" tIns="45700" rIns="91425" bIns="45700" anchor="ctr" anchorCtr="0">
            <a:spAutoFit/>
          </a:bodyPr>
          <a:lstStyle/>
          <a:p>
            <a:pPr lvl="0">
              <a:buSzPts val="2600"/>
            </a:pPr>
            <a:r>
              <a:rPr lang="es-EC" sz="2600" b="1">
                <a:solidFill>
                  <a:srgbClr val="01C8C3"/>
                </a:solidFill>
                <a:latin typeface="Montserrat" pitchFamily="2" charset="77"/>
                <a:ea typeface="Open Sans"/>
                <a:cs typeface="Open Sans"/>
                <a:sym typeface="Open Sans"/>
              </a:rPr>
              <a:t>Rendición de cuentas a las personas/poblaciones afectadas (AAP)
</a:t>
            </a:r>
            <a:endParaRPr sz="2600" b="0" i="0" u="none" strike="noStrike" cap="none" dirty="0">
              <a:solidFill>
                <a:srgbClr val="01C8C3"/>
              </a:solidFill>
              <a:latin typeface="Montserrat" pitchFamily="2" charset="77"/>
              <a:ea typeface="Open Sans"/>
              <a:cs typeface="Open Sans"/>
              <a:sym typeface="Open Sans"/>
            </a:endParaRPr>
          </a:p>
        </p:txBody>
      </p:sp>
      <p:sp>
        <p:nvSpPr>
          <p:cNvPr id="522" name="Google Shape;522;p7"/>
          <p:cNvSpPr txBox="1"/>
          <p:nvPr/>
        </p:nvSpPr>
        <p:spPr>
          <a:xfrm>
            <a:off x="621546" y="7629014"/>
            <a:ext cx="7480301" cy="892552"/>
          </a:xfrm>
          <a:prstGeom prst="rect">
            <a:avLst/>
          </a:prstGeom>
          <a:noFill/>
          <a:ln>
            <a:noFill/>
          </a:ln>
        </p:spPr>
        <p:txBody>
          <a:bodyPr spcFirstLastPara="1" wrap="square" lIns="91425" tIns="45700" rIns="91425" bIns="45700" anchor="ctr" anchorCtr="0">
            <a:spAutoFit/>
          </a:bodyPr>
          <a:lstStyle/>
          <a:p>
            <a:pPr lvl="0">
              <a:buSzPts val="2600"/>
            </a:pPr>
            <a:r>
              <a:rPr lang="es-EC" sz="2600" b="1">
                <a:solidFill>
                  <a:schemeClr val="accent3"/>
                </a:solidFill>
                <a:latin typeface="Montserrat" pitchFamily="2" charset="77"/>
                <a:ea typeface="Open Sans"/>
                <a:cs typeface="Open Sans"/>
                <a:sym typeface="Open Sans"/>
              </a:rPr>
              <a:t>Comunicación para el desarrollo (C4D)
</a:t>
            </a:r>
            <a:endParaRPr sz="2600" b="0" i="0" u="none" strike="noStrike" cap="none" dirty="0">
              <a:solidFill>
                <a:schemeClr val="accent3"/>
              </a:solidFill>
              <a:latin typeface="Montserrat" pitchFamily="2" charset="77"/>
              <a:ea typeface="Open Sans"/>
              <a:cs typeface="Open Sans"/>
              <a:sym typeface="Open Sans"/>
            </a:endParaRPr>
          </a:p>
        </p:txBody>
      </p:sp>
      <p:sp>
        <p:nvSpPr>
          <p:cNvPr id="523" name="Google Shape;523;p7"/>
          <p:cNvSpPr txBox="1"/>
          <p:nvPr/>
        </p:nvSpPr>
        <p:spPr>
          <a:xfrm>
            <a:off x="621546" y="6122600"/>
            <a:ext cx="9017000" cy="1292662"/>
          </a:xfrm>
          <a:prstGeom prst="rect">
            <a:avLst/>
          </a:prstGeom>
          <a:noFill/>
          <a:ln>
            <a:noFill/>
          </a:ln>
        </p:spPr>
        <p:txBody>
          <a:bodyPr spcFirstLastPara="1" wrap="square" lIns="91425" tIns="45700" rIns="91425" bIns="45700" anchor="ctr" anchorCtr="0">
            <a:spAutoFit/>
          </a:bodyPr>
          <a:lstStyle/>
          <a:p>
            <a:pPr lvl="0">
              <a:buSzPts val="2600"/>
            </a:pPr>
            <a:r>
              <a:rPr lang="es-EC" sz="2600" b="1">
                <a:solidFill>
                  <a:schemeClr val="accent3"/>
                </a:solidFill>
                <a:latin typeface="Montserrat" pitchFamily="2" charset="77"/>
                <a:ea typeface="Open Sans"/>
                <a:cs typeface="Open Sans"/>
                <a:sym typeface="Open Sans"/>
              </a:rPr>
              <a:t>Comunicación de riesgos y participación comunitaria (RCCE)
</a:t>
            </a:r>
            <a:endParaRPr sz="2600" b="0" i="0" u="none" strike="noStrike" cap="none" dirty="0">
              <a:solidFill>
                <a:schemeClr val="accent3"/>
              </a:solidFill>
              <a:latin typeface="Montserrat" pitchFamily="2" charset="77"/>
              <a:ea typeface="Open Sans"/>
              <a:cs typeface="Open Sans"/>
              <a:sym typeface="Open Sans"/>
            </a:endParaRPr>
          </a:p>
        </p:txBody>
      </p:sp>
      <p:sp>
        <p:nvSpPr>
          <p:cNvPr id="524" name="Google Shape;524;p7"/>
          <p:cNvSpPr txBox="1"/>
          <p:nvPr/>
        </p:nvSpPr>
        <p:spPr>
          <a:xfrm>
            <a:off x="621547" y="5162750"/>
            <a:ext cx="9017000" cy="892552"/>
          </a:xfrm>
          <a:prstGeom prst="rect">
            <a:avLst/>
          </a:prstGeom>
          <a:noFill/>
          <a:ln>
            <a:noFill/>
          </a:ln>
        </p:spPr>
        <p:txBody>
          <a:bodyPr spcFirstLastPara="1" wrap="square" lIns="91425" tIns="45700" rIns="91425" bIns="45700" anchor="ctr" anchorCtr="0">
            <a:spAutoFit/>
          </a:bodyPr>
          <a:lstStyle/>
          <a:p>
            <a:pPr lvl="0">
              <a:buSzPts val="2600"/>
            </a:pPr>
            <a:r>
              <a:rPr lang="es-EC" sz="2600" b="1">
                <a:solidFill>
                  <a:srgbClr val="01C8C3"/>
                </a:solidFill>
                <a:latin typeface="Montserrat" pitchFamily="2" charset="77"/>
                <a:ea typeface="Open Sans"/>
                <a:cs typeface="Open Sans"/>
                <a:sym typeface="Open Sans"/>
              </a:rPr>
              <a:t>Comunicación con las comunidades (CWC)
</a:t>
            </a:r>
            <a:endParaRPr sz="2600" b="0" i="0" u="none" strike="noStrike" cap="none" dirty="0">
              <a:solidFill>
                <a:srgbClr val="01C8C3"/>
              </a:solidFill>
              <a:latin typeface="Montserrat" pitchFamily="2" charset="77"/>
              <a:ea typeface="Open Sans"/>
              <a:cs typeface="Open Sans"/>
              <a:sym typeface="Open Sans"/>
            </a:endParaRPr>
          </a:p>
        </p:txBody>
      </p:sp>
      <p:sp>
        <p:nvSpPr>
          <p:cNvPr id="525" name="Google Shape;525;p7"/>
          <p:cNvSpPr/>
          <p:nvPr/>
        </p:nvSpPr>
        <p:spPr>
          <a:xfrm>
            <a:off x="9752848" y="2707807"/>
            <a:ext cx="431800" cy="6059862"/>
          </a:xfrm>
          <a:prstGeom prst="rightBrace">
            <a:avLst>
              <a:gd name="adj1" fmla="val 8333"/>
              <a:gd name="adj2" fmla="val 5000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p:txBody>
      </p:sp>
      <p:sp>
        <p:nvSpPr>
          <p:cNvPr id="526" name="Google Shape;526;p7"/>
          <p:cNvSpPr txBox="1"/>
          <p:nvPr/>
        </p:nvSpPr>
        <p:spPr>
          <a:xfrm>
            <a:off x="10978691" y="3044734"/>
            <a:ext cx="6110867" cy="2893059"/>
          </a:xfrm>
          <a:prstGeom prst="rect">
            <a:avLst/>
          </a:prstGeom>
          <a:noFill/>
          <a:ln>
            <a:noFill/>
          </a:ln>
        </p:spPr>
        <p:txBody>
          <a:bodyPr spcFirstLastPara="1" wrap="square" lIns="91425" tIns="45700" rIns="91425" bIns="45700" anchor="ctr" anchorCtr="0">
            <a:spAutoFit/>
          </a:bodyPr>
          <a:lstStyle/>
          <a:p>
            <a:pPr lvl="0">
              <a:buSzPts val="2600"/>
            </a:pPr>
            <a:r>
              <a:rPr lang="es-EC" sz="2600" dirty="0">
                <a:solidFill>
                  <a:srgbClr val="01C8C3"/>
                </a:solidFill>
                <a:latin typeface="Montserrat" pitchFamily="2" charset="77"/>
                <a:ea typeface="Open Sans"/>
                <a:cs typeface="Open Sans"/>
                <a:sym typeface="Open Sans"/>
              </a:rPr>
              <a:t>Usar una participación comunitaria significativa, una comunicación abierta y honesta, y mecanismos para escuchar y actuar sobre los comentarios para mejorar la rendición de cuentas a las personas a las que servimos.</a:t>
            </a:r>
            <a:endParaRPr sz="1400" b="0" i="0" u="none" strike="noStrike" cap="none" dirty="0">
              <a:solidFill>
                <a:srgbClr val="000000"/>
              </a:solidFill>
              <a:latin typeface="Montserrat" pitchFamily="2" charset="77"/>
              <a:sym typeface="Arial"/>
            </a:endParaRPr>
          </a:p>
        </p:txBody>
      </p:sp>
      <p:sp>
        <p:nvSpPr>
          <p:cNvPr id="527" name="Google Shape;527;p7"/>
          <p:cNvSpPr/>
          <p:nvPr/>
        </p:nvSpPr>
        <p:spPr>
          <a:xfrm>
            <a:off x="10345771" y="6139941"/>
            <a:ext cx="431800" cy="2670410"/>
          </a:xfrm>
          <a:prstGeom prst="rightBrace">
            <a:avLst>
              <a:gd name="adj1" fmla="val 0"/>
              <a:gd name="adj2" fmla="val 5000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p:txBody>
      </p:sp>
      <p:sp>
        <p:nvSpPr>
          <p:cNvPr id="528" name="Google Shape;528;p7"/>
          <p:cNvSpPr txBox="1"/>
          <p:nvPr/>
        </p:nvSpPr>
        <p:spPr>
          <a:xfrm>
            <a:off x="10938694" y="6028617"/>
            <a:ext cx="6110867" cy="2893059"/>
          </a:xfrm>
          <a:prstGeom prst="rect">
            <a:avLst/>
          </a:prstGeom>
          <a:noFill/>
          <a:ln>
            <a:noFill/>
          </a:ln>
        </p:spPr>
        <p:txBody>
          <a:bodyPr spcFirstLastPara="1" wrap="square" lIns="91425" tIns="45700" rIns="91425" bIns="45700" anchor="ctr" anchorCtr="0">
            <a:spAutoFit/>
          </a:bodyPr>
          <a:lstStyle/>
          <a:p>
            <a:pPr lvl="0">
              <a:buSzPts val="2600"/>
            </a:pPr>
            <a:r>
              <a:rPr lang="es-EC" sz="2600" dirty="0">
                <a:solidFill>
                  <a:schemeClr val="accent3"/>
                </a:solidFill>
                <a:latin typeface="Montserrat" pitchFamily="2" charset="77"/>
                <a:ea typeface="Open Sans"/>
                <a:cs typeface="Open Sans"/>
                <a:sym typeface="Open Sans"/>
              </a:rPr>
              <a:t>Como se mencionó anteriormente, con un enfoque en el uso de enfoques de comunicación y participación para fomentar comportamientos positivos y saludables en programas de salud o epidemias.</a:t>
            </a:r>
            <a:endParaRPr sz="1400" b="0" i="0" u="none" strike="noStrike" cap="none" dirty="0">
              <a:solidFill>
                <a:srgbClr val="000000"/>
              </a:solidFill>
              <a:latin typeface="Montserrat" pitchFamily="2" charset="77"/>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cxnSp>
        <p:nvCxnSpPr>
          <p:cNvPr id="727" name="Google Shape;727;p8"/>
          <p:cNvCxnSpPr/>
          <p:nvPr/>
        </p:nvCxnSpPr>
        <p:spPr>
          <a:xfrm rot="10800000" flipH="1">
            <a:off x="12533572" y="2264756"/>
            <a:ext cx="157109" cy="470907"/>
          </a:xfrm>
          <a:prstGeom prst="straightConnector1">
            <a:avLst/>
          </a:prstGeom>
          <a:noFill/>
          <a:ln w="57150" cap="flat" cmpd="sng">
            <a:solidFill>
              <a:srgbClr val="E1333F"/>
            </a:solidFill>
            <a:prstDash val="solid"/>
            <a:miter lim="800000"/>
            <a:headEnd type="none" w="sm" len="sm"/>
            <a:tailEnd type="none" w="sm" len="sm"/>
          </a:ln>
        </p:spPr>
      </p:cxnSp>
      <p:sp>
        <p:nvSpPr>
          <p:cNvPr id="11" name="TextBox 10">
            <a:extLst>
              <a:ext uri="{FF2B5EF4-FFF2-40B4-BE49-F238E27FC236}">
                <a16:creationId xmlns:a16="http://schemas.microsoft.com/office/drawing/2014/main" id="{94F68EE6-53C8-A84C-B3C1-717C4199EEA0}"/>
              </a:ext>
            </a:extLst>
          </p:cNvPr>
          <p:cNvSpPr txBox="1"/>
          <p:nvPr/>
        </p:nvSpPr>
        <p:spPr>
          <a:xfrm>
            <a:off x="295213" y="437478"/>
            <a:ext cx="17138480" cy="769441"/>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300"/>
              </a:spcAft>
              <a:buClr>
                <a:srgbClr val="000000"/>
              </a:buClr>
              <a:buSzTx/>
              <a:buFont typeface="Arial"/>
              <a:buNone/>
              <a:tabLst/>
              <a:defRPr/>
            </a:pPr>
            <a:r>
              <a:rPr kumimoji="0" lang="es-EC" sz="4400" b="1" i="0" u="none" strike="noStrike" kern="0" cap="none" spc="0" normalizeH="0" baseline="0" noProof="0" dirty="0">
                <a:ln>
                  <a:noFill/>
                </a:ln>
                <a:solidFill>
                  <a:srgbClr val="FFFFFF"/>
                </a:solidFill>
                <a:effectLst/>
                <a:uLnTx/>
                <a:uFillTx/>
                <a:latin typeface="Montserrat" pitchFamily="2" charset="77"/>
                <a:ea typeface="Roboto Black" panose="02000000000000000000" pitchFamily="2" charset="0"/>
                <a:cs typeface="Open Sans Light" panose="020B0306030504020204" pitchFamily="34" charset="0"/>
                <a:sym typeface="Arial"/>
              </a:rPr>
              <a:t>¿Qué es CEA?</a:t>
            </a:r>
            <a:endParaRPr kumimoji="0" lang="en-US" sz="4400" b="1" i="0" u="none" strike="noStrike" kern="0" cap="none" spc="0" normalizeH="0" baseline="0" noProof="0" dirty="0">
              <a:ln>
                <a:noFill/>
              </a:ln>
              <a:solidFill>
                <a:srgbClr val="FFFFFF"/>
              </a:solidFill>
              <a:effectLst/>
              <a:uLnTx/>
              <a:uFillTx/>
              <a:latin typeface="Montserrat" pitchFamily="2" charset="77"/>
              <a:ea typeface="Roboto Black" panose="02000000000000000000" pitchFamily="2" charset="0"/>
              <a:cs typeface="Open Sans Light" panose="020B0306030504020204" pitchFamily="34" charset="0"/>
              <a:sym typeface="Arial"/>
            </a:endParaRPr>
          </a:p>
        </p:txBody>
      </p:sp>
      <p:pic>
        <p:nvPicPr>
          <p:cNvPr id="4" name="Imagen 3" descr="Diagrama&#10;&#10;Descripción generada automáticamente">
            <a:extLst>
              <a:ext uri="{FF2B5EF4-FFF2-40B4-BE49-F238E27FC236}">
                <a16:creationId xmlns:a16="http://schemas.microsoft.com/office/drawing/2014/main" id="{E33D5207-B0A1-9937-D237-D619A6650932}"/>
              </a:ext>
            </a:extLst>
          </p:cNvPr>
          <p:cNvPicPr>
            <a:picLocks noChangeAspect="1"/>
          </p:cNvPicPr>
          <p:nvPr/>
        </p:nvPicPr>
        <p:blipFill>
          <a:blip r:embed="rId3"/>
          <a:stretch>
            <a:fillRect/>
          </a:stretch>
        </p:blipFill>
        <p:spPr>
          <a:xfrm>
            <a:off x="854307" y="199252"/>
            <a:ext cx="14883082" cy="9890084"/>
          </a:xfrm>
          <a:prstGeom prst="rect">
            <a:avLst/>
          </a:prstGeom>
        </p:spPr>
      </p:pic>
      <p:sp>
        <p:nvSpPr>
          <p:cNvPr id="7" name="TextBox 10">
            <a:extLst>
              <a:ext uri="{FF2B5EF4-FFF2-40B4-BE49-F238E27FC236}">
                <a16:creationId xmlns:a16="http://schemas.microsoft.com/office/drawing/2014/main" id="{E5F66241-496F-2233-537A-0A7AC89F62AE}"/>
              </a:ext>
            </a:extLst>
          </p:cNvPr>
          <p:cNvSpPr txBox="1"/>
          <p:nvPr/>
        </p:nvSpPr>
        <p:spPr>
          <a:xfrm>
            <a:off x="6118837" y="411848"/>
            <a:ext cx="17138480" cy="769441"/>
          </a:xfrm>
          <a:prstGeom prst="rect">
            <a:avLst/>
          </a:prstGeom>
          <a:noFill/>
        </p:spPr>
        <p:txBody>
          <a:bodyPr wrap="square" rtlCol="0">
            <a:spAutoFit/>
          </a:bodyPr>
          <a:lstStyle/>
          <a:p>
            <a:pPr defTabSz="914309">
              <a:spcAft>
                <a:spcPts val="300"/>
              </a:spcAft>
            </a:pPr>
            <a:r>
              <a:rPr lang="es-EC" sz="4400" b="1" dirty="0">
                <a:solidFill>
                  <a:srgbClr val="FFFFFF"/>
                </a:solidFill>
                <a:latin typeface="Montserrat" pitchFamily="2" charset="77"/>
                <a:ea typeface="Roboto Black" panose="02000000000000000000" pitchFamily="2" charset="0"/>
                <a:cs typeface="Open Sans Light" panose="020B0306030504020204" pitchFamily="34" charset="0"/>
              </a:rPr>
              <a:t>¿Qué es CEA?</a:t>
            </a:r>
            <a:endParaRPr lang="en-US" sz="4400" b="1" dirty="0">
              <a:solidFill>
                <a:srgbClr val="FFFFFF"/>
              </a:solidFill>
              <a:latin typeface="Montserrat" pitchFamily="2" charset="77"/>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6821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
          <p:cNvSpPr/>
          <p:nvPr/>
        </p:nvSpPr>
        <p:spPr>
          <a:xfrm>
            <a:off x="1087528" y="2802093"/>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8"/>
          <p:cNvSpPr/>
          <p:nvPr/>
        </p:nvSpPr>
        <p:spPr>
          <a:xfrm>
            <a:off x="5273776" y="2802093"/>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8"/>
          <p:cNvSpPr/>
          <p:nvPr/>
        </p:nvSpPr>
        <p:spPr>
          <a:xfrm>
            <a:off x="9612304" y="280457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8"/>
          <p:cNvSpPr/>
          <p:nvPr/>
        </p:nvSpPr>
        <p:spPr>
          <a:xfrm>
            <a:off x="13798552" y="280457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8"/>
          <p:cNvSpPr/>
          <p:nvPr/>
        </p:nvSpPr>
        <p:spPr>
          <a:xfrm>
            <a:off x="2406323" y="6291997"/>
            <a:ext cx="13176000" cy="92277"/>
          </a:xfrm>
          <a:prstGeom prst="rect">
            <a:avLst/>
          </a:prstGeom>
          <a:gradFill>
            <a:gsLst>
              <a:gs pos="0">
                <a:schemeClr val="accent5"/>
              </a:gs>
              <a:gs pos="34000">
                <a:schemeClr val="accent4"/>
              </a:gs>
              <a:gs pos="70000">
                <a:schemeClr val="accent5"/>
              </a:gs>
              <a:gs pos="100000">
                <a:schemeClr val="accent4"/>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8"/>
          <p:cNvSpPr/>
          <p:nvPr/>
        </p:nvSpPr>
        <p:spPr>
          <a:xfrm>
            <a:off x="2396938" y="6146991"/>
            <a:ext cx="382290" cy="38229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0" name="Google Shape;540;p8"/>
          <p:cNvSpPr/>
          <p:nvPr/>
        </p:nvSpPr>
        <p:spPr>
          <a:xfrm>
            <a:off x="6686349" y="6146991"/>
            <a:ext cx="382290" cy="38229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p8"/>
          <p:cNvSpPr/>
          <p:nvPr/>
        </p:nvSpPr>
        <p:spPr>
          <a:xfrm>
            <a:off x="10981551" y="6146991"/>
            <a:ext cx="382290" cy="38229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2" name="Google Shape;542;p8"/>
          <p:cNvSpPr/>
          <p:nvPr/>
        </p:nvSpPr>
        <p:spPr>
          <a:xfrm>
            <a:off x="15279054" y="6146991"/>
            <a:ext cx="382290" cy="38229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3" name="Google Shape;543;p8"/>
          <p:cNvSpPr txBox="1"/>
          <p:nvPr/>
        </p:nvSpPr>
        <p:spPr>
          <a:xfrm>
            <a:off x="940258" y="541019"/>
            <a:ext cx="13896670" cy="683224"/>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GB" sz="4800" b="1" i="0" u="none" strike="noStrike" cap="none" dirty="0" err="1">
                <a:solidFill>
                  <a:schemeClr val="dk2"/>
                </a:solidFill>
                <a:latin typeface="Montserrat"/>
                <a:ea typeface="Montserrat"/>
                <a:cs typeface="Montserrat"/>
                <a:sym typeface="Montserrat"/>
              </a:rPr>
              <a:t>Qué</a:t>
            </a:r>
            <a:r>
              <a:rPr lang="en-GB" sz="4800" b="1" i="0" u="none" strike="noStrike" cap="none" dirty="0">
                <a:solidFill>
                  <a:schemeClr val="dk2"/>
                </a:solidFill>
                <a:latin typeface="Montserrat"/>
                <a:ea typeface="Montserrat"/>
                <a:cs typeface="Montserrat"/>
                <a:sym typeface="Montserrat"/>
              </a:rPr>
              <a:t> </a:t>
            </a:r>
            <a:r>
              <a:rPr lang="en-GB" sz="4800" b="1" i="0" u="none" strike="noStrike" cap="none" dirty="0">
                <a:solidFill>
                  <a:schemeClr val="accent3"/>
                </a:solidFill>
                <a:latin typeface="Montserrat"/>
                <a:ea typeface="Montserrat"/>
                <a:cs typeface="Montserrat"/>
                <a:sym typeface="Montserrat"/>
              </a:rPr>
              <a:t>no </a:t>
            </a:r>
            <a:r>
              <a:rPr lang="en-GB" sz="4800" b="1" i="0" u="none" strike="noStrike" cap="none" dirty="0">
                <a:solidFill>
                  <a:schemeClr val="tx1"/>
                </a:solidFill>
                <a:latin typeface="Montserrat"/>
                <a:ea typeface="Montserrat"/>
                <a:cs typeface="Montserrat"/>
                <a:sym typeface="Montserrat"/>
              </a:rPr>
              <a:t>es CEA…</a:t>
            </a:r>
            <a:endParaRPr sz="1400" b="0" i="0" u="none" strike="noStrike" cap="none" dirty="0">
              <a:solidFill>
                <a:schemeClr val="tx1"/>
              </a:solidFill>
              <a:latin typeface="Arial"/>
              <a:ea typeface="Arial"/>
              <a:cs typeface="Arial"/>
              <a:sym typeface="Arial"/>
            </a:endParaRPr>
          </a:p>
        </p:txBody>
      </p:sp>
      <p:sp>
        <p:nvSpPr>
          <p:cNvPr id="544" name="Google Shape;544;p8"/>
          <p:cNvSpPr txBox="1"/>
          <p:nvPr/>
        </p:nvSpPr>
        <p:spPr>
          <a:xfrm>
            <a:off x="940258" y="7061081"/>
            <a:ext cx="3295650" cy="2733015"/>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n-GB" sz="2800" b="1" dirty="0">
                <a:solidFill>
                  <a:schemeClr val="lt1"/>
                </a:solidFill>
                <a:latin typeface="Montserrat" pitchFamily="2" charset="77"/>
                <a:ea typeface="Open Sans"/>
                <a:cs typeface="Open Sans"/>
                <a:sym typeface="Open Sans"/>
              </a:rPr>
              <a:t>Algo nuevo</a:t>
            </a:r>
          </a:p>
          <a:p>
            <a:pPr lvl="0" algn="ctr">
              <a:lnSpc>
                <a:spcPct val="110000"/>
              </a:lnSpc>
              <a:buSzPts val="2800"/>
            </a:pPr>
            <a:r>
              <a:rPr lang="en-GB" sz="2800" b="1" dirty="0">
                <a:solidFill>
                  <a:schemeClr val="lt1"/>
                </a:solidFill>
                <a:latin typeface="Montserrat" pitchFamily="2" charset="77"/>
                <a:ea typeface="Open Sans"/>
                <a:cs typeface="Open Sans"/>
                <a:sym typeface="Open Sans"/>
              </a:rPr>
              <a:t>
</a:t>
            </a:r>
            <a:r>
              <a:rPr lang="es-EC" sz="2000" i="1" dirty="0">
                <a:solidFill>
                  <a:schemeClr val="lt1"/>
                </a:solidFill>
                <a:latin typeface="Montserrat" pitchFamily="2" charset="77"/>
                <a:ea typeface="Open Sans"/>
                <a:cs typeface="Open Sans"/>
                <a:sym typeface="Open Sans"/>
              </a:rPr>
              <a:t>Siempre hemos trabajado con las comunidades, pero no siempre lo hacemos tan bien como deberíamos.</a:t>
            </a:r>
            <a:endParaRPr sz="2800" b="0" i="1" u="none" strike="noStrike" cap="none" dirty="0">
              <a:solidFill>
                <a:schemeClr val="lt1"/>
              </a:solidFill>
              <a:latin typeface="Montserrat" pitchFamily="2" charset="77"/>
              <a:ea typeface="Open Sans"/>
              <a:cs typeface="Open Sans"/>
              <a:sym typeface="Open Sans"/>
            </a:endParaRPr>
          </a:p>
        </p:txBody>
      </p:sp>
      <p:sp>
        <p:nvSpPr>
          <p:cNvPr id="545" name="Google Shape;545;p8"/>
          <p:cNvSpPr txBox="1"/>
          <p:nvPr/>
        </p:nvSpPr>
        <p:spPr>
          <a:xfrm>
            <a:off x="4913105" y="7082159"/>
            <a:ext cx="3926095" cy="2868437"/>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800" b="1" dirty="0">
                <a:solidFill>
                  <a:schemeClr val="lt1"/>
                </a:solidFill>
                <a:latin typeface="Montserrat" pitchFamily="2" charset="77"/>
                <a:ea typeface="Open Sans"/>
                <a:cs typeface="Open Sans"/>
                <a:sym typeface="Open Sans"/>
              </a:rPr>
              <a:t>Un programa o actividad independiente
</a:t>
            </a:r>
            <a:r>
              <a:rPr lang="es-EC" sz="2000" i="1" dirty="0">
                <a:solidFill>
                  <a:schemeClr val="lt1"/>
                </a:solidFill>
                <a:latin typeface="Montserrat" pitchFamily="2" charset="77"/>
                <a:ea typeface="Open Sans"/>
                <a:cs typeface="Open Sans"/>
                <a:sym typeface="Open Sans"/>
              </a:rPr>
              <a:t>Es una forma de trabajar que debe formar parte de todos los programas y operaciones.</a:t>
            </a:r>
            <a:endParaRPr sz="1400" b="0" i="0" u="none" strike="noStrike" cap="none" dirty="0">
              <a:solidFill>
                <a:srgbClr val="000000"/>
              </a:solidFill>
              <a:latin typeface="Montserrat" pitchFamily="2" charset="77"/>
              <a:sym typeface="Arial"/>
            </a:endParaRPr>
          </a:p>
        </p:txBody>
      </p:sp>
      <p:sp>
        <p:nvSpPr>
          <p:cNvPr id="546" name="Google Shape;546;p8"/>
          <p:cNvSpPr txBox="1"/>
          <p:nvPr/>
        </p:nvSpPr>
        <p:spPr>
          <a:xfrm>
            <a:off x="9519080" y="7061081"/>
            <a:ext cx="3295650" cy="3071570"/>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800" b="1" dirty="0">
                <a:solidFill>
                  <a:schemeClr val="lt1"/>
                </a:solidFill>
                <a:latin typeface="Montserrat" pitchFamily="2" charset="77"/>
                <a:ea typeface="Open Sans"/>
                <a:cs typeface="Open Sans"/>
                <a:sym typeface="Open Sans"/>
              </a:rPr>
              <a:t>El trabajo de una persona
</a:t>
            </a:r>
            <a:r>
              <a:rPr lang="es-EC" sz="2000" i="1" dirty="0">
                <a:solidFill>
                  <a:schemeClr val="lt1"/>
                </a:solidFill>
                <a:latin typeface="Montserrat" pitchFamily="2" charset="77"/>
                <a:ea typeface="Open Sans"/>
                <a:cs typeface="Open Sans"/>
                <a:sym typeface="Open Sans"/>
              </a:rPr>
              <a:t>Todos tenemos la responsabilidad de asegurarnos de involucrar bien a las comunidades en nuestro trabajo.</a:t>
            </a:r>
            <a:endParaRPr sz="2000" b="0" i="1" u="none" strike="noStrike" cap="none" dirty="0">
              <a:solidFill>
                <a:schemeClr val="lt1"/>
              </a:solidFill>
              <a:latin typeface="Montserrat" pitchFamily="2" charset="77"/>
              <a:ea typeface="Open Sans"/>
              <a:cs typeface="Open Sans"/>
              <a:sym typeface="Open Sans"/>
            </a:endParaRPr>
          </a:p>
        </p:txBody>
      </p:sp>
      <p:sp>
        <p:nvSpPr>
          <p:cNvPr id="547" name="Google Shape;547;p8"/>
          <p:cNvSpPr txBox="1"/>
          <p:nvPr/>
        </p:nvSpPr>
        <p:spPr>
          <a:xfrm>
            <a:off x="13679569" y="7082159"/>
            <a:ext cx="3581259" cy="3003859"/>
          </a:xfrm>
          <a:prstGeom prst="rect">
            <a:avLst/>
          </a:prstGeom>
          <a:noFill/>
          <a:ln>
            <a:noFill/>
          </a:ln>
        </p:spPr>
        <p:txBody>
          <a:bodyPr spcFirstLastPara="1" wrap="square" lIns="91425" tIns="45700" rIns="91425" bIns="45700" anchor="t" anchorCtr="0">
            <a:spAutoFit/>
          </a:bodyPr>
          <a:lstStyle/>
          <a:p>
            <a:pPr lvl="0" algn="ctr">
              <a:lnSpc>
                <a:spcPct val="110000"/>
              </a:lnSpc>
              <a:buSzPts val="2800"/>
            </a:pPr>
            <a:r>
              <a:rPr lang="es-EC" sz="2800" b="1" dirty="0">
                <a:solidFill>
                  <a:schemeClr val="lt1"/>
                </a:solidFill>
                <a:latin typeface="Montserrat" pitchFamily="2" charset="77"/>
                <a:ea typeface="Open Sans"/>
                <a:cs typeface="Open Sans"/>
                <a:sym typeface="Open Sans"/>
              </a:rPr>
              <a:t>Una carga adicional o una casilla que debe marcarse
</a:t>
            </a:r>
            <a:r>
              <a:rPr lang="es-EC" sz="2000" i="1" dirty="0">
                <a:solidFill>
                  <a:schemeClr val="lt1"/>
                </a:solidFill>
                <a:latin typeface="Montserrat" pitchFamily="2" charset="77"/>
                <a:ea typeface="Open Sans"/>
                <a:cs typeface="Open Sans"/>
                <a:sym typeface="Open Sans"/>
              </a:rPr>
              <a:t>Es fundamental para la calidad y el impacto de lo que hacemos</a:t>
            </a:r>
            <a:endParaRPr sz="2000" b="0" i="1" u="none" strike="noStrike" cap="none" dirty="0">
              <a:solidFill>
                <a:schemeClr val="lt1"/>
              </a:solidFill>
              <a:latin typeface="Montserrat" pitchFamily="2" charset="77"/>
              <a:ea typeface="Open Sans"/>
              <a:cs typeface="Open Sans"/>
              <a:sym typeface="Open Sans"/>
            </a:endParaRPr>
          </a:p>
        </p:txBody>
      </p:sp>
      <p:pic>
        <p:nvPicPr>
          <p:cNvPr id="548" name="Google Shape;548;p8"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87141" y="3201706"/>
            <a:ext cx="2201881" cy="2201881"/>
          </a:xfrm>
          <a:prstGeom prst="rect">
            <a:avLst/>
          </a:prstGeom>
          <a:noFill/>
          <a:ln>
            <a:noFill/>
          </a:ln>
        </p:spPr>
      </p:pic>
      <p:pic>
        <p:nvPicPr>
          <p:cNvPr id="549" name="Google Shape;549;p8" descr="A picture containing text, sign&#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40336" y="3081511"/>
            <a:ext cx="2459723" cy="2459723"/>
          </a:xfrm>
          <a:prstGeom prst="rect">
            <a:avLst/>
          </a:prstGeom>
          <a:noFill/>
          <a:ln>
            <a:noFill/>
          </a:ln>
        </p:spPr>
      </p:pic>
      <p:pic>
        <p:nvPicPr>
          <p:cNvPr id="550" name="Google Shape;550;p8" descr="Ic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18127" y="3288169"/>
            <a:ext cx="2112406" cy="2112406"/>
          </a:xfrm>
          <a:prstGeom prst="rect">
            <a:avLst/>
          </a:prstGeom>
          <a:noFill/>
          <a:ln>
            <a:noFill/>
          </a:ln>
        </p:spPr>
      </p:pic>
      <p:pic>
        <p:nvPicPr>
          <p:cNvPr id="551" name="Google Shape;551;p8" descr="Icon&#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938889" y="3167329"/>
            <a:ext cx="2347938" cy="23479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1ED595B-2981-3045-80FD-955D9839F556}"/>
              </a:ext>
            </a:extLst>
          </p:cNvPr>
          <p:cNvSpPr txBox="1"/>
          <p:nvPr/>
        </p:nvSpPr>
        <p:spPr>
          <a:xfrm>
            <a:off x="702734" y="767028"/>
            <a:ext cx="1473457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4800"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2" name="TextBox 1">
            <a:extLst>
              <a:ext uri="{FF2B5EF4-FFF2-40B4-BE49-F238E27FC236}">
                <a16:creationId xmlns:a16="http://schemas.microsoft.com/office/drawing/2014/main" id="{4E6106EF-CF09-49F9-AC21-FE6E4ACE4204}"/>
              </a:ext>
            </a:extLst>
          </p:cNvPr>
          <p:cNvSpPr txBox="1"/>
          <p:nvPr/>
        </p:nvSpPr>
        <p:spPr>
          <a:xfrm>
            <a:off x="1135626" y="919428"/>
            <a:ext cx="14454081" cy="769441"/>
          </a:xfrm>
          <a:prstGeom prst="rect">
            <a:avLst/>
          </a:prstGeom>
          <a:noFill/>
        </p:spPr>
        <p:txBody>
          <a:bodyPr wrap="square" rtlCol="0">
            <a:spAutoFit/>
          </a:body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s-EC" sz="4400" b="1" i="0" u="none" strike="noStrike" kern="1200" cap="none" spc="0" normalizeH="0" baseline="0" noProof="0" dirty="0">
                <a:ln>
                  <a:noFill/>
                </a:ln>
                <a:solidFill>
                  <a:srgbClr val="000000"/>
                </a:solidFill>
                <a:effectLst/>
                <a:uLnTx/>
                <a:uFillTx/>
                <a:latin typeface="Montserrat" panose="00000500000000000000" pitchFamily="2" charset="0"/>
                <a:ea typeface="+mn-ea"/>
                <a:cs typeface="Arial" panose="020B0604020202020204" pitchFamily="34" charset="0"/>
                <a:sym typeface="Arial"/>
              </a:rPr>
              <a:t>Los cuatro componentes de CEA</a:t>
            </a:r>
            <a:endParaRPr kumimoji="0" lang="es-EC" sz="4400" b="1" i="0" u="none" strike="noStrike" kern="1200" cap="none" spc="0" normalizeH="0" baseline="0" noProof="0" dirty="0">
              <a:ln>
                <a:noFill/>
              </a:ln>
              <a:solidFill>
                <a:srgbClr val="000000"/>
              </a:solidFill>
              <a:effectLst/>
              <a:uLnTx/>
              <a:uFillTx/>
              <a:latin typeface="Montserrat" panose="00000500000000000000" pitchFamily="2" charset="0"/>
              <a:ea typeface="+mn-ea"/>
              <a:cs typeface="Arial" panose="020B0604020202020204" pitchFamily="34" charset="0"/>
            </a:endParaRPr>
          </a:p>
        </p:txBody>
      </p:sp>
      <p:pic>
        <p:nvPicPr>
          <p:cNvPr id="7" name="Content Placeholder 4">
            <a:extLst>
              <a:ext uri="{FF2B5EF4-FFF2-40B4-BE49-F238E27FC236}">
                <a16:creationId xmlns:a16="http://schemas.microsoft.com/office/drawing/2014/main" id="{D98860D7-71F1-49AE-ABFF-F89E1147A364}"/>
              </a:ext>
            </a:extLst>
          </p:cNvPr>
          <p:cNvPicPr>
            <a:picLocks noChangeAspect="1"/>
          </p:cNvPicPr>
          <p:nvPr/>
        </p:nvPicPr>
        <p:blipFill rotWithShape="1">
          <a:blip r:embed="rId3"/>
          <a:srcRect l="35800" t="21743" r="54750" b="17334"/>
          <a:stretch/>
        </p:blipFill>
        <p:spPr>
          <a:xfrm>
            <a:off x="702734" y="1613772"/>
            <a:ext cx="2323805" cy="7755388"/>
          </a:xfrm>
          <a:prstGeom prst="rect">
            <a:avLst/>
          </a:prstGeom>
        </p:spPr>
      </p:pic>
      <p:sp>
        <p:nvSpPr>
          <p:cNvPr id="10" name="TextBox 5">
            <a:extLst>
              <a:ext uri="{FF2B5EF4-FFF2-40B4-BE49-F238E27FC236}">
                <a16:creationId xmlns:a16="http://schemas.microsoft.com/office/drawing/2014/main" id="{759FC36A-E666-4526-AEDC-3E3468C1DF36}"/>
              </a:ext>
            </a:extLst>
          </p:cNvPr>
          <p:cNvSpPr txBox="1"/>
          <p:nvPr/>
        </p:nvSpPr>
        <p:spPr>
          <a:xfrm>
            <a:off x="2898202" y="1841269"/>
            <a:ext cx="13897882" cy="7478970"/>
          </a:xfrm>
          <a:prstGeom prst="rect">
            <a:avLst/>
          </a:prstGeom>
          <a:noFill/>
        </p:spPr>
        <p:txBody>
          <a:bodyPr wrap="square" rtlCol="0">
            <a:spAutoFit/>
          </a:bodyPr>
          <a:lstStyle/>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rPr>
              <a:t>Participación comunitaria y retroalimentación</a:t>
            </a:r>
            <a:endParaRPr kumimoji="0" lang="en-GB" sz="3200" b="0"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rPr>
              <a:t>Involucrar a las comunidades en el diseño e implementación de los programas. Establece sistemas para actuar sobre la retroalimentación y reclamos.</a:t>
            </a:r>
            <a:endParaRPr kumimoji="0" lang="en-GB"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rPr>
              <a:t>Información como ayuda</a:t>
            </a:r>
            <a:endParaRPr kumimoji="0" lang="en-GB" sz="3200" b="0"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rPr>
              <a:t>Durante un desastre o conflicto, la información es vital. CEA ayuda a compartir información oportuna con las comunidades de forma rápida, eficiente y a gran escala.</a:t>
            </a:r>
            <a:endParaRPr kumimoji="0" lang="en-GB"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rPr>
              <a:t>Comunicación para el cambio social y de comportamiento</a:t>
            </a:r>
            <a:endParaRPr kumimoji="0" lang="en-GB" sz="3200" b="0"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rPr>
              <a:t>CEA contribuye al cambio social y de comportamiento de los diferentes grupos y a desarrollar mensajes a medida que capten la atención. </a:t>
            </a:r>
            <a:endParaRPr kumimoji="0" lang="es-ES" sz="3200" b="1"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rPr>
              <a:t>Abogacía basada en datos empíricos</a:t>
            </a:r>
            <a:endParaRPr kumimoji="0" lang="en-GB" sz="3200" b="0" i="0" u="none" strike="noStrike" kern="0" cap="none" spc="0" normalizeH="0" baseline="0" noProof="0" dirty="0">
              <a:ln>
                <a:noFill/>
              </a:ln>
              <a:solidFill>
                <a:srgbClr val="FF0000"/>
              </a:solidFill>
              <a:effectLst/>
              <a:uLnTx/>
              <a:uFillTx/>
              <a:latin typeface="Montserrat" pitchFamily="2" charset="77"/>
              <a:ea typeface="+mn-ea"/>
              <a:cs typeface="Arial" panose="020B0604020202020204" pitchFamily="34" charset="0"/>
            </a:endParaRPr>
          </a:p>
          <a:p>
            <a:pPr marL="0" marR="0" lvl="0" indent="0" algn="just" defTabSz="1371783"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rPr>
              <a:t>CEA ayuda a crear espacios para que las comunidades opinen sobre los asuntos que las afectan y hagan escuchar sus voces.</a:t>
            </a:r>
            <a:endParaRPr kumimoji="0" lang="en-GB" sz="3200" b="0" i="0" u="none" strike="noStrike" kern="0" cap="none" spc="0" normalizeH="0" baseline="0" noProof="0" dirty="0">
              <a:ln>
                <a:noFill/>
              </a:ln>
              <a:solidFill>
                <a:prstClr val="black"/>
              </a:solidFill>
              <a:effectLst/>
              <a:uLnTx/>
              <a:uFillTx/>
              <a:latin typeface="Montserrat" pitchFamily="2" charset="77"/>
              <a:ea typeface="+mn-ea"/>
              <a:cs typeface="Arial" panose="020B0604020202020204" pitchFamily="34" charset="0"/>
            </a:endParaRPr>
          </a:p>
        </p:txBody>
      </p:sp>
    </p:spTree>
    <p:extLst>
      <p:ext uri="{BB962C8B-B14F-4D97-AF65-F5344CB8AC3E}">
        <p14:creationId xmlns:p14="http://schemas.microsoft.com/office/powerpoint/2010/main" val="379392046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2b35a4-1928-4398-b05a-c94fea0ff65f" xsi:nil="true"/>
    <lcf76f155ced4ddcb4097134ff3c332f xmlns="e9e520ef-faa6-4ffe-8e4e-d8ae1792d1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1B9813665D524A9A064BFEDF6BE30B" ma:contentTypeVersion="15" ma:contentTypeDescription="Create a new document." ma:contentTypeScope="" ma:versionID="324fd19749806c82731a880f43684438">
  <xsd:schema xmlns:xsd="http://www.w3.org/2001/XMLSchema" xmlns:xs="http://www.w3.org/2001/XMLSchema" xmlns:p="http://schemas.microsoft.com/office/2006/metadata/properties" xmlns:ns2="e9e520ef-faa6-4ffe-8e4e-d8ae1792d174" xmlns:ns3="6b2b35a4-1928-4398-b05a-c94fea0ff65f" targetNamespace="http://schemas.microsoft.com/office/2006/metadata/properties" ma:root="true" ma:fieldsID="f0730d5e39bd90aef57f5d706bc0315c" ns2:_="" ns3:_="">
    <xsd:import namespace="e9e520ef-faa6-4ffe-8e4e-d8ae1792d174"/>
    <xsd:import namespace="6b2b35a4-1928-4398-b05a-c94fea0ff6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520ef-faa6-4ffe-8e4e-d8ae1792d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b2b35a4-1928-4398-b05a-c94fea0ff65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d9d9cf2-1088-40d8-9b3e-fbe2f35c1d35}" ma:internalName="TaxCatchAll" ma:showField="CatchAllData" ma:web="6b2b35a4-1928-4398-b05a-c94fea0ff6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DBE45-8491-452F-BC2F-449ED7F36644}">
  <ds:schemaRefs>
    <ds:schemaRef ds:uri="http://www.w3.org/XML/1998/namespace"/>
    <ds:schemaRef ds:uri="6b2b35a4-1928-4398-b05a-c94fea0ff65f"/>
    <ds:schemaRef ds:uri="e9e520ef-faa6-4ffe-8e4e-d8ae1792d174"/>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BDD3FF77-7935-4DF9-B8FD-44AC593D6549}">
  <ds:schemaRefs>
    <ds:schemaRef ds:uri="http://schemas.microsoft.com/sharepoint/v3/contenttype/forms"/>
  </ds:schemaRefs>
</ds:datastoreItem>
</file>

<file path=customXml/itemProps3.xml><?xml version="1.0" encoding="utf-8"?>
<ds:datastoreItem xmlns:ds="http://schemas.openxmlformats.org/officeDocument/2006/customXml" ds:itemID="{628D2FEB-5874-4DA5-9EAD-FB8E35589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e520ef-faa6-4ffe-8e4e-d8ae1792d174"/>
    <ds:schemaRef ds:uri="6b2b35a4-1928-4398-b05a-c94fea0ff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4930</TotalTime>
  <Words>10887</Words>
  <Application>Microsoft Office PowerPoint</Application>
  <PresentationFormat>Custom</PresentationFormat>
  <Paragraphs>305</Paragraphs>
  <Slides>36</Slides>
  <Notes>34</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Roboto Black</vt:lpstr>
      <vt:lpstr>Calibri</vt:lpstr>
      <vt:lpstr>Montserrat</vt:lpstr>
      <vt:lpstr>Noto Sans Symbols</vt:lpstr>
      <vt:lpstr>Open Sans</vt:lpstr>
      <vt:lpstr>Roboto</vt:lpstr>
      <vt:lpstr>Bebas</vt:lpstr>
      <vt:lpstr>Arial</vt:lpstr>
      <vt:lpstr>Montserrat SemiBold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Nombre diferente – mismos objetivos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Carla GUANANGA</cp:lastModifiedBy>
  <cp:revision>32</cp:revision>
  <dcterms:created xsi:type="dcterms:W3CDTF">2015-02-25T15:20:40Z</dcterms:created>
  <dcterms:modified xsi:type="dcterms:W3CDTF">2024-11-14T20:28:02Z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Theme:3</vt:lpwstr>
  </property>
  <property fmtid="{D5CDD505-2E9C-101B-9397-08002B2CF9AE}" pid="3" name="ClassificationContentMarkingFooterText">
    <vt:lpwstr>Public</vt:lpwstr>
  </property>
  <property fmtid="{D5CDD505-2E9C-101B-9397-08002B2CF9AE}" pid="4" name="ContentTypeId">
    <vt:lpwstr>0x010100DC1B9813665D524A9A064BFEDF6BE30B</vt:lpwstr>
  </property>
  <property fmtid="{D5CDD505-2E9C-101B-9397-08002B2CF9AE}" pid="5" name="MediaServiceImageTags">
    <vt:lpwstr/>
  </property>
  <property fmtid="{D5CDD505-2E9C-101B-9397-08002B2CF9AE}" pid="6" name="MSIP_Label_caf3f7fd-5cd4-4287-9002-aceb9af13c42_Enabled">
    <vt:lpwstr>true</vt:lpwstr>
  </property>
  <property fmtid="{D5CDD505-2E9C-101B-9397-08002B2CF9AE}" pid="7" name="MSIP_Label_caf3f7fd-5cd4-4287-9002-aceb9af13c42_SetDate">
    <vt:lpwstr>2023-06-26T17:32:52Z</vt:lpwstr>
  </property>
  <property fmtid="{D5CDD505-2E9C-101B-9397-08002B2CF9AE}" pid="8" name="MSIP_Label_caf3f7fd-5cd4-4287-9002-aceb9af13c42_Method">
    <vt:lpwstr>Privileged</vt:lpwstr>
  </property>
  <property fmtid="{D5CDD505-2E9C-101B-9397-08002B2CF9AE}" pid="9" name="MSIP_Label_caf3f7fd-5cd4-4287-9002-aceb9af13c42_Name">
    <vt:lpwstr>Public</vt:lpwstr>
  </property>
  <property fmtid="{D5CDD505-2E9C-101B-9397-08002B2CF9AE}" pid="10" name="MSIP_Label_caf3f7fd-5cd4-4287-9002-aceb9af13c42_SiteId">
    <vt:lpwstr>a2b53be5-734e-4e6c-ab0d-d184f60fd917</vt:lpwstr>
  </property>
  <property fmtid="{D5CDD505-2E9C-101B-9397-08002B2CF9AE}" pid="11" name="MSIP_Label_caf3f7fd-5cd4-4287-9002-aceb9af13c42_ActionId">
    <vt:lpwstr>aaa728df-8986-42be-accd-0a7f2b866146</vt:lpwstr>
  </property>
  <property fmtid="{D5CDD505-2E9C-101B-9397-08002B2CF9AE}" pid="12" name="MSIP_Label_caf3f7fd-5cd4-4287-9002-aceb9af13c42_ContentBits">
    <vt:lpwstr>2</vt:lpwstr>
  </property>
</Properties>
</file>