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10288575" cx="18288000"/>
  <p:notesSz cx="6858000" cy="9144000"/>
  <p:embeddedFontLst>
    <p:embeddedFont>
      <p:font typeface="Roboto Black"/>
      <p:bold r:id="rId34"/>
      <p:boldItalic r:id="rId35"/>
    </p:embeddedFont>
    <p:embeddedFont>
      <p:font typeface="Roboto"/>
      <p:regular r:id="rId36"/>
      <p:bold r:id="rId37"/>
      <p:italic r:id="rId38"/>
      <p:boldItalic r:id="rId39"/>
    </p:embeddedFont>
    <p:embeddedFont>
      <p:font typeface="Montserrat"/>
      <p:regular r:id="rId40"/>
      <p:bold r:id="rId41"/>
      <p:italic r:id="rId42"/>
      <p:boldItalic r:id="rId43"/>
    </p:embeddedFont>
    <p:embeddedFont>
      <p:font typeface="Arial Narrow"/>
      <p:regular r:id="rId44"/>
      <p:bold r:id="rId45"/>
      <p:italic r:id="rId46"/>
      <p:boldItalic r:id="rId47"/>
    </p:embeddedFont>
    <p:embeddedFont>
      <p:font typeface="Oswald"/>
      <p:regular r:id="rId48"/>
      <p:bold r:id="rId49"/>
    </p:embeddedFont>
    <p:embeddedFont>
      <p:font typeface="Open Sans"/>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40">
          <p15:clr>
            <a:srgbClr val="000000"/>
          </p15:clr>
        </p15:guide>
        <p15:guide id="2" pos="5760">
          <p15:clr>
            <a:srgbClr val="000000"/>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54" roundtripDataSignature="AMtx7mie+Jscp7VCpQe2vTrtRvvCGwXW9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40" orient="horz"/>
        <p:guide pos="5760"/>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ArialNarrow-regular.fntdata"/><Relationship Id="rId43" Type="http://schemas.openxmlformats.org/officeDocument/2006/relationships/font" Target="fonts/Montserrat-boldItalic.fntdata"/><Relationship Id="rId46" Type="http://schemas.openxmlformats.org/officeDocument/2006/relationships/font" Target="fonts/ArialNarrow-italic.fntdata"/><Relationship Id="rId45" Type="http://schemas.openxmlformats.org/officeDocument/2006/relationships/font" Target="fonts/ArialNarrow-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Oswald-regular.fntdata"/><Relationship Id="rId47" Type="http://schemas.openxmlformats.org/officeDocument/2006/relationships/font" Target="fonts/ArialNarrow-boldItalic.fntdata"/><Relationship Id="rId49"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font" Target="fonts/RobotoBlack-boldItalic.fntdata"/><Relationship Id="rId34" Type="http://schemas.openxmlformats.org/officeDocument/2006/relationships/font" Target="fonts/RobotoBlack-bold.fntdata"/><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OpenSans-bold.fntdata"/><Relationship Id="rId50" Type="http://schemas.openxmlformats.org/officeDocument/2006/relationships/font" Target="fonts/OpenSans-regular.fntdata"/><Relationship Id="rId53" Type="http://schemas.openxmlformats.org/officeDocument/2006/relationships/font" Target="fonts/OpenSans-boldItalic.fntdata"/><Relationship Id="rId52"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54"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1pPr>
            <a:lvl2pPr indent="-228600" lvl="1" marL="9144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2pPr>
            <a:lvl3pPr indent="-228600" lvl="2" marL="13716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3pPr>
            <a:lvl4pPr indent="-228600" lvl="3" marL="18288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4pPr>
            <a:lvl5pPr indent="-228600" lvl="4" marL="22860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এই স্লাইডটি শুধুমাত্র এই টুলের উদ্দেশ্য ব্যাখ্যা করার জন্য তৈরি করা হয়েছে এবং এটি ব্রিফিং চলাকালীন প্রদর্শন করা উচিত নয়। </a:t>
            </a:r>
            <a:endParaRPr/>
          </a:p>
        </p:txBody>
      </p:sp>
      <p:sp>
        <p:nvSpPr>
          <p:cNvPr id="148" name="Google Shape;14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0: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বক্তার জন্য নির্দেশিকা </a:t>
            </a:r>
            <a:endParaRPr b="1"/>
          </a:p>
          <a:p>
            <a:pPr indent="0" lvl="0" marL="0" rtl="0" algn="l">
              <a:lnSpc>
                <a:spcPct val="100000"/>
              </a:lnSpc>
              <a:spcBef>
                <a:spcPts val="541"/>
              </a:spcBef>
              <a:spcAft>
                <a:spcPts val="0"/>
              </a:spcAft>
              <a:buSzPts val="1400"/>
              <a:buNone/>
            </a:pPr>
            <a:r>
              <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rPr lang="en-US" sz="1804">
                <a:solidFill>
                  <a:schemeClr val="dk1"/>
                </a:solidFill>
                <a:latin typeface="Calibri"/>
                <a:ea typeface="Calibri"/>
                <a:cs typeface="Calibri"/>
                <a:sym typeface="Calibri"/>
              </a:rPr>
              <a:t>নীতি ৩: সাহায্য কখনও একটি নির্দিষ্ট রাজনৈতিক বা ধর্মীয় দৃষ্টিভঙ্গি প্রচারের জন্য ব্যবহৃত হবে না।</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rPr lang="en-US" sz="1804">
                <a:solidFill>
                  <a:schemeClr val="dk1"/>
                </a:solidFill>
                <a:latin typeface="Calibri"/>
                <a:ea typeface="Calibri"/>
                <a:cs typeface="Calibri"/>
                <a:sym typeface="Calibri"/>
              </a:rPr>
              <a:t>মানবিক সহায়তা ব্যক্তিদের, পরিবারগুলোর এবং কমিউনিটিগুলোর প্রয়োজন অনুসারে প্রদান করা হবে। এনজিওগুলোর নির্দিষ্ট রাজনৈতিক বা ধর্মীয় মতামত প্রকাশ করার অধিকার থাকা সত্ত্বেও, আমরা নিশ্চিত করি যে সাহায্য প্রদান প্রাপকদের সেই মতামত গ্রহণের উপর নির্ভর করবে না। আমরা সহায়তার প্রতিশ্রুতি, বিতরণ বা সরবরাহ কোনো নির্দিষ্ট রাজনৈতিক বা ধর্মীয় মতবাদ গ্রহণ বা মেনে নেওয়ার সাথে সংযুক্ত করব না। </a:t>
            </a:r>
            <a:endParaRPr/>
          </a:p>
          <a:p>
            <a:pPr indent="0" lvl="0" marL="0" rtl="0" algn="l">
              <a:lnSpc>
                <a:spcPct val="100000"/>
              </a:lnSpc>
              <a:spcBef>
                <a:spcPts val="541"/>
              </a:spcBef>
              <a:spcAft>
                <a:spcPts val="0"/>
              </a:spcAft>
              <a:buSzPts val="1400"/>
              <a:buNone/>
            </a:pPr>
            <a:r>
              <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rPr lang="en-US" sz="1804">
                <a:solidFill>
                  <a:schemeClr val="dk1"/>
                </a:solidFill>
                <a:latin typeface="Calibri"/>
                <a:ea typeface="Calibri"/>
                <a:cs typeface="Calibri"/>
                <a:sym typeface="Calibri"/>
              </a:rPr>
              <a:t>কার্যক্রমে উদাহরণ</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rPr lang="en-US" sz="1804">
                <a:solidFill>
                  <a:schemeClr val="dk1"/>
                </a:solidFill>
                <a:latin typeface="Calibri"/>
                <a:ea typeface="Calibri"/>
                <a:cs typeface="Calibri"/>
                <a:sym typeface="Calibri"/>
              </a:rPr>
              <a:t>যারা এই বিষয়ে ব্রিফিং পাচ্ছেন, তাদের কাছে জানতে চাইতে পারেন, তারা কি এই নীতি বুঝতে পারছেন এবং এটি আমাদের কাজের জন্য কীভাবে প্রতিফলিত হতে পারে সে সম্পর্কে কোন উদাহরণ আছে কি না।</a:t>
            </a:r>
            <a:endParaRPr/>
          </a:p>
          <a:p>
            <a:pPr indent="0" lvl="0" marL="0" rtl="0" algn="l">
              <a:lnSpc>
                <a:spcPct val="100000"/>
              </a:lnSpc>
              <a:spcBef>
                <a:spcPts val="541"/>
              </a:spcBef>
              <a:spcAft>
                <a:spcPts val="0"/>
              </a:spcAft>
              <a:buSzPts val="1400"/>
              <a:buNone/>
            </a:pPr>
            <a:r>
              <a:t/>
            </a:r>
            <a:endParaRPr sz="1804">
              <a:solidFill>
                <a:schemeClr val="dk1"/>
              </a:solidFill>
              <a:latin typeface="Calibri"/>
              <a:ea typeface="Calibri"/>
              <a:cs typeface="Calibri"/>
              <a:sym typeface="Calibri"/>
            </a:endParaRPr>
          </a:p>
          <a:p>
            <a:pPr indent="0" lvl="0" marL="0" rtl="0" algn="l">
              <a:lnSpc>
                <a:spcPct val="100000"/>
              </a:lnSpc>
              <a:spcBef>
                <a:spcPts val="541"/>
              </a:spcBef>
              <a:spcAft>
                <a:spcPts val="0"/>
              </a:spcAft>
              <a:buSzPts val="1400"/>
              <a:buNone/>
            </a:pPr>
            <a:r>
              <a:rPr lang="en-US"/>
              <a:t>আমরা – বা কোনো এনজিও – কখনোই মানুষকে কোনো নির্দিষ্ট ধর্ম বা রাজনৈতিক দৃষ্টিভঙ্গি গ্রহণ করতে উৎসাহিত করার জন্য সাহায্য প্রদান করি না।</a:t>
            </a:r>
            <a:br>
              <a:rPr lang="en-US"/>
            </a:br>
            <a:r>
              <a:rPr lang="en-US"/>
              <a:t>মানুষকে সাহায্য পেতে হলে কোনো নির্দিষ্ট ধর্ম বা রাজনৈতিক দলের সঙ্গে যুক্ত হওয়ার প্রয়োজন নেই – সাহায্য শুধু তাদের চাহিদার ভিত্তিতে প্রদান করা উচিত।</a:t>
            </a:r>
            <a:br>
              <a:rPr lang="en-US"/>
            </a:br>
            <a:r>
              <a:rPr lang="en-US"/>
              <a:t>এটি বিশেষভাবে ধর্মভিত্তিক সংগঠনগুলোর জন্য গুরুত্বপূর্ণ।</a:t>
            </a:r>
            <a:endParaRPr/>
          </a:p>
        </p:txBody>
      </p:sp>
      <p:sp>
        <p:nvSpPr>
          <p:cNvPr id="221" name="Google Shape;22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বক্তার জন্য নির্দেশিকা</a:t>
            </a:r>
            <a:endParaRPr/>
          </a:p>
          <a:p>
            <a:pPr indent="0" lvl="0" marL="0" rtl="0" algn="l">
              <a:lnSpc>
                <a:spcPct val="100000"/>
              </a:lnSpc>
              <a:spcBef>
                <a:spcPts val="0"/>
              </a:spcBef>
              <a:spcAft>
                <a:spcPts val="0"/>
              </a:spcAft>
              <a:buSzPts val="1400"/>
              <a:buNone/>
            </a:pPr>
            <a:r>
              <a:rPr lang="en-US"/>
              <a:t> </a:t>
            </a:r>
            <a:endParaRPr/>
          </a:p>
          <a:p>
            <a:pPr indent="0" lvl="0" marL="0" rtl="0" algn="l">
              <a:lnSpc>
                <a:spcPct val="100000"/>
              </a:lnSpc>
              <a:spcBef>
                <a:spcPts val="540"/>
              </a:spcBef>
              <a:spcAft>
                <a:spcPts val="0"/>
              </a:spcAft>
              <a:buSzPts val="1400"/>
              <a:buNone/>
            </a:pPr>
            <a:r>
              <a:rPr lang="en-US"/>
              <a:t>নীতি ৪: আমরা সরকারের বৈদেশিক নীতির হাতিয়ার হিসেবে কাজ না করার চেষ্টা করব। আমরা এমন সংগঠন, যারা সরকারের বাইরে থেকে স্বাধীনভাবে কাজ করি। তাই আমরা নিজেরা নীতিমালা তৈরি করি এবং তা অনুসারে কাজ করি। কোনো সরকারের নীতি যদি আমাদের নিজের নীতির সঙ্গে না মেলে, তাহলে আমরা তা মানি না। আমরা কখনোই জেনে বা ভুলবশত এমন কাজ করবো না যাতে আমাদের, বা আমাদের কর্মীদের, ব্যবহার করা হয় কোনো রাজনৈতিক, সামরিক বা অর্থনৈতিক গোপন তথ্য সংগ্রহের কাজে—যা মানবিক সহায়তা ছাড়া অন্য কোনো উদ্দেশ্যে ব্যবহৃত হতে পারে। আমরা কখনোই দাতাদাতাদের বিদেশনীতি বাস্তবায়নের জন্য ব্যবহার হবো না। আমরা যে সাহায্য পাই, তা শুধুমাত্র মানুষের প্রয়োজন মেটাতে ব্যবহার করবো। কোনো দাতার অতিরিক্ত জিনিস বিলি করার জন্য বা কোনো রাজনৈতিক স্বার্থ পূরণের জন্য নয়। আমরা এমন ব্যক্তিদের শ্রম ও অর্থমূল্য সহায়তাকে সম্মান করি, যারা স্বেচ্ছায় আমাদের পাশে দাঁড়ায়। এই স্বেচ্ছাসেবী সহায়তাই আমাদের স্বাধীনভাবে কাজ করার শক্তি দেয়। আমরা যেন কোনো একক উৎসের টাকায় পুরোপুরি নির্ভরশীল না হয়ে পড়ি, সে ব্যাপারে সচেতন থাকবো—কারণ সেটি আমাদের স্বাধীনতাকে ঝুঁকির মধ্যে ফেলতে পারে।</a:t>
            </a:r>
            <a:endParaRPr/>
          </a:p>
          <a:p>
            <a:pPr indent="0" lvl="0" marL="0" rtl="0" algn="l">
              <a:lnSpc>
                <a:spcPct val="100000"/>
              </a:lnSpc>
              <a:spcBef>
                <a:spcPts val="540"/>
              </a:spcBef>
              <a:spcAft>
                <a:spcPts val="0"/>
              </a:spcAft>
              <a:buSzPts val="1400"/>
              <a:buNone/>
            </a:pPr>
            <a:r>
              <a:t/>
            </a:r>
            <a:endParaRPr b="1"/>
          </a:p>
          <a:p>
            <a:pPr indent="0" lvl="0" marL="0" rtl="0" algn="l">
              <a:lnSpc>
                <a:spcPct val="100000"/>
              </a:lnSpc>
              <a:spcBef>
                <a:spcPts val="540"/>
              </a:spcBef>
              <a:spcAft>
                <a:spcPts val="0"/>
              </a:spcAft>
              <a:buSzPts val="1400"/>
              <a:buNone/>
            </a:pPr>
            <a:r>
              <a:rPr b="1" lang="en-US"/>
              <a:t>কাজের বাস্তব উদাহরণ:</a:t>
            </a:r>
            <a:endParaRPr b="1"/>
          </a:p>
          <a:p>
            <a:pPr indent="-342900" lvl="0" marL="342900" rtl="0" algn="l">
              <a:lnSpc>
                <a:spcPct val="100000"/>
              </a:lnSpc>
              <a:spcBef>
                <a:spcPts val="540"/>
              </a:spcBef>
              <a:spcAft>
                <a:spcPts val="0"/>
              </a:spcAft>
              <a:buSzPts val="1400"/>
              <a:buFont typeface="Arial"/>
              <a:buChar char="•"/>
            </a:pPr>
            <a:r>
              <a:rPr lang="en-US"/>
              <a:t>যাকে এই নীতির কথা বলা হচ্ছে, তাকে জিজ্ঞেস করুন—সে এটা বুঝেছে কিনা। কমিউনিটিতে কাজের ক্ষেত্রে এই নীতির মানে কী হতে পারে, কোনো উদাহরণ দিতে পারে কিনা।</a:t>
            </a:r>
            <a:endParaRPr/>
          </a:p>
          <a:p>
            <a:pPr indent="-342900" lvl="0" marL="342900" rtl="0" algn="l">
              <a:lnSpc>
                <a:spcPct val="100000"/>
              </a:lnSpc>
              <a:spcBef>
                <a:spcPts val="540"/>
              </a:spcBef>
              <a:spcAft>
                <a:spcPts val="0"/>
              </a:spcAft>
              <a:buSzPts val="1400"/>
              <a:buFont typeface="Arial"/>
              <a:buChar char="•"/>
            </a:pPr>
            <a:r>
              <a:rPr lang="en-US"/>
              <a:t>আমরা সবসময় সরকারের নীতি মেনে চলি না—বিশেষ করে যখন সেটা আমাদের মানবিক নীতির সঙ্গে মেলে না।</a:t>
            </a:r>
            <a:br>
              <a:rPr lang="en-US"/>
            </a:br>
            <a:r>
              <a:rPr lang="en-US"/>
              <a:t>উদাহরণ: অনেক সময় সরকার চায়, প্রাকৃতিক দুর্যোগের পর মানুষ যেন তাড়াতাড়ি অস্থায়ী ক্যাম্প থেকে সরিয়ে ফেলা হয়। সরকার তখন রেড ক্রস রেড ক্রিসেন্টকে সহায়তার অনুরোধ করে। কিন্তু যদি মানুষ যেতে না চায়, বা নতুন জায়গাটা দূরে, অনিরাপদ হয়, বা তাদের চাহিদা মেটাতে না পারে—তাহলে আমরা সেই সিদ্ধান্তে অংশ নিই না।</a:t>
            </a:r>
            <a:endParaRPr/>
          </a:p>
          <a:p>
            <a:pPr indent="-342900" lvl="0" marL="342900" rtl="0" algn="l">
              <a:lnSpc>
                <a:spcPct val="100000"/>
              </a:lnSpc>
              <a:spcBef>
                <a:spcPts val="540"/>
              </a:spcBef>
              <a:spcAft>
                <a:spcPts val="0"/>
              </a:spcAft>
              <a:buSzPts val="1400"/>
              <a:buFont typeface="Arial"/>
              <a:buChar char="•"/>
            </a:pPr>
            <a:r>
              <a:rPr lang="en-US"/>
              <a:t>আমরা কোনো সরকারের টাকা নিই না, যদি সেটা শুধু তাদের রাজনৈতিক স্বার্থ রক্ষার জন্য হয়।</a:t>
            </a:r>
            <a:br>
              <a:rPr lang="en-US"/>
            </a:br>
            <a:r>
              <a:rPr lang="en-US"/>
              <a:t>উদাহরণ: কিছু দাতা চায়, আমরা এমন প্রোগ্রাম চালাই যাতে মানুষ ইউরোপে যেতে না পারে। এই ধরনের উদ্দেশ্য ভিত্তিক প্রোগ্রামে আমরা অংশ নিই না।</a:t>
            </a:r>
            <a:endParaRPr/>
          </a:p>
        </p:txBody>
      </p:sp>
      <p:sp>
        <p:nvSpPr>
          <p:cNvPr id="230" name="Google Shape;230;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বক্তার জন্য নির্দেশিকা </a:t>
            </a:r>
            <a:endParaRPr b="1"/>
          </a:p>
          <a:p>
            <a:pPr indent="0" lvl="0" marL="0" rtl="0" algn="l">
              <a:lnSpc>
                <a:spcPct val="100000"/>
              </a:lnSpc>
              <a:spcBef>
                <a:spcPts val="540"/>
              </a:spcBef>
              <a:spcAft>
                <a:spcPts val="0"/>
              </a:spcAft>
              <a:buSzPts val="1400"/>
              <a:buNone/>
            </a:pPr>
            <a:r>
              <a:t/>
            </a:r>
            <a:endParaRPr/>
          </a:p>
          <a:p>
            <a:pPr indent="0" lvl="0" marL="0" rtl="0" algn="l">
              <a:lnSpc>
                <a:spcPct val="100000"/>
              </a:lnSpc>
              <a:spcBef>
                <a:spcPts val="540"/>
              </a:spcBef>
              <a:spcAft>
                <a:spcPts val="0"/>
              </a:spcAft>
              <a:buSzPts val="1400"/>
              <a:buNone/>
            </a:pPr>
            <a:r>
              <a:rPr lang="en-US"/>
              <a:t>নীতি ৫: আমরা সংস্কৃতি এবং ঐতিহ্যের প্রতি সম্মান জানাবো</a:t>
            </a:r>
            <a:endParaRPr/>
          </a:p>
          <a:p>
            <a:pPr indent="0" lvl="0" marL="0" rtl="0" algn="l">
              <a:lnSpc>
                <a:spcPct val="100000"/>
              </a:lnSpc>
              <a:spcBef>
                <a:spcPts val="540"/>
              </a:spcBef>
              <a:spcAft>
                <a:spcPts val="0"/>
              </a:spcAft>
              <a:buSzPts val="1400"/>
              <a:buNone/>
            </a:pPr>
            <a:r>
              <a:rPr lang="en-US"/>
              <a:t>আমরা যে কমিউনিটি এবং দেশে কাজ করছি, তাদের সংস্কৃতি, কাঠামো এবং ঐতিহ্যসমূহের প্রতি সম্মান দেখানোর চেষ্টা করব।</a:t>
            </a:r>
            <a:endParaRPr/>
          </a:p>
          <a:p>
            <a:pPr indent="0" lvl="0" marL="0" rtl="0" algn="l">
              <a:lnSpc>
                <a:spcPct val="100000"/>
              </a:lnSpc>
              <a:spcBef>
                <a:spcPts val="540"/>
              </a:spcBef>
              <a:spcAft>
                <a:spcPts val="0"/>
              </a:spcAft>
              <a:buSzPts val="1400"/>
              <a:buNone/>
            </a:pPr>
            <a:r>
              <a:t/>
            </a:r>
            <a:endParaRPr/>
          </a:p>
          <a:p>
            <a:pPr indent="0" lvl="0" marL="0" rtl="0" algn="l">
              <a:lnSpc>
                <a:spcPct val="100000"/>
              </a:lnSpc>
              <a:spcBef>
                <a:spcPts val="540"/>
              </a:spcBef>
              <a:spcAft>
                <a:spcPts val="0"/>
              </a:spcAft>
              <a:buSzPts val="1400"/>
              <a:buNone/>
            </a:pPr>
            <a:r>
              <a:rPr lang="en-US"/>
              <a:t>কার্যক্রমে উদাহরণ</a:t>
            </a:r>
            <a:endParaRPr/>
          </a:p>
          <a:p>
            <a:pPr indent="-342900" lvl="0" marL="342900" rtl="0" algn="l">
              <a:lnSpc>
                <a:spcPct val="100000"/>
              </a:lnSpc>
              <a:spcBef>
                <a:spcPts val="540"/>
              </a:spcBef>
              <a:spcAft>
                <a:spcPts val="0"/>
              </a:spcAft>
              <a:buClr>
                <a:schemeClr val="dk1"/>
              </a:buClr>
              <a:buSzPts val="1800"/>
              <a:buFont typeface="Arial"/>
              <a:buChar char="•"/>
            </a:pPr>
            <a:r>
              <a:rPr lang="en-US"/>
              <a:t>যারা এই বিষয়ে ব্রিফিং পাচ্ছেন, তাদের কাছে জানতে চাইতে পারেন, তারা কি এই নীতি বুঝতে পারছেন এবং এটি আমাদের কাজের জন্য কীভাবে প্রতিফলিত হতে পারে সে সম্পর্কে কোন উদাহরণ আছে কি না।</a:t>
            </a:r>
            <a:endParaRPr/>
          </a:p>
          <a:p>
            <a:pPr indent="-342900" lvl="0" marL="342900" rtl="0" algn="l">
              <a:lnSpc>
                <a:spcPct val="100000"/>
              </a:lnSpc>
              <a:spcBef>
                <a:spcPts val="540"/>
              </a:spcBef>
              <a:spcAft>
                <a:spcPts val="0"/>
              </a:spcAft>
              <a:buClr>
                <a:schemeClr val="dk1"/>
              </a:buClr>
              <a:buSzPts val="1800"/>
              <a:buFont typeface="Arial"/>
              <a:buChar char="•"/>
            </a:pPr>
            <a:r>
              <a:rPr lang="en-US"/>
              <a:t>মহামারীর সময়, আমরা কমিউনিটির সাথে কাজ করব যাতে তারা তাদের প্রিয়জনদের স্থানীয় ঐতিহ্য এবং সংস্কৃতি সম্মানিত করে সুরক্ষিতভাবে দাফন করতে পারে।</a:t>
            </a:r>
            <a:endParaRPr/>
          </a:p>
          <a:p>
            <a:pPr indent="0" lvl="0" marL="0" rtl="0" algn="l">
              <a:lnSpc>
                <a:spcPct val="100000"/>
              </a:lnSpc>
              <a:spcBef>
                <a:spcPts val="540"/>
              </a:spcBef>
              <a:spcAft>
                <a:spcPts val="0"/>
              </a:spcAft>
              <a:buClr>
                <a:schemeClr val="dk1"/>
              </a:buClr>
              <a:buSzPts val="1800"/>
              <a:buFont typeface="Arial"/>
              <a:buNone/>
            </a:pPr>
            <a:r>
              <a:t/>
            </a:r>
            <a:endParaRPr/>
          </a:p>
          <a:p>
            <a:pPr indent="0" lvl="0" marL="0" marR="0" rtl="0" algn="l">
              <a:lnSpc>
                <a:spcPct val="100000"/>
              </a:lnSpc>
              <a:spcBef>
                <a:spcPts val="1800"/>
              </a:spcBef>
              <a:spcAft>
                <a:spcPts val="0"/>
              </a:spcAft>
              <a:buSzPts val="1400"/>
              <a:buNone/>
            </a:pPr>
            <a:r>
              <a:rPr lang="en-US" sz="2000">
                <a:solidFill>
                  <a:schemeClr val="dk1"/>
                </a:solidFill>
                <a:latin typeface="Roboto"/>
                <a:ea typeface="Roboto"/>
                <a:cs typeface="Roboto"/>
                <a:sym typeface="Roboto"/>
              </a:rPr>
              <a:t>এর মানে কী নয়?</a:t>
            </a:r>
            <a:endParaRPr sz="2000">
              <a:solidFill>
                <a:schemeClr val="dk1"/>
              </a:solidFill>
              <a:latin typeface="Roboto"/>
              <a:ea typeface="Roboto"/>
              <a:cs typeface="Roboto"/>
              <a:sym typeface="Roboto"/>
            </a:endParaRPr>
          </a:p>
          <a:p>
            <a:pPr indent="-342900" lvl="0" marL="342900" rtl="0" algn="l">
              <a:lnSpc>
                <a:spcPct val="100000"/>
              </a:lnSpc>
              <a:spcBef>
                <a:spcPts val="540"/>
              </a:spcBef>
              <a:spcAft>
                <a:spcPts val="0"/>
              </a:spcAft>
              <a:buClr>
                <a:schemeClr val="dk1"/>
              </a:buClr>
              <a:buSzPts val="1800"/>
              <a:buFont typeface="Arial"/>
              <a:buChar char="•"/>
            </a:pPr>
            <a:r>
              <a:rPr lang="en-US"/>
              <a:t>এই নীতি প্রায়ই ভুলভাবে বোঝা হতে পারে যে এটি বিশেষ গোষ্ঠীর বৈষম্য বা বর্জনের সাথে সহমত হওয়া। তবে, এই নীতি অন্য কোন নীতি বা মৌলিক নীতির লঙ্ঘন করার অনুমতি দেয় না।</a:t>
            </a:r>
            <a:endParaRPr/>
          </a:p>
          <a:p>
            <a:pPr indent="-342900" lvl="0" marL="342900" rtl="0" algn="l">
              <a:lnSpc>
                <a:spcPct val="100000"/>
              </a:lnSpc>
              <a:spcBef>
                <a:spcPts val="540"/>
              </a:spcBef>
              <a:spcAft>
                <a:spcPts val="0"/>
              </a:spcAft>
              <a:buClr>
                <a:schemeClr val="dk1"/>
              </a:buClr>
              <a:buSzPts val="1800"/>
              <a:buFont typeface="Arial"/>
              <a:buChar char="•"/>
            </a:pPr>
            <a:r>
              <a:rPr lang="en-US"/>
              <a:t>উদাহরণস্বরূপ, যদি কোনো সংস্কৃতিতে মহিলারা কমিউনিটি মিটিংয়ে অংশগ্রহণ না করেন, তবে এর মানে এই নয় যে রেড ক্রস রেড ক্রিসেন্ট তাদের অন্তর্ভুক্ত করতে পারে না – তারা অন্যান্য উপায়ে তাদের মতামত এবং প্রয়োজন শোনার ব্যবস্থা করবে। এটি সংস্কৃতি এবং ঐতিহ্যের সঙ্গে সামঞ্জস্যপূর্ণভাবে করা যেতে পারে – যেমন, মহিলা স্বেচ্ছাসেবীরা তাদের বাড়িতে মহিলাদের সাথে দেখা করতে পারেন।</a:t>
            </a:r>
            <a:endParaRPr/>
          </a:p>
        </p:txBody>
      </p:sp>
      <p:sp>
        <p:nvSpPr>
          <p:cNvPr id="239" name="Google Shape;23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lang="en-US"/>
              <a:t>বক্তার জন্য নির্দেশিকা </a:t>
            </a:r>
            <a:endParaRPr b="0"/>
          </a:p>
          <a:p>
            <a:pPr indent="0" lvl="0" marL="0" marR="0" rtl="0" algn="l">
              <a:lnSpc>
                <a:spcPct val="100000"/>
              </a:lnSpc>
              <a:spcBef>
                <a:spcPts val="0"/>
              </a:spcBef>
              <a:spcAft>
                <a:spcPts val="0"/>
              </a:spcAft>
              <a:buClr>
                <a:schemeClr val="dk1"/>
              </a:buClr>
              <a:buSzPts val="1800"/>
              <a:buFont typeface="Calibri"/>
              <a:buNone/>
            </a:pPr>
            <a:r>
              <a:t/>
            </a:r>
            <a:endParaRPr b="0"/>
          </a:p>
          <a:p>
            <a:pPr indent="0" lvl="0" marL="0" marR="0" rtl="0" algn="l">
              <a:lnSpc>
                <a:spcPct val="100000"/>
              </a:lnSpc>
              <a:spcBef>
                <a:spcPts val="0"/>
              </a:spcBef>
              <a:spcAft>
                <a:spcPts val="0"/>
              </a:spcAft>
              <a:buClr>
                <a:schemeClr val="dk1"/>
              </a:buClr>
              <a:buSzPts val="1800"/>
              <a:buFont typeface="Calibri"/>
              <a:buNone/>
            </a:pPr>
            <a:r>
              <a:rPr b="1" lang="en-US"/>
              <a:t>নীতি ৬: আমরা দুর্যোগ মোকাবিলার কাজটি স্থানীয় সক্ষমতার উপর ভিত্তি করে গড়ে তুলতে চেষ্টা করবো।</a:t>
            </a:r>
            <a:br>
              <a:rPr lang="en-US"/>
            </a:br>
            <a:r>
              <a:rPr lang="en-US"/>
              <a:t>সব মানুষ ও কমিউনিটিরই—দুর্যোগের সময়েও—দুর্বলতার পাশাপাশি কিছু না কিছু সক্ষমতা থাকে। স্থানীয় লোকজনকে কাজে নিয়ে, স্থানীয়ভাবে জিনিসপত্র কিনে, আর স্থানীয় ব্যবসায়ীদের সঙ্গে লেনদেন করার মত বিষয়ে যেখানেই সম্ভব, আমরা এই সক্ষমতাগুলোকে শক্তিশালী করবো। </a:t>
            </a:r>
            <a:br>
              <a:rPr lang="en-US"/>
            </a:br>
            <a:r>
              <a:rPr lang="en-US"/>
              <a:t>যদি সম্ভব হয়, তাহলে আমরা স্থানীয় এনজিও/হিউম্যানিটারিয়ান সংস্থাগুলোর (NGHAs) সঙ্গে পরিকল্পনা ও কাজের অংশীদার হিসেবে কাজ করবো এবং প্রয়োজন হলে স্থানীয় সরকারের সঙ্গেও সমন্বয় করবো।</a:t>
            </a:r>
            <a:endParaRPr/>
          </a:p>
          <a:p>
            <a:pPr indent="0" lvl="0" marL="0" marR="0" rtl="0" algn="l">
              <a:lnSpc>
                <a:spcPct val="100000"/>
              </a:lnSpc>
              <a:spcBef>
                <a:spcPts val="0"/>
              </a:spcBef>
              <a:spcAft>
                <a:spcPts val="0"/>
              </a:spcAft>
              <a:buClr>
                <a:schemeClr val="dk1"/>
              </a:buClr>
              <a:buSzPts val="1800"/>
              <a:buFont typeface="Calibri"/>
              <a:buNone/>
            </a:pPr>
            <a:r>
              <a:rPr lang="en-US"/>
              <a:t>আমরা আমাদের জরুরি সহায়তা কার্যক্রমে সঠিক সমন্বয়কে খুব গুরুত্ব দিবো। এই সমন্বয় সবচেয়ে ভালো হয় সেই দেশেই, যেখানে দুর্যোগ ঘটেছে, এবং তাতে ত্রাণ কার্যক্রমে সরাসরি জড়িত সবাইকে, বিশেষ করে সংশ্লিষ্ট জাতিসংঘ সংস্থাগুলোর প্রতিনিধিদেরও অন্তর্ভুক্ত করা উচিত।</a:t>
            </a:r>
            <a:endParaRPr/>
          </a:p>
          <a:p>
            <a:pPr indent="0" lvl="0" marL="0" marR="0" rtl="0" algn="l">
              <a:lnSpc>
                <a:spcPct val="100000"/>
              </a:lnSpc>
              <a:spcBef>
                <a:spcPts val="0"/>
              </a:spcBef>
              <a:spcAft>
                <a:spcPts val="0"/>
              </a:spcAft>
              <a:buClr>
                <a:schemeClr val="dk1"/>
              </a:buClr>
              <a:buSzPts val="1800"/>
              <a:buFont typeface="Calibri"/>
              <a:buNone/>
            </a:pPr>
            <a:r>
              <a:t/>
            </a:r>
            <a:endParaRPr b="1"/>
          </a:p>
          <a:p>
            <a:pPr indent="0" lvl="0" marL="0" marR="0" rtl="0" algn="l">
              <a:lnSpc>
                <a:spcPct val="100000"/>
              </a:lnSpc>
              <a:spcBef>
                <a:spcPts val="0"/>
              </a:spcBef>
              <a:spcAft>
                <a:spcPts val="0"/>
              </a:spcAft>
              <a:buClr>
                <a:schemeClr val="dk1"/>
              </a:buClr>
              <a:buSzPts val="1800"/>
              <a:buFont typeface="Calibri"/>
              <a:buNone/>
            </a:pPr>
            <a:r>
              <a:rPr b="1" lang="en-US"/>
              <a:t>কাজের বাস্তব উদাহরণ:</a:t>
            </a:r>
            <a:endParaRPr/>
          </a:p>
          <a:p>
            <a:pPr indent="-342900" lvl="0" marL="571500" rtl="0" algn="l">
              <a:lnSpc>
                <a:spcPct val="100000"/>
              </a:lnSpc>
              <a:spcBef>
                <a:spcPts val="542"/>
              </a:spcBef>
              <a:spcAft>
                <a:spcPts val="0"/>
              </a:spcAft>
              <a:buSzPts val="1400"/>
              <a:buFont typeface="Noto Sans Symbols"/>
              <a:buChar char="✔"/>
            </a:pPr>
            <a:r>
              <a:rPr lang="en-US"/>
              <a:t>যাদের প্রশিক্ষণ দিচ্ছেন, তাদের জিজ্ঞেস করুন—এই নীতির মানে তারা বুঝেছে কিনা? যদি বোঝে, তাহলে জিজ্ঞেস করুন—কমিউনিটিতে কাজ করার সময় এই নীতির ব্যবহার কীভাবে হতে পারে, তারা কিছু উদাহরণ দিতে পারে কিনা?</a:t>
            </a:r>
            <a:endParaRPr/>
          </a:p>
          <a:p>
            <a:pPr indent="-228600" lvl="0" marL="457200" rtl="0" algn="l">
              <a:lnSpc>
                <a:spcPct val="100000"/>
              </a:lnSpc>
              <a:spcBef>
                <a:spcPts val="542"/>
              </a:spcBef>
              <a:spcAft>
                <a:spcPts val="0"/>
              </a:spcAft>
              <a:buSzPts val="1400"/>
              <a:buFont typeface="Arial"/>
              <a:buChar char="•"/>
            </a:pPr>
            <a:r>
              <a:rPr lang="en-US"/>
              <a:t>প্রোগ্রাম বা সহায়তা কার্যক্রম শুরুর আগে সময় নিয়ে এলাকার বাস্তব অবস্থা বোঝার জন্য একটি “প্রেক্ষাপট বিশ্লেষণ" করতে হবে</a:t>
            </a:r>
            <a:endParaRPr/>
          </a:p>
          <a:p>
            <a:pPr indent="-228600" lvl="0" marL="457200" rtl="0" algn="l">
              <a:lnSpc>
                <a:spcPct val="100000"/>
              </a:lnSpc>
              <a:spcBef>
                <a:spcPts val="542"/>
              </a:spcBef>
              <a:spcAft>
                <a:spcPts val="0"/>
              </a:spcAft>
              <a:buSzPts val="1400"/>
              <a:buFont typeface="Arial"/>
              <a:buChar char="•"/>
            </a:pPr>
            <a:r>
              <a:rPr lang="en-US"/>
              <a:t>পরিকল্পনার শুরু থেকেই কমিউনিটির মানুষদের যুক্ত করতে হবে এবং তারা যেন পুরো কার্যক্রম পরিচালনা ও নজরদারিতে অংশ নিতে পারে তা নিশ্চিত করতে হবে—সম্পূর্ণ কমিউনিটি অংশগ্রহণ এবং মালিকানা নিশ্চিত করতে হবে</a:t>
            </a:r>
            <a:endParaRPr/>
          </a:p>
          <a:p>
            <a:pPr indent="0" lvl="0" marL="0" rtl="0" algn="l">
              <a:lnSpc>
                <a:spcPct val="100000"/>
              </a:lnSpc>
              <a:spcBef>
                <a:spcPts val="542"/>
              </a:spcBef>
              <a:spcAft>
                <a:spcPts val="0"/>
              </a:spcAft>
              <a:buSzPts val="1400"/>
              <a:buNone/>
            </a:pPr>
            <a:r>
              <a:t/>
            </a:r>
            <a:endParaRPr/>
          </a:p>
        </p:txBody>
      </p:sp>
      <p:sp>
        <p:nvSpPr>
          <p:cNvPr id="247" name="Google Shape;24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বক্তার জন্য নির্দেশিকা </a:t>
            </a:r>
            <a:endParaRPr/>
          </a:p>
          <a:p>
            <a:pPr indent="0" lvl="0" marL="0" rtl="0" algn="just">
              <a:lnSpc>
                <a:spcPct val="100000"/>
              </a:lnSpc>
              <a:spcBef>
                <a:spcPts val="540"/>
              </a:spcBef>
              <a:spcAft>
                <a:spcPts val="0"/>
              </a:spcAft>
              <a:buSzPts val="1400"/>
              <a:buNone/>
            </a:pPr>
            <a:r>
              <a:t/>
            </a:r>
            <a:endParaRPr b="1"/>
          </a:p>
          <a:p>
            <a:pPr indent="0" lvl="0" marL="0" rtl="0" algn="just">
              <a:lnSpc>
                <a:spcPct val="100000"/>
              </a:lnSpc>
              <a:spcBef>
                <a:spcPts val="540"/>
              </a:spcBef>
              <a:spcAft>
                <a:spcPts val="0"/>
              </a:spcAft>
              <a:buSzPts val="1400"/>
              <a:buNone/>
            </a:pPr>
            <a:r>
              <a:rPr b="1" lang="en-US"/>
              <a:t>নীতি ৭;  ত্রাণ সহায়তার ব্যবস্থাপনায় সাহায্য গ্রহীতাদের অংশগ্রহণ নিশ্চিত করার উপায় খুঁজে বের করা হবে</a:t>
            </a:r>
            <a:endParaRPr b="1"/>
          </a:p>
          <a:p>
            <a:pPr indent="0" lvl="0" marL="0" rtl="0" algn="just">
              <a:lnSpc>
                <a:spcPct val="100000"/>
              </a:lnSpc>
              <a:spcBef>
                <a:spcPts val="540"/>
              </a:spcBef>
              <a:spcAft>
                <a:spcPts val="0"/>
              </a:spcAft>
              <a:buSzPts val="1400"/>
              <a:buNone/>
            </a:pPr>
            <a:r>
              <a:t/>
            </a:r>
            <a:endParaRPr/>
          </a:p>
          <a:p>
            <a:pPr indent="0" lvl="0" marL="0" rtl="0" algn="just">
              <a:lnSpc>
                <a:spcPct val="100000"/>
              </a:lnSpc>
              <a:spcBef>
                <a:spcPts val="540"/>
              </a:spcBef>
              <a:spcAft>
                <a:spcPts val="0"/>
              </a:spcAft>
              <a:buSzPts val="1400"/>
              <a:buNone/>
            </a:pPr>
            <a:r>
              <a:rPr lang="en-US"/>
              <a:t>দুর্যোগে সহায়তা কখনোই সাহায্য গ্রহীতাদের উপর চাপিয়ে দেওয়া উচিত নয়। কার্যকর ত্রাণ সহায়তা এবং টেকসই পুনর্বাসন কেবল তখনই নিশ্চিত করা সম্ভব, যখন সাহায্য গ্রহীতারা সহায়তা কার্যক্রমের নকশা, ব্যবস্থাপনা ও বাস্তবায়নে সক্রিয়ভাবে অংশগ্রহণ করে। আমরা আমাদের ত্রাণ ও পুনর্বাসন কার্যক্রমে সম্পূর্ণ কমিউনিটির অংশগ্রহণ নিশ্চিত করতে প্রতিশ্রুতিবদ্ধ।</a:t>
            </a:r>
            <a:endParaRPr/>
          </a:p>
          <a:p>
            <a:pPr indent="0" lvl="0" marL="0" rtl="0" algn="just">
              <a:lnSpc>
                <a:spcPct val="100000"/>
              </a:lnSpc>
              <a:spcBef>
                <a:spcPts val="540"/>
              </a:spcBef>
              <a:spcAft>
                <a:spcPts val="0"/>
              </a:spcAft>
              <a:buSzPts val="1400"/>
              <a:buNone/>
            </a:pPr>
            <a:r>
              <a:t/>
            </a:r>
            <a:endParaRPr/>
          </a:p>
          <a:p>
            <a:pPr indent="0" lvl="0" marL="0" rtl="0" algn="just">
              <a:lnSpc>
                <a:spcPct val="100000"/>
              </a:lnSpc>
              <a:spcBef>
                <a:spcPts val="540"/>
              </a:spcBef>
              <a:spcAft>
                <a:spcPts val="0"/>
              </a:spcAft>
              <a:buSzPts val="1400"/>
              <a:buNone/>
            </a:pPr>
            <a:r>
              <a:rPr b="1" lang="en-US"/>
              <a:t>কার্যকর উদাহরণ</a:t>
            </a:r>
            <a:endParaRPr b="1"/>
          </a:p>
          <a:p>
            <a:pPr indent="0" lvl="0" marL="0" rtl="0" algn="just">
              <a:lnSpc>
                <a:spcPct val="100000"/>
              </a:lnSpc>
              <a:spcBef>
                <a:spcPts val="540"/>
              </a:spcBef>
              <a:spcAft>
                <a:spcPts val="0"/>
              </a:spcAft>
              <a:buSzPts val="1400"/>
              <a:buNone/>
            </a:pPr>
            <a:r>
              <a:rPr lang="en-US"/>
              <a:t>ব্রিফিংয়ে উপস্থিত ব্যক্তিদের জিজ্ঞাসা করুন তারা এই নীতিটি বুঝতে পেরেছে কিনা এবং এটি কমিউনিটিতে আমাদের কাজের ক্ষেত্রে কীভাবে প্রযোজ্য হতে পারে, তার কোনো উদাহরণ তারা দিতে পারে কিনা।</a:t>
            </a:r>
            <a:endParaRPr/>
          </a:p>
          <a:p>
            <a:pPr indent="0" lvl="0" marL="0" rtl="0" algn="just">
              <a:lnSpc>
                <a:spcPct val="100000"/>
              </a:lnSpc>
              <a:spcBef>
                <a:spcPts val="540"/>
              </a:spcBef>
              <a:spcAft>
                <a:spcPts val="0"/>
              </a:spcAft>
              <a:buSzPts val="1400"/>
              <a:buNone/>
            </a:pPr>
            <a:r>
              <a:t/>
            </a:r>
            <a:endParaRPr/>
          </a:p>
          <a:p>
            <a:pPr indent="-342900" lvl="0" marL="342900" rtl="0" algn="just">
              <a:lnSpc>
                <a:spcPct val="100000"/>
              </a:lnSpc>
              <a:spcBef>
                <a:spcPts val="540"/>
              </a:spcBef>
              <a:spcAft>
                <a:spcPts val="0"/>
              </a:spcAft>
              <a:buSzPts val="1400"/>
              <a:buFont typeface="Arial"/>
              <a:buChar char="•"/>
            </a:pPr>
            <a:r>
              <a:rPr lang="en-US"/>
              <a:t>রেড ক্রস রেড ক্রিসেন্ট-এর ভাষায় ‘কমিউনিটি অংশগ্রহণ ও জবাবদিহিতা’ বা ‘প্রভাবিত জনগোষ্ঠীর প্রতি জবাবদিহিতা’ </a:t>
            </a:r>
            <a:endParaRPr/>
          </a:p>
          <a:p>
            <a:pPr indent="-342900" lvl="0" marL="342900" rtl="0" algn="just">
              <a:lnSpc>
                <a:spcPct val="100000"/>
              </a:lnSpc>
              <a:spcBef>
                <a:spcPts val="540"/>
              </a:spcBef>
              <a:spcAft>
                <a:spcPts val="0"/>
              </a:spcAft>
              <a:buSzPts val="1400"/>
              <a:buFont typeface="Noto Sans Symbols"/>
              <a:buChar char="✔"/>
            </a:pPr>
            <a:r>
              <a:rPr lang="en-US"/>
              <a:t>কমিউনিটি অংশগ্রহণ ও জবাবদিহিতা মন এক কাজের পদ্ধতি, যেখানে সব কমিউনিটি সদস্যদের সমান অংশীদার হিসেবে দেখা হয়, এবং তাদের নানা রকম চাহিদা, অগ্রাধিকার আর পছন্দই আমাদের কাজের পথ দেখায়। আমরা এটা অর্জন করি অর্থপূর্ণ কমিউনিটি অংশগ্রহণ, খোলামেলা ও সৎ যোগাযোগ, আর মতামত শোনার ও সেই অনুযায়ী কাজ করার ব্যবস্থা আমাদের সব কার্যক্রম ও পরিচালনায় যুক্ত করে। অভিজ্ঞতা, বাস্তবতা ও সাধারণ বুদ্ধি বলে—যখন আমরা সত্যিকারভাবে কমিউনিটিকে যুক্ত করি এবং তারা সক্রিয়ভাবে পরিকল্পনা ও কার্যক্রমে অংশ নেয়, তখন ফলাফল হয় আরও কার্যকর, টেকসই এবং মানসম্মত।</a:t>
            </a:r>
            <a:endParaRPr/>
          </a:p>
          <a:p>
            <a:pPr indent="-228600" lvl="0" marL="457200" rtl="0" algn="l">
              <a:lnSpc>
                <a:spcPct val="100000"/>
              </a:lnSpc>
              <a:spcBef>
                <a:spcPts val="542"/>
              </a:spcBef>
              <a:spcAft>
                <a:spcPts val="0"/>
              </a:spcAft>
              <a:buSzPts val="1400"/>
              <a:buNone/>
            </a:pPr>
            <a:r>
              <a:t/>
            </a:r>
            <a:endParaRPr b="1"/>
          </a:p>
          <a:p>
            <a:pPr indent="-228600" lvl="0" marL="457200" rtl="0" algn="l">
              <a:lnSpc>
                <a:spcPct val="100000"/>
              </a:lnSpc>
              <a:spcBef>
                <a:spcPts val="542"/>
              </a:spcBef>
              <a:spcAft>
                <a:spcPts val="0"/>
              </a:spcAft>
              <a:buSzPts val="1400"/>
              <a:buNone/>
            </a:pPr>
            <a:r>
              <a:rPr b="1" lang="en-US"/>
              <a:t>উদাহরণ:</a:t>
            </a:r>
            <a:endParaRPr/>
          </a:p>
          <a:p>
            <a:pPr indent="-228600" lvl="0" marL="457200" rtl="0" algn="l">
              <a:lnSpc>
                <a:spcPct val="100000"/>
              </a:lnSpc>
              <a:spcBef>
                <a:spcPts val="542"/>
              </a:spcBef>
              <a:spcAft>
                <a:spcPts val="0"/>
              </a:spcAft>
              <a:buSzPts val="1400"/>
              <a:buFont typeface="Arial"/>
              <a:buChar char="•"/>
            </a:pPr>
            <a:r>
              <a:rPr lang="en-US"/>
              <a:t>কমিউনিটির সক্রিয় অংশগ্রহণে পরিকল্পনা ও কার্যক্রম বাস্তবায়ন</a:t>
            </a:r>
            <a:endParaRPr/>
          </a:p>
          <a:p>
            <a:pPr indent="-228600" lvl="0" marL="457200" rtl="0" algn="l">
              <a:lnSpc>
                <a:spcPct val="100000"/>
              </a:lnSpc>
              <a:spcBef>
                <a:spcPts val="542"/>
              </a:spcBef>
              <a:spcAft>
                <a:spcPts val="0"/>
              </a:spcAft>
              <a:buSzPts val="1400"/>
              <a:buFont typeface="Arial"/>
              <a:buChar char="•"/>
            </a:pPr>
            <a:r>
              <a:rPr lang="en-US"/>
              <a:t>সব সময়ের জন্য খোলা মতামত জানানোর ব্যবস্থা, আর মানুষ যা জানায় তা অনুযায়ী ব্যবস্থা নেওয়া</a:t>
            </a:r>
            <a:endParaRPr/>
          </a:p>
          <a:p>
            <a:pPr indent="-228600" lvl="0" marL="457200" rtl="0" algn="l">
              <a:lnSpc>
                <a:spcPct val="100000"/>
              </a:lnSpc>
              <a:spcBef>
                <a:spcPts val="542"/>
              </a:spcBef>
              <a:spcAft>
                <a:spcPts val="0"/>
              </a:spcAft>
              <a:buSzPts val="1400"/>
              <a:buFont typeface="Arial"/>
              <a:buChar char="•"/>
            </a:pPr>
            <a:r>
              <a:rPr lang="en-US"/>
              <a:t>নিয়মিত, খোলামেলা ও দ্বিমুখী যোগাযোগ রাখা—আমরা কারা, কী করছি, এই কার্যক্রমের উদ্দেশ্য কী, কতদিন চলবে, কাদের জন্য—সব জানানো, আর দেরি বা সমস্যার খবর সময়মতো দেওয়া</a:t>
            </a:r>
            <a:endParaRPr/>
          </a:p>
          <a:p>
            <a:pPr indent="-254000" lvl="0" marL="342900" rtl="0" algn="just">
              <a:lnSpc>
                <a:spcPct val="100000"/>
              </a:lnSpc>
              <a:spcBef>
                <a:spcPts val="540"/>
              </a:spcBef>
              <a:spcAft>
                <a:spcPts val="0"/>
              </a:spcAft>
              <a:buSzPts val="1400"/>
              <a:buFont typeface="Noto Sans Symbols"/>
              <a:buNone/>
            </a:pPr>
            <a:r>
              <a:t/>
            </a:r>
            <a:endParaRPr/>
          </a:p>
        </p:txBody>
      </p:sp>
      <p:sp>
        <p:nvSpPr>
          <p:cNvPr id="255" name="Google Shape;25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বক্তার জন্য নির্দেশিকা </a:t>
            </a:r>
            <a:endParaRPr/>
          </a:p>
          <a:p>
            <a:pPr indent="0" lvl="0" marL="0" rtl="0" algn="l">
              <a:lnSpc>
                <a:spcPct val="100000"/>
              </a:lnSpc>
              <a:spcBef>
                <a:spcPts val="540"/>
              </a:spcBef>
              <a:spcAft>
                <a:spcPts val="0"/>
              </a:spcAft>
              <a:buSzPts val="1400"/>
              <a:buNone/>
            </a:pPr>
            <a:r>
              <a:t/>
            </a:r>
            <a:endParaRPr b="1"/>
          </a:p>
          <a:p>
            <a:pPr indent="0" lvl="0" marL="0" rtl="0" algn="l">
              <a:lnSpc>
                <a:spcPct val="100000"/>
              </a:lnSpc>
              <a:spcBef>
                <a:spcPts val="540"/>
              </a:spcBef>
              <a:spcAft>
                <a:spcPts val="0"/>
              </a:spcAft>
              <a:buSzPts val="1400"/>
              <a:buNone/>
            </a:pPr>
            <a:r>
              <a:rPr b="1" lang="en-US"/>
              <a:t>নীতি ৮  </a:t>
            </a:r>
            <a:endParaRPr/>
          </a:p>
          <a:p>
            <a:pPr indent="0" lvl="0" marL="0" rtl="0" algn="l">
              <a:lnSpc>
                <a:spcPct val="100000"/>
              </a:lnSpc>
              <a:spcBef>
                <a:spcPts val="540"/>
              </a:spcBef>
              <a:spcAft>
                <a:spcPts val="0"/>
              </a:spcAft>
              <a:buSzPts val="1400"/>
              <a:buNone/>
            </a:pPr>
            <a:r>
              <a:rPr b="0" lang="en-US"/>
              <a:t>ত্রাণ সহায়তা শুধুমাত্র মৌলিক চাহিদা পূরণেই সীমাবদ্ধ থাকবে না, বরং ভবিষ্যৎ দুর্যোগের ঝুঁকি কমানোর জন্যও কাজ করবে</a:t>
            </a:r>
            <a:endParaRPr b="0"/>
          </a:p>
          <a:p>
            <a:pPr indent="0" lvl="0" marL="0" rtl="0" algn="l">
              <a:lnSpc>
                <a:spcPct val="100000"/>
              </a:lnSpc>
              <a:spcBef>
                <a:spcPts val="540"/>
              </a:spcBef>
              <a:spcAft>
                <a:spcPts val="0"/>
              </a:spcAft>
              <a:buSzPts val="1400"/>
              <a:buNone/>
            </a:pPr>
            <a:r>
              <a:rPr lang="en-US"/>
              <a:t>প্রত্যেকটি ত্রাণ কার্যক্রম দীর্ঘমেয়াদে উন্নয়নের সম্ভাবনার উপর ইতিবাচক বা নেতিবাচক প্রভাব ফেলে। এটি বিবেচনায় রেখে, আমরা এমন ত্রাণ কার্যক্রম বাস্তবায়নের জন্য প্রতিশ্রুতিবদ্ধ, যা সাহায্য গ্রহীতাদের ভবিষ্যৎ দুর্যোগের ঝুঁকি কমায় এবং টেকসই জীবনধারার সুযোগ তৈরি করে। আমরা ত্রাণ কার্যক্রমের নকশা ও ব্যবস্থাপনার সময় পরিবেশগত বিষয়গুলোকে বিশেষ গুরুত্ব দেব। একই সঙ্গে, আমরা মানবিক সহায়তার নেতিবাচক প্রভাব কমানোর চেষ্টা করব, যাতে সাহায্য গ্রহীতারা দীর্ঘমেয়াদে বাইরের সহায়তার ওপর নির্ভরশীল হয়ে না পড়ে।</a:t>
            </a:r>
            <a:endParaRPr/>
          </a:p>
          <a:p>
            <a:pPr indent="0" lvl="0" marL="0" rtl="0" algn="l">
              <a:lnSpc>
                <a:spcPct val="100000"/>
              </a:lnSpc>
              <a:spcBef>
                <a:spcPts val="540"/>
              </a:spcBef>
              <a:spcAft>
                <a:spcPts val="0"/>
              </a:spcAft>
              <a:buSzPts val="1400"/>
              <a:buNone/>
            </a:pPr>
            <a:r>
              <a:t/>
            </a:r>
            <a:endParaRPr/>
          </a:p>
          <a:p>
            <a:pPr indent="0" lvl="0" marL="0" rtl="0" algn="l">
              <a:lnSpc>
                <a:spcPct val="100000"/>
              </a:lnSpc>
              <a:spcBef>
                <a:spcPts val="540"/>
              </a:spcBef>
              <a:spcAft>
                <a:spcPts val="0"/>
              </a:spcAft>
              <a:buSzPts val="1400"/>
              <a:buNone/>
            </a:pPr>
            <a:r>
              <a:rPr lang="en-US"/>
              <a:t>কার্যকর উদাহরণ</a:t>
            </a:r>
            <a:endParaRPr/>
          </a:p>
          <a:p>
            <a:pPr indent="0" lvl="0" marL="0" rtl="0" algn="l">
              <a:lnSpc>
                <a:spcPct val="100000"/>
              </a:lnSpc>
              <a:spcBef>
                <a:spcPts val="540"/>
              </a:spcBef>
              <a:spcAft>
                <a:spcPts val="0"/>
              </a:spcAft>
              <a:buSzPts val="1400"/>
              <a:buNone/>
            </a:pPr>
            <a:r>
              <a:rPr lang="en-US"/>
              <a:t>ব্রিফিংয়ে উপস্থিত ব্যক্তিদের জিজ্ঞাসা করুন তারা এই নীতিটি বুঝতে পেরেছে কিনা এবং কমিউনিটিতে আমাদের কাজের ক্ষেত্রে এটি কীভাবে প্রযোজ্য হতে পারে, তার কোনো উদাহরণ তারা দিতে পারে কিনা।</a:t>
            </a:r>
            <a:endParaRPr/>
          </a:p>
          <a:p>
            <a:pPr indent="0" lvl="0" marL="0" rtl="0" algn="l">
              <a:lnSpc>
                <a:spcPct val="100000"/>
              </a:lnSpc>
              <a:spcBef>
                <a:spcPts val="540"/>
              </a:spcBef>
              <a:spcAft>
                <a:spcPts val="0"/>
              </a:spcAft>
              <a:buSzPts val="1400"/>
              <a:buNone/>
            </a:pPr>
            <a:r>
              <a:t/>
            </a:r>
            <a:endParaRPr/>
          </a:p>
          <a:p>
            <a:pPr indent="-342900" lvl="0" marL="342900" rtl="0" algn="l">
              <a:lnSpc>
                <a:spcPct val="100000"/>
              </a:lnSpc>
              <a:spcBef>
                <a:spcPts val="540"/>
              </a:spcBef>
              <a:spcAft>
                <a:spcPts val="0"/>
              </a:spcAft>
              <a:buSzPts val="1400"/>
              <a:buFont typeface="Arial"/>
              <a:buChar char="•"/>
            </a:pPr>
            <a:r>
              <a:rPr lang="en-US"/>
              <a:t>এটি শক্তিশালী কমিউনিটি অংশগ্রহণ ও সম্পৃক্ততার সঙ্গেও যুক্ত। যখন আমরা কমিউনিটির সঙ্গে একসাথে পরিকল্পনা করি ও কাজ চালাই, তখন স্থানীয় মালিকানা ও আত্মনির্ভরশীলতা তৈরি হয়। আর যখন আমরা তাদের সম্পৃক্ত করি না, তখন আমরা তাদের শুধু সহায়তা পাওয়া মানুষ হিসেবে দেখি, যা কমিউনিটির সহনশীলতা গড়ে তোলার চেষ্টাকে দুর্বল করে। একটি উদাহরণ হলো—কমিউনিটি নেতৃত্বে তৈরি কর্মপরিকল্পনা।</a:t>
            </a:r>
            <a:endParaRPr/>
          </a:p>
          <a:p>
            <a:pPr indent="-342900" lvl="0" marL="342900" rtl="0" algn="l">
              <a:lnSpc>
                <a:spcPct val="100000"/>
              </a:lnSpc>
              <a:spcBef>
                <a:spcPts val="540"/>
              </a:spcBef>
              <a:spcAft>
                <a:spcPts val="0"/>
              </a:spcAft>
              <a:buSzPts val="1400"/>
              <a:buFont typeface="Arial"/>
              <a:buChar char="•"/>
            </a:pPr>
            <a:r>
              <a:rPr lang="en-US"/>
              <a:t>আমাদের প্রতিক্রিয়ার দীর্ঘমেয়াদি পরিবেশগত প্রভাব সম্পর্কে সতর্ক থাকতে হবে—যেমন, স্থানীয় গাছ কেটে কাঠ ব্যবহার করা বা এমন পানির ব্যবস্থা বসানো যা আমরা চলে যাওয়ার পর আর চালানো সম্ভব নয়।</a:t>
            </a:r>
            <a:endParaRPr/>
          </a:p>
          <a:p>
            <a:pPr indent="-342900" lvl="0" marL="342900" rtl="0" algn="l">
              <a:lnSpc>
                <a:spcPct val="100000"/>
              </a:lnSpc>
              <a:spcBef>
                <a:spcPts val="540"/>
              </a:spcBef>
              <a:spcAft>
                <a:spcPts val="0"/>
              </a:spcAft>
              <a:buSzPts val="1400"/>
              <a:buFont typeface="Arial"/>
              <a:buChar char="•"/>
            </a:pPr>
            <a:r>
              <a:rPr lang="en-US"/>
              <a:t>কমিউনিটির প্রেক্ষাপট বোঝা এবং তাদের সঙ্গে পরিকল্পনা করলেই আমরা স্থানীয় বাস্তবতা বুঝতে পারি এবং এমন কোনো কাজ না করি যা ক্ষতি করতে পারে বা খারাপ প্রভাব ফেলতে পারে। আমরা কাজ বাস্তবায়নের সময়ও যেন এসব ক্ষতির দিকটি নজরে রাখি।</a:t>
            </a:r>
            <a:endParaRPr/>
          </a:p>
        </p:txBody>
      </p:sp>
      <p:sp>
        <p:nvSpPr>
          <p:cNvPr id="263" name="Google Shape;26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1" lang="en-US"/>
              <a:t>বক্তার জন্য নির্দেশিকা </a:t>
            </a:r>
            <a:endParaRPr b="1"/>
          </a:p>
          <a:p>
            <a:pPr indent="0" lvl="0" marL="0" rtl="0" algn="just">
              <a:lnSpc>
                <a:spcPct val="100000"/>
              </a:lnSpc>
              <a:spcBef>
                <a:spcPts val="540"/>
              </a:spcBef>
              <a:spcAft>
                <a:spcPts val="0"/>
              </a:spcAft>
              <a:buSzPts val="1400"/>
              <a:buNone/>
            </a:pPr>
            <a:r>
              <a:t/>
            </a:r>
            <a:endParaRPr b="1"/>
          </a:p>
          <a:p>
            <a:pPr indent="0" lvl="0" marL="0" rtl="0" algn="just">
              <a:lnSpc>
                <a:spcPct val="100000"/>
              </a:lnSpc>
              <a:spcBef>
                <a:spcPts val="540"/>
              </a:spcBef>
              <a:spcAft>
                <a:spcPts val="0"/>
              </a:spcAft>
              <a:buSzPts val="1400"/>
              <a:buNone/>
            </a:pPr>
            <a:r>
              <a:rPr b="1" lang="en-US"/>
              <a:t>নীতি ৯ </a:t>
            </a:r>
            <a:endParaRPr/>
          </a:p>
          <a:p>
            <a:pPr indent="0" lvl="0" marL="0" rtl="0" algn="l">
              <a:lnSpc>
                <a:spcPct val="100000"/>
              </a:lnSpc>
              <a:spcBef>
                <a:spcPts val="540"/>
              </a:spcBef>
              <a:spcAft>
                <a:spcPts val="0"/>
              </a:spcAft>
              <a:buSzPts val="1400"/>
              <a:buNone/>
            </a:pPr>
            <a:r>
              <a:rPr b="0" lang="en-US"/>
              <a:t>আমরা দায়বদ্ধ—তাদের প্রতি, যাদের আমরা সাহায্য করতে চাই, এবং তাদের প্রতিও, যাদের কাছ থেকে এই কাজের জন্য সহায়তা নেই। </a:t>
            </a:r>
            <a:r>
              <a:rPr lang="en-US"/>
              <a:t>আমরা অনেক সময় এমন একটি সংযোগ হিসেবে কাজ করি—যারা সাহায্য দিতে চায় এবং যারা সাহায্য পায়, তাদের মধ্যে।</a:t>
            </a:r>
            <a:br>
              <a:rPr lang="en-US"/>
            </a:br>
            <a:r>
              <a:rPr lang="en-US"/>
              <a:t>তাই আমরা দুই পক্ষের কাছেই দায়বদ্ধ। </a:t>
            </a:r>
            <a:r>
              <a:rPr b="0" lang="en-US"/>
              <a:t>দাতাদের ও সাহায্য গ্রহীতাদের সঙ্গে আমাদের সব আচরণ হবে খোলামেলা ও স্বচ্ছ। </a:t>
            </a:r>
            <a:r>
              <a:rPr lang="en-US"/>
              <a:t>আমরা বুঝি- অর্থ কীভাবে খরচ হচ্ছে, আর কাজ কতটা সফল হচ্ছে—এই দুই দিক থেকেই আমাদের কাজের প্রতিবেদন দেওয়া দরকার। আমরা মানি, সাহায্য সঠিকভাবে বিতরণ হচ্ছে কিনা তা নিয়মিত দেখা দরকার।</a:t>
            </a:r>
            <a:br>
              <a:rPr lang="en-US"/>
            </a:br>
            <a:r>
              <a:rPr lang="en-US"/>
              <a:t>আর দুর্যোগ সহায়তা কতটা কাজ দিচ্ছে, তা মূল্যায়ন করাও জরুরি। আমরা চাই, আমাদের কাজের ফলাফল খোলামেলা ভাবে জানাতে—কোথায় ভালো হয়েছে আর কোথায় বাধা এসেছে, সব কিছু। আমাদের কার্যক্রম হবে পেশাদারিত্ব ও দক্ষতার উপর ভিত্তি করে, যেন কোনো সম্পদের অপচয় না হয়।</a:t>
            </a:r>
            <a:endParaRPr/>
          </a:p>
          <a:p>
            <a:pPr indent="0" lvl="0" marL="0" rtl="0" algn="l">
              <a:lnSpc>
                <a:spcPct val="100000"/>
              </a:lnSpc>
              <a:spcBef>
                <a:spcPts val="540"/>
              </a:spcBef>
              <a:spcAft>
                <a:spcPts val="0"/>
              </a:spcAft>
              <a:buSzPts val="1400"/>
              <a:buNone/>
            </a:pPr>
            <a:r>
              <a:t/>
            </a:r>
            <a:endParaRPr b="1"/>
          </a:p>
          <a:p>
            <a:pPr indent="0" lvl="0" marL="0" rtl="0" algn="l">
              <a:lnSpc>
                <a:spcPct val="100000"/>
              </a:lnSpc>
              <a:spcBef>
                <a:spcPts val="540"/>
              </a:spcBef>
              <a:spcAft>
                <a:spcPts val="0"/>
              </a:spcAft>
              <a:buSzPts val="1400"/>
              <a:buNone/>
            </a:pPr>
            <a:r>
              <a:rPr b="1" lang="en-US"/>
              <a:t>কাজের বাস্তব উদাহরণ:</a:t>
            </a:r>
            <a:endParaRPr b="1"/>
          </a:p>
          <a:p>
            <a:pPr indent="0" lvl="0" marL="0" rtl="0" algn="l">
              <a:lnSpc>
                <a:spcPct val="100000"/>
              </a:lnSpc>
              <a:spcBef>
                <a:spcPts val="540"/>
              </a:spcBef>
              <a:spcAft>
                <a:spcPts val="0"/>
              </a:spcAft>
              <a:buSzPts val="1400"/>
              <a:buNone/>
            </a:pPr>
            <a:r>
              <a:rPr lang="en-US"/>
              <a:t>যাকে বুঝানো হচ্ছে, তাকে জিজ্ঞেস করুন—এই নীতির মানে বুঝেছে কিনা। যদি বুঝে, তাহলে বলুন—কমিউনিটিতে কাজ করার সময় এই নীতির প্রয়োগ কেমন হতে পারে, কিছু উদাহরণ দিতে।</a:t>
            </a:r>
            <a:endParaRPr/>
          </a:p>
          <a:p>
            <a:pPr indent="0" lvl="0" marL="0" rtl="0" algn="l">
              <a:lnSpc>
                <a:spcPct val="100000"/>
              </a:lnSpc>
              <a:spcBef>
                <a:spcPts val="540"/>
              </a:spcBef>
              <a:spcAft>
                <a:spcPts val="0"/>
              </a:spcAft>
              <a:buSzPts val="1400"/>
              <a:buNone/>
            </a:pPr>
            <a:r>
              <a:t/>
            </a:r>
            <a:endParaRPr/>
          </a:p>
          <a:p>
            <a:pPr indent="0" lvl="0" marL="228600" rtl="0" algn="l">
              <a:lnSpc>
                <a:spcPct val="100000"/>
              </a:lnSpc>
              <a:spcBef>
                <a:spcPts val="542"/>
              </a:spcBef>
              <a:spcAft>
                <a:spcPts val="0"/>
              </a:spcAft>
              <a:buSzPts val="1400"/>
              <a:buFont typeface="Arial"/>
              <a:buNone/>
            </a:pPr>
            <a:r>
              <a:rPr lang="en-US"/>
              <a:t>• নিয়মিত মনিটরিং করলে বোঝা যায়, কাজ কোথায় ঠিকঠাক হচ্ছে না—তখন সেটির উন্নতি করা যায়।</a:t>
            </a:r>
            <a:br>
              <a:rPr lang="en-US"/>
            </a:br>
            <a:r>
              <a:rPr lang="en-US"/>
              <a:t>• কমিউনিটির অভিযোগ বা ফিডব্যাকের ভিত্তিতে ব্যবস্থা নিতে হবে—যেমন, চাহিদা মেটানো যাচ্ছে না, বা কর্মীরা দুর্নীতি করছে বা খারাপ আচরণ করছে।</a:t>
            </a:r>
            <a:br>
              <a:rPr lang="en-US"/>
            </a:br>
            <a:r>
              <a:rPr lang="en-US"/>
              <a:t>• মানুষকে স্পষ্টভাবে জানাতে হবে—আমরা কী করছি, কতোদিন করবো, আর সমস্যা হলে কেন হচ্ছে।</a:t>
            </a:r>
            <a:endParaRPr/>
          </a:p>
        </p:txBody>
      </p:sp>
      <p:sp>
        <p:nvSpPr>
          <p:cNvPr id="271" name="Google Shape;271;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1" lang="en-US"/>
              <a:t>বক্তার জন্য নির্দেশিকা</a:t>
            </a:r>
            <a:r>
              <a:rPr lang="en-US"/>
              <a:t> </a:t>
            </a:r>
            <a:endParaRPr/>
          </a:p>
          <a:p>
            <a:pPr indent="0" lvl="0" marL="0" rtl="0" algn="just">
              <a:lnSpc>
                <a:spcPct val="100000"/>
              </a:lnSpc>
              <a:spcBef>
                <a:spcPts val="540"/>
              </a:spcBef>
              <a:spcAft>
                <a:spcPts val="0"/>
              </a:spcAft>
              <a:buSzPts val="1400"/>
              <a:buNone/>
            </a:pPr>
            <a:r>
              <a:t/>
            </a:r>
            <a:endParaRPr b="1"/>
          </a:p>
          <a:p>
            <a:pPr indent="0" lvl="0" marL="0" rtl="0" algn="just">
              <a:lnSpc>
                <a:spcPct val="100000"/>
              </a:lnSpc>
              <a:spcBef>
                <a:spcPts val="540"/>
              </a:spcBef>
              <a:spcAft>
                <a:spcPts val="0"/>
              </a:spcAft>
              <a:buSzPts val="1400"/>
              <a:buNone/>
            </a:pPr>
            <a:r>
              <a:rPr b="1" lang="en-US"/>
              <a:t>নীতি ১০ </a:t>
            </a:r>
            <a:endParaRPr/>
          </a:p>
          <a:p>
            <a:pPr indent="0" lvl="0" marL="0" rtl="0" algn="just">
              <a:lnSpc>
                <a:spcPct val="100000"/>
              </a:lnSpc>
              <a:spcBef>
                <a:spcPts val="540"/>
              </a:spcBef>
              <a:spcAft>
                <a:spcPts val="0"/>
              </a:spcAft>
              <a:buSzPts val="1400"/>
              <a:buNone/>
            </a:pPr>
            <a:r>
              <a:rPr b="1" lang="en-US"/>
              <a:t>আমাদের তথ্য, প্রচার ও বিজ্ঞাপন কার্যক্রমে আমরা দুর্যোগের শিকারদেরকে অবমাননাকর বস্তু হিসেবে নয়, বরং মর্যাদাপূর্ণ মানুষ হিসেবে স্বীকৃতি দেব।</a:t>
            </a:r>
            <a:endParaRPr/>
          </a:p>
          <a:p>
            <a:pPr indent="0" lvl="0" marL="0" rtl="0" algn="just">
              <a:lnSpc>
                <a:spcPct val="100000"/>
              </a:lnSpc>
              <a:spcBef>
                <a:spcPts val="540"/>
              </a:spcBef>
              <a:spcAft>
                <a:spcPts val="0"/>
              </a:spcAft>
              <a:buSzPts val="1400"/>
              <a:buNone/>
            </a:pPr>
            <a:r>
              <a:t/>
            </a:r>
            <a:endParaRPr b="1"/>
          </a:p>
          <a:p>
            <a:pPr indent="0" lvl="0" marL="0" rtl="0" algn="l">
              <a:lnSpc>
                <a:spcPct val="100000"/>
              </a:lnSpc>
              <a:spcBef>
                <a:spcPts val="540"/>
              </a:spcBef>
              <a:spcAft>
                <a:spcPts val="0"/>
              </a:spcAft>
              <a:buSzPts val="1400"/>
              <a:buNone/>
            </a:pPr>
            <a:r>
              <a:rPr b="0" lang="en-US"/>
              <a:t>দুর্যোগে ক্ষতিগ্রস্ত মানুষদের একজন সমান অংশীদার হিসেবে সম্মান করা কখনোই ভুলে যাওয়া যাবে না। </a:t>
            </a:r>
            <a:r>
              <a:rPr lang="en-US"/>
              <a:t>আমাদের প্রকাশিত যেকোনো তথ্য বা বার্তায় আমরা এমন চিত্র দেখাবো, যেখানে শুধু দুর্বলতা বা ভয় না, বরং তাদের শক্তি, সাহস ও আগ্রহকেও তুলে ধরা হবে। আমরা গণমাধ্যমের সঙ্গে কাজ করবো যাতে মানুষ সাহায্যের জন্য আগ্রহী হয়, কিন্তু প্রচারের জন্য চাপ আসলে আমরা সেটা মানবিক সহায়তা প্রদানের মূল নীতির উপরে স্থান দিবো না। আমরা এমন প্রচার বা মিডিয়া কাভারেজের জন্য প্রতিযোগিতা করবো না, যেটা সাহায্য গ্রহীতাদের সেবা বা তাদের এবং আমাদের কর্মীদের নিরাপত্তার ক্ষতি করতে পারে।</a:t>
            </a:r>
            <a:endParaRPr/>
          </a:p>
          <a:p>
            <a:pPr indent="0" lvl="0" marL="0" rtl="0" algn="l">
              <a:lnSpc>
                <a:spcPct val="100000"/>
              </a:lnSpc>
              <a:spcBef>
                <a:spcPts val="540"/>
              </a:spcBef>
              <a:spcAft>
                <a:spcPts val="0"/>
              </a:spcAft>
              <a:buSzPts val="1400"/>
              <a:buNone/>
            </a:pPr>
            <a:r>
              <a:t/>
            </a:r>
            <a:endParaRPr b="1"/>
          </a:p>
          <a:p>
            <a:pPr indent="0" lvl="0" marL="0" rtl="0" algn="l">
              <a:lnSpc>
                <a:spcPct val="100000"/>
              </a:lnSpc>
              <a:spcBef>
                <a:spcPts val="540"/>
              </a:spcBef>
              <a:spcAft>
                <a:spcPts val="0"/>
              </a:spcAft>
              <a:buSzPts val="1400"/>
              <a:buNone/>
            </a:pPr>
            <a:r>
              <a:rPr b="1" lang="en-US"/>
              <a:t>কাজের বাস্তব উদাহরণ:</a:t>
            </a:r>
            <a:endParaRPr b="1"/>
          </a:p>
          <a:p>
            <a:pPr indent="0" lvl="0" marL="0" rtl="0" algn="l">
              <a:lnSpc>
                <a:spcPct val="100000"/>
              </a:lnSpc>
              <a:spcBef>
                <a:spcPts val="540"/>
              </a:spcBef>
              <a:spcAft>
                <a:spcPts val="0"/>
              </a:spcAft>
              <a:buSzPts val="1400"/>
              <a:buNone/>
            </a:pPr>
            <a:r>
              <a:rPr lang="en-US"/>
              <a:t>যাদের প্রশিক্ষণ দিচ্ছেন, তাদের জিজ্ঞেস করুন—এই নীতির মানে তারা বুঝেছে কিনা?</a:t>
            </a:r>
            <a:br>
              <a:rPr lang="en-US"/>
            </a:br>
            <a:r>
              <a:rPr lang="en-US"/>
              <a:t>যদি বোঝে, তাহলে জিজ্ঞেস করুন—কমিউনিটিতে কাজ করার সময় এই নীতির ব্যবহার কীভাবে হতে পারে, তারা কিছু উদাহরণ দিতে পারে কিনা?</a:t>
            </a:r>
            <a:endParaRPr/>
          </a:p>
          <a:p>
            <a:pPr indent="-228600" lvl="0" marL="457200" rtl="0" algn="l">
              <a:lnSpc>
                <a:spcPct val="100000"/>
              </a:lnSpc>
              <a:spcBef>
                <a:spcPts val="542"/>
              </a:spcBef>
              <a:spcAft>
                <a:spcPts val="0"/>
              </a:spcAft>
              <a:buSzPts val="1400"/>
              <a:buFont typeface="Arial"/>
              <a:buChar char="•"/>
            </a:pPr>
            <a:r>
              <a:rPr lang="en-US"/>
              <a:t>আপনি যদি কমিউনিটিতে থাকেন, তাহলে ছবি তোলার আগে অবশ্যই মানুষের অনুমতি নিতে হবে—এমনকি যদি আপনি গাড়ির জানালা থেকে তোলেন, তবুও।</a:t>
            </a:r>
            <a:endParaRPr/>
          </a:p>
          <a:p>
            <a:pPr indent="-228600" lvl="0" marL="457200" rtl="0" algn="l">
              <a:lnSpc>
                <a:spcPct val="100000"/>
              </a:lnSpc>
              <a:spcBef>
                <a:spcPts val="542"/>
              </a:spcBef>
              <a:spcAft>
                <a:spcPts val="0"/>
              </a:spcAft>
              <a:buSzPts val="1400"/>
              <a:buFont typeface="Arial"/>
              <a:buChar char="•"/>
            </a:pPr>
            <a:r>
              <a:rPr lang="en-US"/>
              <a:t>আপনি যদি কোনো ছবি বা গল্প শেয়ার করেন, তাহলে মানুষকে দুর্বল, অসহায় বা অপমানজনকভাবে না দেখিয়ে, তাদের চ্যালেঞ্জের পাশাপাশিই তাদের সাহস, দক্ষতা আর শক্তির কথাও বলতে হবে।</a:t>
            </a:r>
            <a:endParaRPr/>
          </a:p>
          <a:p>
            <a:pPr indent="0" lvl="0" marL="0" rtl="0" algn="just">
              <a:lnSpc>
                <a:spcPct val="100000"/>
              </a:lnSpc>
              <a:spcBef>
                <a:spcPts val="540"/>
              </a:spcBef>
              <a:spcAft>
                <a:spcPts val="0"/>
              </a:spcAft>
              <a:buSzPts val="1400"/>
              <a:buNone/>
            </a:pPr>
            <a:r>
              <a:t/>
            </a:r>
            <a:endParaRPr b="1"/>
          </a:p>
        </p:txBody>
      </p:sp>
      <p:sp>
        <p:nvSpPr>
          <p:cNvPr id="279" name="Google Shape;27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800">
                <a:solidFill>
                  <a:srgbClr val="FF0000"/>
                </a:solidFill>
              </a:rPr>
              <a:t>বক্তার জন্য নির্দেশিকা </a:t>
            </a:r>
            <a:endParaRPr b="0" sz="1800">
              <a:solidFill>
                <a:srgbClr val="FF0000"/>
              </a:solidFill>
            </a:endParaRPr>
          </a:p>
          <a:p>
            <a:pPr indent="0" lvl="0" marL="0" rtl="0" algn="l">
              <a:lnSpc>
                <a:spcPct val="100000"/>
              </a:lnSpc>
              <a:spcBef>
                <a:spcPts val="0"/>
              </a:spcBef>
              <a:spcAft>
                <a:spcPts val="0"/>
              </a:spcAft>
              <a:buSzPts val="1400"/>
              <a:buNone/>
            </a:pPr>
            <a:r>
              <a:t/>
            </a:r>
            <a:endParaRPr b="1"/>
          </a:p>
          <a:p>
            <a:pPr indent="-342900" lvl="0" marL="342900" rtl="0" algn="l">
              <a:lnSpc>
                <a:spcPct val="100000"/>
              </a:lnSpc>
              <a:spcBef>
                <a:spcPts val="0"/>
              </a:spcBef>
              <a:spcAft>
                <a:spcPts val="0"/>
              </a:spcAft>
              <a:buSzPts val="1400"/>
              <a:buFont typeface="Arial"/>
              <a:buChar char="•"/>
            </a:pPr>
            <a:r>
              <a:rPr lang="en-US"/>
              <a:t>প্রশিক্ষণ শুরু করার আগে </a:t>
            </a:r>
            <a:r>
              <a:rPr b="0" lang="en-US"/>
              <a:t>প্রথমেই</a:t>
            </a:r>
            <a:r>
              <a:rPr lang="en-US"/>
              <a:t> অংশগ্রহণকারীদের জিজ্ঞাসা করুন – </a:t>
            </a:r>
            <a:r>
              <a:rPr b="0" lang="en-US"/>
              <a:t>তারা এই বিষয়টি সম্পর্কে কিছু জানেন কি না? </a:t>
            </a:r>
            <a:r>
              <a:rPr lang="en-US"/>
              <a:t>জানলে তাদেরকে সহজভাবে ব্যাখ্যা করতে বলুন।</a:t>
            </a:r>
            <a:endParaRPr b="1"/>
          </a:p>
          <a:p>
            <a:pPr indent="-342900" lvl="0" marL="342900" rtl="0" algn="l">
              <a:lnSpc>
                <a:spcPct val="100000"/>
              </a:lnSpc>
              <a:spcBef>
                <a:spcPts val="0"/>
              </a:spcBef>
              <a:spcAft>
                <a:spcPts val="0"/>
              </a:spcAft>
              <a:buSzPts val="1400"/>
              <a:buFont typeface="Arial"/>
              <a:buChar char="•"/>
            </a:pPr>
            <a:r>
              <a:rPr b="0" lang="en-US"/>
              <a:t>ব্যাখ্যা করুন যে </a:t>
            </a:r>
            <a:r>
              <a:rPr lang="en-US"/>
              <a:t>যৌন শোষণ ও যৌন নির্যাতনের বিষয়টি আমাদের </a:t>
            </a:r>
            <a:r>
              <a:rPr b="0" lang="en-US"/>
              <a:t>আচরণবিধির প্রথম মূলনীতি </a:t>
            </a:r>
            <a:r>
              <a:rPr b="1" lang="en-US"/>
              <a:t>– </a:t>
            </a:r>
            <a:r>
              <a:rPr b="0" lang="en-US"/>
              <a:t>মানবতা</a:t>
            </a:r>
            <a:r>
              <a:rPr lang="en-US"/>
              <a:t>র অধীনে পড়ে। এটি স্পষ্টভাবে নিষিদ্ধ করা হয়েছে আইসিআরসি এবং আইএফআরসি এর নিয়মাবলীতে, এবং বেশিরভাগ দেশভিত্তিক রেড ক্রস রেড ক্রিসেন্টে- যারা নিজেদের </a:t>
            </a:r>
            <a:r>
              <a:rPr b="0" lang="en-US"/>
              <a:t>আচরণবিধি</a:t>
            </a:r>
            <a:r>
              <a:rPr lang="en-US"/>
              <a:t> তৈরি করেছে, তারাও এটি নিষিদ্ধ করেছে। আপনার সংস্থার নিজস্ব </a:t>
            </a:r>
            <a:r>
              <a:rPr b="0" lang="en-US"/>
              <a:t>আচরণবিধিতে </a:t>
            </a:r>
            <a:r>
              <a:rPr lang="en-US"/>
              <a:t>যদি এ বিষয়ে নিয়ম থাকে, তাহলে এটি ব্যাখ্যা করতে সেই নিয়ম দেখাতে পারেন।</a:t>
            </a:r>
            <a:endParaRPr/>
          </a:p>
          <a:p>
            <a:pPr indent="0" lvl="0" marL="0" rtl="0" algn="l">
              <a:lnSpc>
                <a:spcPct val="100000"/>
              </a:lnSpc>
              <a:spcBef>
                <a:spcPts val="0"/>
              </a:spcBef>
              <a:spcAft>
                <a:spcPts val="0"/>
              </a:spcAft>
              <a:buSzPts val="1400"/>
              <a:buFont typeface="Arial"/>
              <a:buNone/>
            </a:pPr>
            <a:r>
              <a:t/>
            </a:r>
            <a:endParaRPr/>
          </a:p>
          <a:p>
            <a:pPr indent="-342900" lvl="0" marL="342900" rtl="0" algn="l">
              <a:lnSpc>
                <a:spcPct val="100000"/>
              </a:lnSpc>
              <a:spcBef>
                <a:spcPts val="0"/>
              </a:spcBef>
              <a:spcAft>
                <a:spcPts val="0"/>
              </a:spcAft>
              <a:buSzPts val="1400"/>
              <a:buFont typeface="Arial"/>
              <a:buChar char="•"/>
            </a:pPr>
            <a:r>
              <a:rPr b="0" lang="en-US"/>
              <a:t>যৌন শোষণ তখনই </a:t>
            </a:r>
            <a:r>
              <a:rPr lang="en-US"/>
              <a:t>ঘটে, যখন কোনো দুর্বল, অসহায় বা বিশ্বাসী অবস্থার সুযোগ নিয়ে যৌন উদ্দেশ্যে কারও ওপর প্রভাব খাটানো হয়। এতে টাকার লেনদেন, উপহার, চাকরি বা অন্য সুবিধার বিনিময়ে যৌন সুবিধা নেওয়া বোঝানো হয়। কারও যৌন শোষণ করে টাকা, সামাজিক মর্যাদা বা রাজনৈতিক সুবিধা নেওয়াও এর মধ্যে পড়ে। মনে রাখবেন: </a:t>
            </a:r>
            <a:r>
              <a:rPr b="0" lang="en-US"/>
              <a:t>টাকা বা অন্য কিছু দিয়ে যৌন সেবা নেয়াও যৌন শোষণ।</a:t>
            </a:r>
            <a:endParaRPr b="0"/>
          </a:p>
          <a:p>
            <a:pPr indent="0" lvl="0" marL="0" rtl="0" algn="l">
              <a:lnSpc>
                <a:spcPct val="100000"/>
              </a:lnSpc>
              <a:spcBef>
                <a:spcPts val="0"/>
              </a:spcBef>
              <a:spcAft>
                <a:spcPts val="0"/>
              </a:spcAft>
              <a:buSzPts val="1400"/>
              <a:buFont typeface="Arial"/>
              <a:buNone/>
            </a:pPr>
            <a:r>
              <a:t/>
            </a:r>
            <a:endParaRPr b="0"/>
          </a:p>
          <a:p>
            <a:pPr indent="-342900" lvl="0" marL="342900" rtl="0" algn="l">
              <a:lnSpc>
                <a:spcPct val="100000"/>
              </a:lnSpc>
              <a:spcBef>
                <a:spcPts val="0"/>
              </a:spcBef>
              <a:spcAft>
                <a:spcPts val="0"/>
              </a:spcAft>
              <a:buSzPts val="1400"/>
              <a:buFont typeface="Arial"/>
              <a:buChar char="•"/>
            </a:pPr>
            <a:r>
              <a:rPr b="1" lang="en-US"/>
              <a:t>যৌন নির্যাতন</a:t>
            </a:r>
            <a:r>
              <a:rPr lang="en-US"/>
              <a:t> তখনই ঘটে, যখন কারও শরীর বা মনের ওপর জোর করে বা ভয় দেখিয়ে যৌন সুবিধা নেয়ার চেষ্টা করা হয়। কখনো জোর করে, কখনো অসম শক্তির ব্যবহার করে, বা কখনো ভয় দেখিয়ে এমন কাজ করা হয়। এই অপরাধ </a:t>
            </a:r>
            <a:r>
              <a:rPr b="0" lang="en-US"/>
              <a:t>প্রভাবিত ব্যক্তিদের </a:t>
            </a:r>
            <a:r>
              <a:rPr lang="en-US"/>
              <a:t>(Affected Persons) ওপর করা হয়ে থাকে।</a:t>
            </a:r>
            <a:endParaRPr/>
          </a:p>
          <a:p>
            <a:pPr indent="0" lvl="0" marL="0" rtl="0" algn="l">
              <a:lnSpc>
                <a:spcPct val="100000"/>
              </a:lnSpc>
              <a:spcBef>
                <a:spcPts val="0"/>
              </a:spcBef>
              <a:spcAft>
                <a:spcPts val="0"/>
              </a:spcAft>
              <a:buSzPts val="1400"/>
              <a:buFont typeface="Arial"/>
              <a:buNone/>
            </a:pPr>
            <a:r>
              <a:t/>
            </a:r>
            <a:endParaRPr/>
          </a:p>
          <a:p>
            <a:pPr indent="-342900" lvl="0" marL="342900" rtl="0" algn="l">
              <a:lnSpc>
                <a:spcPct val="100000"/>
              </a:lnSpc>
              <a:spcBef>
                <a:spcPts val="0"/>
              </a:spcBef>
              <a:spcAft>
                <a:spcPts val="0"/>
              </a:spcAft>
              <a:buSzPts val="1400"/>
              <a:buFont typeface="Arial"/>
              <a:buChar char="•"/>
            </a:pPr>
            <a:r>
              <a:rPr b="1" lang="en-US"/>
              <a:t>এই নিয়মগুলোর মধ্যে যা অন্তর্ভুক্ত রয়েছে:</a:t>
            </a:r>
            <a:endParaRPr/>
          </a:p>
          <a:p>
            <a:pPr indent="-228600" lvl="0" marL="457200" rtl="0" algn="l">
              <a:lnSpc>
                <a:spcPct val="100000"/>
              </a:lnSpc>
              <a:spcBef>
                <a:spcPts val="542"/>
              </a:spcBef>
              <a:spcAft>
                <a:spcPts val="0"/>
              </a:spcAft>
              <a:buSzPts val="1400"/>
              <a:buFont typeface="Arial"/>
              <a:buChar char="•"/>
            </a:pPr>
            <a:r>
              <a:rPr b="0" lang="en-US"/>
              <a:t>১৮ বছরের কম বয়সী শিশুর সঙ্গে কোনো ধরনের যৌন সম্পর্ক সম্পূর্ণ নিষিদ্ধ।</a:t>
            </a:r>
            <a:br>
              <a:rPr b="0" lang="en-US"/>
            </a:br>
            <a:r>
              <a:rPr b="0" lang="en-US"/>
              <a:t>স্থানীয় নিয়মে যদি বয়স কমও থাকে বা সম্মতির বয়স কম হয়, তবুও এটা নিষিদ্ধ।</a:t>
            </a:r>
            <a:br>
              <a:rPr b="0" lang="en-US"/>
            </a:br>
            <a:r>
              <a:rPr b="0" lang="en-US"/>
              <a:t>শিশুর বয়স সম্পর্কে ভুল ধারণা থাকলেও এটা কোনো অজুহাত হতে পারবে না।</a:t>
            </a:r>
            <a:endParaRPr/>
          </a:p>
          <a:p>
            <a:pPr indent="-228600" lvl="0" marL="457200" rtl="0" algn="l">
              <a:lnSpc>
                <a:spcPct val="100000"/>
              </a:lnSpc>
              <a:spcBef>
                <a:spcPts val="542"/>
              </a:spcBef>
              <a:spcAft>
                <a:spcPts val="0"/>
              </a:spcAft>
              <a:buSzPts val="1400"/>
              <a:buFont typeface="Arial"/>
              <a:buChar char="•"/>
            </a:pPr>
            <a:r>
              <a:rPr b="0" lang="en-US"/>
              <a:t>টাকা, চাকরি, পণ্য বা অন্য কোনো সুবিধার বিনিময়ে যৌন সুবিধা নেওয়া নিষিদ্ধ।</a:t>
            </a:r>
            <a:br>
              <a:rPr b="0" lang="en-US"/>
            </a:br>
            <a:r>
              <a:rPr b="0" lang="en-US"/>
              <a:t>এর মধ্যে লজ্জাজনক, অপমানজনক বা শোষণমূলক কোনো আচরণও অন্তর্ভুক্ত। সাহায্য গ্রহীতাদের (beneficiaries) জন্য যে সহায়তা নির্ধারিত, তার বিনিময়েও এমন কিছু করা যাবে না।</a:t>
            </a:r>
            <a:endParaRPr/>
          </a:p>
          <a:p>
            <a:pPr indent="-228600" lvl="0" marL="457200" rtl="0" algn="l">
              <a:lnSpc>
                <a:spcPct val="100000"/>
              </a:lnSpc>
              <a:spcBef>
                <a:spcPts val="542"/>
              </a:spcBef>
              <a:spcAft>
                <a:spcPts val="0"/>
              </a:spcAft>
              <a:buSzPts val="1400"/>
              <a:buFont typeface="Arial"/>
              <a:buChar char="•"/>
            </a:pPr>
            <a:r>
              <a:rPr b="0" lang="en-US"/>
              <a:t>কর্মী বা স্বেচ্ছাসেবকের সঙ্গে সাহায্য গ্রহীতাদের ব্যক্তিগত সম্পর্ক গড়াও কঠোরভাবে নিরুৎসাহিত করা হয়। কারণ এই সম্পর্কের মধ্যে স্বাভাবিক ক্ষমতার ভারসাম্য থাকে না, এতে আমাদের বিশ্বাসযোগ্যতা ও সততা ক্ষতিগ্রস্ত হয়।</a:t>
            </a:r>
            <a:endParaRPr/>
          </a:p>
          <a:p>
            <a:pPr indent="-228600" lvl="0" marL="457200" rtl="0" algn="l">
              <a:lnSpc>
                <a:spcPct val="100000"/>
              </a:lnSpc>
              <a:spcBef>
                <a:spcPts val="542"/>
              </a:spcBef>
              <a:spcAft>
                <a:spcPts val="0"/>
              </a:spcAft>
              <a:buSzPts val="1400"/>
              <a:buFont typeface="Arial"/>
              <a:buChar char="•"/>
            </a:pPr>
            <a:r>
              <a:rPr b="0" lang="en-US"/>
              <a:t>যদি কোনো কর্মী বা স্বেচ্ছাসেবী কারও যৌন শোষণ বা নির্যাতনের সন্দেহ বা প্রমাণ পান, তাহলে তাঁকে অবশ্যই নির্ধারিত প্রতিবেদন পদ্ধতির মাধ্যমে তা জানাতে হবে। এটা নিজের সংস্থা হোক বা অন্য কোনো সংস্থা – নিয়ম সবার জন্য একই।</a:t>
            </a:r>
            <a:endParaRPr/>
          </a:p>
        </p:txBody>
      </p:sp>
      <p:sp>
        <p:nvSpPr>
          <p:cNvPr id="288" name="Google Shape;28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 name="Google Shape;29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1" sz="1800">
              <a:solidFill>
                <a:srgbClr val="FF0000"/>
              </a:solidFill>
            </a:endParaRPr>
          </a:p>
          <a:p>
            <a:pPr indent="0" lvl="0" marL="0" rtl="0" algn="l">
              <a:lnSpc>
                <a:spcPct val="100000"/>
              </a:lnSpc>
              <a:spcBef>
                <a:spcPts val="1140"/>
              </a:spcBef>
              <a:spcAft>
                <a:spcPts val="0"/>
              </a:spcAft>
              <a:buSzPts val="1400"/>
              <a:buNone/>
            </a:pPr>
            <a:r>
              <a:rPr b="1" lang="en-US" sz="1800">
                <a:solidFill>
                  <a:srgbClr val="FF0000"/>
                </a:solidFill>
              </a:rPr>
              <a:t>বক্তার জন্য নির্দেশিকা </a:t>
            </a:r>
            <a:endParaRPr/>
          </a:p>
          <a:p>
            <a:pPr indent="0" lvl="0" marL="0" rtl="0" algn="l">
              <a:lnSpc>
                <a:spcPct val="100000"/>
              </a:lnSpc>
              <a:spcBef>
                <a:spcPts val="1140"/>
              </a:spcBef>
              <a:spcAft>
                <a:spcPts val="0"/>
              </a:spcAft>
              <a:buSzPts val="1400"/>
              <a:buNone/>
            </a:pPr>
            <a:r>
              <a:rPr b="1" lang="en-US" sz="1800">
                <a:solidFill>
                  <a:srgbClr val="FF0000"/>
                </a:solidFill>
              </a:rPr>
              <a:t>সহজ কথায়- এগুলো মেনে চলা উচিত </a:t>
            </a:r>
            <a:endParaRPr/>
          </a:p>
        </p:txBody>
      </p:sp>
      <p:sp>
        <p:nvSpPr>
          <p:cNvPr id="296" name="Google Shape;29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এই স্লাইডটি শুধুমাত্র এই টুলের উদ্দেশ্য ব্যাখ্যা করার জন্য তৈরি করা হয়েছে এবং এটি ব্রিফিং চলাকালীন প্রদর্শন করা উচিত নয়। </a:t>
            </a:r>
            <a:endParaRPr/>
          </a:p>
          <a:p>
            <a:pPr indent="0" lvl="0" marL="0" rtl="0" algn="l">
              <a:lnSpc>
                <a:spcPct val="100000"/>
              </a:lnSpc>
              <a:spcBef>
                <a:spcPts val="542"/>
              </a:spcBef>
              <a:spcAft>
                <a:spcPts val="0"/>
              </a:spcAft>
              <a:buSzPts val="1400"/>
              <a:buNone/>
            </a:pPr>
            <a:r>
              <a:t/>
            </a:r>
            <a:endParaRPr/>
          </a:p>
        </p:txBody>
      </p:sp>
      <p:sp>
        <p:nvSpPr>
          <p:cNvPr id="155" name="Google Shape;155;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0: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a:p>
            <a:pPr indent="0" lvl="0" marL="0" rtl="0" algn="l">
              <a:lnSpc>
                <a:spcPct val="100000"/>
              </a:lnSpc>
              <a:spcBef>
                <a:spcPts val="540"/>
              </a:spcBef>
              <a:spcAft>
                <a:spcPts val="0"/>
              </a:spcAft>
              <a:buSzPts val="1400"/>
              <a:buNone/>
            </a:pPr>
            <a:r>
              <a:rPr lang="en-US"/>
              <a:t>বক্তাদের জন্য নির্দেশিকা – </a:t>
            </a:r>
            <a:endParaRPr/>
          </a:p>
          <a:p>
            <a:pPr indent="0" lvl="0" marL="0" rtl="0" algn="l">
              <a:lnSpc>
                <a:spcPct val="100000"/>
              </a:lnSpc>
              <a:spcBef>
                <a:spcPts val="540"/>
              </a:spcBef>
              <a:spcAft>
                <a:spcPts val="0"/>
              </a:spcAft>
              <a:buSzPts val="1400"/>
              <a:buNone/>
            </a:pPr>
            <a:r>
              <a:rPr lang="en-US"/>
              <a:t>যদি আপনার সংস্থার শিশু সুরক্ষা বিষয়ে নীতি থাকে, তবে আপনি এখানে আরও কিছু তথ্য যোগ করতে চাইতে পারেন। সংক্ষেপে, শিশুদের এবং যৌন শোষণ ও নির্যাতন সম্পর্কিত নিয়মসমূহ</a:t>
            </a:r>
            <a:endParaRPr/>
          </a:p>
        </p:txBody>
      </p:sp>
      <p:sp>
        <p:nvSpPr>
          <p:cNvPr id="305" name="Google Shape;305;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2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Open Sans"/>
              <a:buNone/>
            </a:pPr>
            <a:r>
              <a:rPr b="1" lang="en-US" sz="1800">
                <a:solidFill>
                  <a:srgbClr val="F5333F"/>
                </a:solidFill>
                <a:latin typeface="Open Sans"/>
                <a:ea typeface="Open Sans"/>
                <a:cs typeface="Open Sans"/>
                <a:sym typeface="Open Sans"/>
              </a:rPr>
              <a:t>বক্তার জন্য নির্দেশিকা </a:t>
            </a:r>
            <a:endParaRPr b="0" sz="1800">
              <a:solidFill>
                <a:srgbClr val="F5333F"/>
              </a:solidFill>
              <a:latin typeface="Open Sans"/>
              <a:ea typeface="Open Sans"/>
              <a:cs typeface="Open Sans"/>
              <a:sym typeface="Open Sans"/>
            </a:endParaRPr>
          </a:p>
          <a:p>
            <a:pPr indent="0" lvl="0" marL="0" marR="0" rtl="0" algn="l">
              <a:lnSpc>
                <a:spcPct val="100000"/>
              </a:lnSpc>
              <a:spcBef>
                <a:spcPts val="0"/>
              </a:spcBef>
              <a:spcAft>
                <a:spcPts val="0"/>
              </a:spcAft>
              <a:buClr>
                <a:srgbClr val="F5333F"/>
              </a:buClr>
              <a:buSzPts val="1800"/>
              <a:buFont typeface="Open Sans"/>
              <a:buNone/>
            </a:pPr>
            <a:r>
              <a:t/>
            </a:r>
            <a:endParaRPr b="0" sz="1800">
              <a:solidFill>
                <a:srgbClr val="F5333F"/>
              </a:solidFill>
              <a:latin typeface="Open Sans"/>
              <a:ea typeface="Open Sans"/>
              <a:cs typeface="Open Sans"/>
              <a:sym typeface="Open Sans"/>
            </a:endParaRPr>
          </a:p>
          <a:p>
            <a:pPr indent="0" lvl="0" marL="0" marR="0" rtl="0" algn="l">
              <a:lnSpc>
                <a:spcPct val="100000"/>
              </a:lnSpc>
              <a:spcBef>
                <a:spcPts val="0"/>
              </a:spcBef>
              <a:spcAft>
                <a:spcPts val="0"/>
              </a:spcAft>
              <a:buClr>
                <a:srgbClr val="F5333F"/>
              </a:buClr>
              <a:buSzPts val="1800"/>
              <a:buFont typeface="Open Sans"/>
              <a:buNone/>
            </a:pPr>
            <a:r>
              <a:rPr b="0" lang="en-US"/>
              <a:t>প্রথমে একটু থামুন এবং অংশগ্রহণকারীদের সঙ্গে আলোচনা করুন। </a:t>
            </a:r>
            <a:r>
              <a:rPr lang="en-US"/>
              <a:t>যদি লোকজন কম হয়, তাহলে একসাথে আলোচনা করুন। যদি বেশি লোক হয়, তাহলে ৩-৪ জনের ছোট ছোট দলে ভাগ করে আলোচনা করতে দিন।</a:t>
            </a:r>
            <a:endParaRPr/>
          </a:p>
          <a:p>
            <a:pPr indent="0" lvl="0" marL="0" marR="0" rtl="0" algn="l">
              <a:lnSpc>
                <a:spcPct val="100000"/>
              </a:lnSpc>
              <a:spcBef>
                <a:spcPts val="0"/>
              </a:spcBef>
              <a:spcAft>
                <a:spcPts val="0"/>
              </a:spcAft>
              <a:buClr>
                <a:srgbClr val="F5333F"/>
              </a:buClr>
              <a:buSzPts val="1800"/>
              <a:buFont typeface="Open Sans"/>
              <a:buNone/>
            </a:pPr>
            <a:r>
              <a:t/>
            </a:r>
            <a:endParaRPr b="1"/>
          </a:p>
          <a:p>
            <a:pPr indent="0" lvl="0" marL="0" marR="0" rtl="0" algn="l">
              <a:lnSpc>
                <a:spcPct val="100000"/>
              </a:lnSpc>
              <a:spcBef>
                <a:spcPts val="0"/>
              </a:spcBef>
              <a:spcAft>
                <a:spcPts val="0"/>
              </a:spcAft>
              <a:buClr>
                <a:srgbClr val="F5333F"/>
              </a:buClr>
              <a:buSzPts val="1800"/>
              <a:buFont typeface="Open Sans"/>
              <a:buNone/>
            </a:pPr>
            <a:r>
              <a:rPr b="0" lang="en-US"/>
              <a:t>আলোচনার বিষয়বস্তু</a:t>
            </a:r>
            <a:endParaRPr b="0"/>
          </a:p>
          <a:p>
            <a:pPr indent="0" lvl="0" marL="0" marR="0" rtl="0" algn="l">
              <a:lnSpc>
                <a:spcPct val="100000"/>
              </a:lnSpc>
              <a:spcBef>
                <a:spcPts val="0"/>
              </a:spcBef>
              <a:spcAft>
                <a:spcPts val="0"/>
              </a:spcAft>
              <a:buClr>
                <a:srgbClr val="F5333F"/>
              </a:buClr>
              <a:buSzPts val="1800"/>
              <a:buFont typeface="Open Sans"/>
              <a:buNone/>
            </a:pPr>
            <a:r>
              <a:rPr b="0" lang="en-US"/>
              <a:t>কমিউনিটির ওপর প্রভাব:</a:t>
            </a:r>
            <a:endParaRPr b="0"/>
          </a:p>
          <a:p>
            <a:pPr indent="0" lvl="0" marL="0" marR="0" rtl="0" algn="l">
              <a:lnSpc>
                <a:spcPct val="100000"/>
              </a:lnSpc>
              <a:spcBef>
                <a:spcPts val="0"/>
              </a:spcBef>
              <a:spcAft>
                <a:spcPts val="0"/>
              </a:spcAft>
              <a:buClr>
                <a:srgbClr val="F5333F"/>
              </a:buClr>
              <a:buSzPts val="1800"/>
              <a:buFont typeface="Open Sans"/>
              <a:buNone/>
            </a:pPr>
            <a:r>
              <a:t/>
            </a:r>
            <a:endParaRPr b="0"/>
          </a:p>
          <a:p>
            <a:pPr indent="-228600" lvl="0" marL="457200" rtl="0" algn="l">
              <a:lnSpc>
                <a:spcPct val="100000"/>
              </a:lnSpc>
              <a:spcBef>
                <a:spcPts val="542"/>
              </a:spcBef>
              <a:spcAft>
                <a:spcPts val="0"/>
              </a:spcAft>
              <a:buSzPts val="1400"/>
              <a:buFont typeface="Arial"/>
              <a:buChar char="•"/>
            </a:pPr>
            <a:r>
              <a:rPr b="1" lang="en-US"/>
              <a:t>যিনি নির্যাতনের শিকার হন:</a:t>
            </a:r>
            <a:br>
              <a:rPr lang="en-US"/>
            </a:br>
            <a:r>
              <a:rPr lang="en-US"/>
              <a:t>তার মানসিক কষ্ট হয়, লজ্জা ও অপমান বোধ করেন, কারও ওপর বিশ্বাস রাখতে পারেন না, মানসিক ও শারীরিক ভাবে অসুস্থ হয়ে পড়তে পারেন, গর্ভবতী হয়ে পড়তে পারেন, এবং ভবিষ্যতে যদি কোনো সহযোগিতার দরকার হয়, তখন আমাদের জাতীয় সংগঠনের ওপর আস্থা না থাকায় সাহায্য নিতে চান না।</a:t>
            </a:r>
            <a:endParaRPr/>
          </a:p>
          <a:p>
            <a:pPr indent="-139700" lvl="0" marL="457200" rtl="0" algn="l">
              <a:lnSpc>
                <a:spcPct val="100000"/>
              </a:lnSpc>
              <a:spcBef>
                <a:spcPts val="542"/>
              </a:spcBef>
              <a:spcAft>
                <a:spcPts val="0"/>
              </a:spcAft>
              <a:buSzPts val="1400"/>
              <a:buFont typeface="Arial"/>
              <a:buNone/>
            </a:pPr>
            <a:r>
              <a:t/>
            </a:r>
            <a:endParaRPr/>
          </a:p>
          <a:p>
            <a:pPr indent="-228600" lvl="0" marL="457200" rtl="0" algn="l">
              <a:lnSpc>
                <a:spcPct val="100000"/>
              </a:lnSpc>
              <a:spcBef>
                <a:spcPts val="542"/>
              </a:spcBef>
              <a:spcAft>
                <a:spcPts val="0"/>
              </a:spcAft>
              <a:buSzPts val="1400"/>
              <a:buFont typeface="Arial"/>
              <a:buChar char="•"/>
            </a:pPr>
            <a:r>
              <a:rPr b="1" lang="en-US"/>
              <a:t>কমিউনিটির সঙ্গে আমাদের সম্পর্কের ওপর প্রভাব:</a:t>
            </a:r>
            <a:br>
              <a:rPr lang="en-US"/>
            </a:br>
            <a:r>
              <a:rPr lang="en-US"/>
              <a:t>মানুষ আমাদের ওপর থেকে বিশ্বাস হারায়, আমাদের সুনাম নষ্ট হয়, অনেকে শত্রুতা শুরু করে, নিরাপত্তা ঝুঁকি তৈরি হয়, এবং আমাদের কাজ বন্ধ হয়ে যেতে পারে।</a:t>
            </a:r>
            <a:endParaRPr b="0"/>
          </a:p>
          <a:p>
            <a:pPr indent="0" lvl="0" marL="228600" rtl="0" algn="l">
              <a:lnSpc>
                <a:spcPct val="100000"/>
              </a:lnSpc>
              <a:spcBef>
                <a:spcPts val="542"/>
              </a:spcBef>
              <a:spcAft>
                <a:spcPts val="0"/>
              </a:spcAft>
              <a:buSzPts val="1400"/>
              <a:buFont typeface="Arial"/>
              <a:buNone/>
            </a:pPr>
            <a:r>
              <a:t/>
            </a:r>
            <a:endParaRPr b="0"/>
          </a:p>
          <a:p>
            <a:pPr indent="0" lvl="0" marL="228600" rtl="0" algn="l">
              <a:lnSpc>
                <a:spcPct val="100000"/>
              </a:lnSpc>
              <a:spcBef>
                <a:spcPts val="542"/>
              </a:spcBef>
              <a:spcAft>
                <a:spcPts val="0"/>
              </a:spcAft>
              <a:buSzPts val="1400"/>
              <a:buFont typeface="Arial"/>
              <a:buNone/>
            </a:pPr>
            <a:r>
              <a:rPr b="1" lang="en-US"/>
              <a:t>নিয়ম এত কঠোর কেন?</a:t>
            </a:r>
            <a:endParaRPr b="1"/>
          </a:p>
          <a:p>
            <a:pPr indent="0" lvl="0" marL="228600" rtl="0" algn="l">
              <a:lnSpc>
                <a:spcPct val="100000"/>
              </a:lnSpc>
              <a:spcBef>
                <a:spcPts val="542"/>
              </a:spcBef>
              <a:spcAft>
                <a:spcPts val="0"/>
              </a:spcAft>
              <a:buSzPts val="1400"/>
              <a:buFont typeface="Arial"/>
              <a:buNone/>
            </a:pPr>
            <a:r>
              <a:rPr lang="en-US"/>
              <a:t>নিয়মগুলো কঠোর কারণ, আমরা যদি এই নিয়মগুলো না মানি, তাহলে আমরা আমাদের কাজ সঠিকভাবে করতে পারব না। আমরা আমাদের লক্ষ্য পূরণ করতে পারব না, এবং আমাদের প্রধান নীতিগুলো রক্ষা করতে ব্যর্থ হব। যদি কেউ মনে করেন, নিয়মগুলো বেশি কঠোর, তাহলে তাঁর সঙ্গে আলোচনা করুন কেন তিনি এমন ভাবছেন। অন্যদেরও মতামত জানতে চান।</a:t>
            </a:r>
            <a:endParaRPr/>
          </a:p>
          <a:p>
            <a:pPr indent="-228600" lvl="0" marL="457200" rtl="0" algn="l">
              <a:lnSpc>
                <a:spcPct val="100000"/>
              </a:lnSpc>
              <a:spcBef>
                <a:spcPts val="542"/>
              </a:spcBef>
              <a:spcAft>
                <a:spcPts val="0"/>
              </a:spcAft>
              <a:buSzPts val="1400"/>
              <a:buNone/>
            </a:pPr>
            <a:r>
              <a:t/>
            </a:r>
            <a:endParaRPr/>
          </a:p>
          <a:p>
            <a:pPr indent="-228600" lvl="0" marL="457200" rtl="0" algn="l">
              <a:lnSpc>
                <a:spcPct val="100000"/>
              </a:lnSpc>
              <a:spcBef>
                <a:spcPts val="542"/>
              </a:spcBef>
              <a:spcAft>
                <a:spcPts val="0"/>
              </a:spcAft>
              <a:buSzPts val="1400"/>
              <a:buNone/>
            </a:pPr>
            <a:r>
              <a:rPr lang="en-US"/>
              <a:t>সব শেষে বুঝিয়ে বলুন –</a:t>
            </a:r>
            <a:endParaRPr/>
          </a:p>
          <a:p>
            <a:pPr indent="-228600" lvl="0" marL="457200" rtl="0" algn="l">
              <a:lnSpc>
                <a:spcPct val="100000"/>
              </a:lnSpc>
              <a:spcBef>
                <a:spcPts val="542"/>
              </a:spcBef>
              <a:spcAft>
                <a:spcPts val="0"/>
              </a:spcAft>
              <a:buSzPts val="1400"/>
              <a:buNone/>
            </a:pPr>
            <a:r>
              <a:rPr b="0" lang="en-US"/>
              <a:t>এই নিয়মগুলোই রেড ক্রস/রেড ক্রিসেন্টে কাজ করার শর্ত।</a:t>
            </a:r>
            <a:endParaRPr b="0"/>
          </a:p>
          <a:p>
            <a:pPr indent="-228600" lvl="0" marL="457200" rtl="0" algn="l">
              <a:lnSpc>
                <a:spcPct val="100000"/>
              </a:lnSpc>
              <a:spcBef>
                <a:spcPts val="542"/>
              </a:spcBef>
              <a:spcAft>
                <a:spcPts val="0"/>
              </a:spcAft>
              <a:buSzPts val="1400"/>
              <a:buNone/>
            </a:pPr>
            <a:r>
              <a:rPr lang="en-US"/>
              <a:t>যদি কেউ সত্যিই এসবের সঙ্গে একমত না হন, তাহলে তাঁর উচিত অন্য কোথাও</a:t>
            </a:r>
            <a:endParaRPr/>
          </a:p>
          <a:p>
            <a:pPr indent="-228600" lvl="0" marL="457200" rtl="0" algn="l">
              <a:lnSpc>
                <a:spcPct val="100000"/>
              </a:lnSpc>
              <a:spcBef>
                <a:spcPts val="542"/>
              </a:spcBef>
              <a:spcAft>
                <a:spcPts val="0"/>
              </a:spcAft>
              <a:buSzPts val="1400"/>
              <a:buNone/>
            </a:pPr>
            <a:r>
              <a:rPr lang="en-US"/>
              <a:t>চাকরি খোঁজা।</a:t>
            </a:r>
            <a:endParaRPr/>
          </a:p>
          <a:p>
            <a:pPr indent="-228600" lvl="0" marL="457200" rtl="0" algn="l">
              <a:lnSpc>
                <a:spcPct val="100000"/>
              </a:lnSpc>
              <a:spcBef>
                <a:spcPts val="542"/>
              </a:spcBef>
              <a:spcAft>
                <a:spcPts val="0"/>
              </a:spcAft>
              <a:buSzPts val="1400"/>
              <a:buNone/>
            </a:pPr>
            <a:r>
              <a:t/>
            </a:r>
            <a:endParaRPr b="1"/>
          </a:p>
          <a:p>
            <a:pPr indent="-228600" lvl="0" marL="457200" rtl="0" algn="l">
              <a:lnSpc>
                <a:spcPct val="100000"/>
              </a:lnSpc>
              <a:spcBef>
                <a:spcPts val="542"/>
              </a:spcBef>
              <a:spcAft>
                <a:spcPts val="0"/>
              </a:spcAft>
              <a:buSzPts val="1400"/>
              <a:buNone/>
            </a:pPr>
            <a:r>
              <a:rPr b="1" lang="en-US"/>
              <a:t>বক্তব্য (Statements) – এবং এগুলোর ব্যাখ্যা</a:t>
            </a:r>
            <a:endParaRPr/>
          </a:p>
          <a:p>
            <a:pPr indent="-228600" lvl="0" marL="457200" rtl="0" algn="l">
              <a:lnSpc>
                <a:spcPct val="100000"/>
              </a:lnSpc>
              <a:spcBef>
                <a:spcPts val="542"/>
              </a:spcBef>
              <a:spcAft>
                <a:spcPts val="0"/>
              </a:spcAft>
              <a:buSzPts val="1400"/>
              <a:buFont typeface="Arial"/>
              <a:buChar char="•"/>
            </a:pPr>
            <a:r>
              <a:rPr b="0" lang="en-US"/>
              <a:t>“টাকার বিনিময়ে যৌন সম্পর্ক ঠিক আছে।” — এই বক্তব্য মিথ্যা।</a:t>
            </a:r>
            <a:br>
              <a:rPr lang="en-US"/>
            </a:br>
            <a:r>
              <a:rPr lang="en-US"/>
              <a:t>কারণ, এতে একজন মানুষের সম্মান ও মর্যাদা নষ্ট হয়। এটি রেড ক্রস/রেড ক্রিসেন্টের প্রথম মূলনীতির বিরুদ্ধে যায়। এটি PSEA (সুরক্ষা ও শোষণবিরোধী নীতি)-এর লঙ্ঘন। এছাড়া, এতে আমাদের সুনামও ক্ষতিগ্রস্ত হয়।</a:t>
            </a:r>
            <a:endParaRPr/>
          </a:p>
          <a:p>
            <a:pPr indent="0" lvl="0" marL="228600" rtl="0" algn="l">
              <a:lnSpc>
                <a:spcPct val="100000"/>
              </a:lnSpc>
              <a:spcBef>
                <a:spcPts val="542"/>
              </a:spcBef>
              <a:spcAft>
                <a:spcPts val="0"/>
              </a:spcAft>
              <a:buSzPts val="1400"/>
              <a:buFont typeface="Arial"/>
              <a:buNone/>
            </a:pPr>
            <a:r>
              <a:t/>
            </a:r>
            <a:endParaRPr/>
          </a:p>
          <a:p>
            <a:pPr indent="-228600" lvl="0" marL="457200" rtl="0" algn="l">
              <a:lnSpc>
                <a:spcPct val="100000"/>
              </a:lnSpc>
              <a:spcBef>
                <a:spcPts val="542"/>
              </a:spcBef>
              <a:spcAft>
                <a:spcPts val="0"/>
              </a:spcAft>
              <a:buSzPts val="1400"/>
              <a:buFont typeface="Arial"/>
              <a:buChar char="•"/>
            </a:pPr>
            <a:r>
              <a:rPr b="0" lang="en-US"/>
              <a:t>“শিশুকে মারধর বা ভয় দেখিয়ে শাসন করা ঠিক আছে।” — এই বক্তব্যও ভুল।</a:t>
            </a:r>
            <a:br>
              <a:rPr lang="en-US"/>
            </a:br>
            <a:r>
              <a:rPr lang="en-US"/>
              <a:t>শিশুকে মারধর করা, ভয় দেখানো বা কোনো ধরনের শারীরিক বা মানসিক নির্যাতন করা সম্পূর্ণ নিষিদ্ধ। এটি আমাদের মূলনীতি এবং শিশু সুরক্ষা নীতির পরিপন্থী। রেড ক্রস/রেড ক্রিসেন্টে কাজ করলে, কাউকে মারধর করা বা ভয় দেখানো কোনো অবস্থাতেই চলবে না।</a:t>
            </a:r>
            <a:endParaRPr/>
          </a:p>
          <a:p>
            <a:pPr indent="0" lvl="0" marL="228600" rtl="0" algn="l">
              <a:lnSpc>
                <a:spcPct val="100000"/>
              </a:lnSpc>
              <a:spcBef>
                <a:spcPts val="542"/>
              </a:spcBef>
              <a:spcAft>
                <a:spcPts val="0"/>
              </a:spcAft>
              <a:buSzPts val="1400"/>
              <a:buFont typeface="Arial"/>
              <a:buNone/>
            </a:pPr>
            <a:r>
              <a:t/>
            </a:r>
            <a:endParaRPr/>
          </a:p>
          <a:p>
            <a:pPr indent="-228600" lvl="0" marL="457200" rtl="0" algn="l">
              <a:lnSpc>
                <a:spcPct val="100000"/>
              </a:lnSpc>
              <a:spcBef>
                <a:spcPts val="542"/>
              </a:spcBef>
              <a:spcAft>
                <a:spcPts val="0"/>
              </a:spcAft>
              <a:buSzPts val="1400"/>
              <a:buFont typeface="Arial"/>
              <a:buChar char="•"/>
            </a:pPr>
            <a:r>
              <a:rPr b="0" lang="en-US"/>
              <a:t>“কমিউনিটির একজন মেয়ের সঙ্গে সম্পর্ক ঠিক আছে, যদি সে রাজি থাকে এবং তার বাবা অনুমতি দেন।” — এটাও ভুল</a:t>
            </a:r>
            <a:r>
              <a:rPr b="1" lang="en-US"/>
              <a:t>। </a:t>
            </a:r>
            <a:r>
              <a:rPr lang="en-US"/>
              <a:t>আমাদের কাজের মধ্যে যাঁরা সাহায্য পান, তাঁদের সঙ্গে সম্পর্ক গড়তে কঠোরভাবে নিরুৎসাহিত করা হয়। কারণ, এতে ক্ষমতার ভারসাম্য থাকে না। মেয়েটি হয়তো ভয়ে বা বাধ্য হয়ে সম্পর্ক মেনে নিচ্ছে – যাতে তাঁর পরিবার সাহায্য পায় বা বাবার ইচ্ছা পূরণ হয়। তাই এমন সম্পর্ক আমাদের নীতিমালার পরিপন্থী এবং বিপদজনক।</a:t>
            </a:r>
            <a:endParaRPr/>
          </a:p>
        </p:txBody>
      </p:sp>
      <p:sp>
        <p:nvSpPr>
          <p:cNvPr id="317" name="Google Shape;317;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2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7" name="Google Shape;327;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542"/>
              </a:spcBef>
              <a:spcAft>
                <a:spcPts val="0"/>
              </a:spcAft>
              <a:buSzPts val="1400"/>
              <a:buNone/>
            </a:pPr>
            <a:r>
              <a:rPr b="1" lang="en-US" sz="1600"/>
              <a:t>বক্তার জন্য নোট</a:t>
            </a:r>
            <a:endParaRPr b="1" sz="1600"/>
          </a:p>
          <a:p>
            <a:pPr indent="-228600" lvl="0" marL="457200" rtl="0" algn="just">
              <a:lnSpc>
                <a:spcPct val="100000"/>
              </a:lnSpc>
              <a:spcBef>
                <a:spcPts val="542"/>
              </a:spcBef>
              <a:spcAft>
                <a:spcPts val="0"/>
              </a:spcAft>
              <a:buSzPts val="1400"/>
              <a:buNone/>
            </a:pPr>
            <a:r>
              <a:rPr b="0" lang="en-US" sz="1600"/>
              <a:t>প্রথমেই যাঁদের ব্রিফিং দেওয়া হচ্ছে, তাঁদের জিজ্ঞেস করুন – তাঁরা কি জানেন এটা কী? তাঁদেরকে বুঝিয়ে বলার সুযোগ দিন।</a:t>
            </a:r>
            <a:endParaRPr b="0" sz="1600"/>
          </a:p>
          <a:p>
            <a:pPr indent="-285750" lvl="0" marL="514350" rtl="0" algn="just">
              <a:lnSpc>
                <a:spcPct val="100000"/>
              </a:lnSpc>
              <a:spcBef>
                <a:spcPts val="542"/>
              </a:spcBef>
              <a:spcAft>
                <a:spcPts val="0"/>
              </a:spcAft>
              <a:buSzPts val="1400"/>
              <a:buFont typeface="Arial"/>
              <a:buChar char="•"/>
            </a:pPr>
            <a:r>
              <a:rPr b="0" lang="en-US" sz="1600"/>
              <a:t>প্রতারণা ও দুর্নীতি অনেক বড় সমস্যা। এটি আমাদের সততার নীতিমালার লঙ্ঘন। এর ফলে আমাদের সংগঠনের সুনাম নষ্ট হতে পারে এবং যাঁদের সবচেয়ে বেশি সাহায্য দরকার, তাঁদের কাছে সাহায্য পৌঁছায় না।</a:t>
            </a:r>
            <a:endParaRPr b="0" sz="1600"/>
          </a:p>
          <a:p>
            <a:pPr indent="-285750" lvl="0" marL="514350" rtl="0" algn="l">
              <a:lnSpc>
                <a:spcPct val="100000"/>
              </a:lnSpc>
              <a:spcBef>
                <a:spcPts val="542"/>
              </a:spcBef>
              <a:spcAft>
                <a:spcPts val="0"/>
              </a:spcAft>
              <a:buSzPts val="1400"/>
              <a:buFont typeface="Arial"/>
              <a:buChar char="•"/>
            </a:pPr>
            <a:r>
              <a:rPr b="0" lang="en-US" sz="1600"/>
              <a:t>প্রতারণা বলতে বোঝায় – ইচ্ছে করে কোনো কিছু গোপন রাখা বা ভুল তথ্য দেওয়া, যাতে অন্য কেউ ক্ষতির শিকার হয় আর অপরাধী লাভবান হয়।</a:t>
            </a:r>
            <a:br>
              <a:rPr b="0" lang="en-US" sz="1600"/>
            </a:br>
            <a:r>
              <a:rPr lang="en-US" sz="1600"/>
              <a:t>উদাহরণ: কমিউনিটির মানুষকে বলা – “আপনাকে তালিকায় নাম তুলতে হলে টাকা দিতে হবে।”</a:t>
            </a:r>
            <a:endParaRPr sz="1600"/>
          </a:p>
          <a:p>
            <a:pPr indent="-285750" lvl="0" marL="514350" rtl="0" algn="l">
              <a:lnSpc>
                <a:spcPct val="100000"/>
              </a:lnSpc>
              <a:spcBef>
                <a:spcPts val="542"/>
              </a:spcBef>
              <a:spcAft>
                <a:spcPts val="0"/>
              </a:spcAft>
              <a:buSzPts val="1400"/>
              <a:buFont typeface="Arial"/>
              <a:buChar char="•"/>
            </a:pPr>
            <a:r>
              <a:rPr b="0" lang="en-US" sz="1600"/>
              <a:t>দুর্নীতি বলতে বোঝায় – যে ক্ষমতা বা দায়িত্ব আমাদের দেওয়া হয়েছে, সেটাকে নিজের সুবিধার জন্য ব্যবহার করা।</a:t>
            </a:r>
            <a:br>
              <a:rPr lang="en-US" sz="1600"/>
            </a:br>
            <a:r>
              <a:rPr lang="en-US" sz="1600"/>
              <a:t>উদাহরণ: </a:t>
            </a:r>
            <a:endParaRPr/>
          </a:p>
          <a:p>
            <a:pPr indent="-285750" lvl="0" marL="514350" rtl="0" algn="l">
              <a:lnSpc>
                <a:spcPct val="100000"/>
              </a:lnSpc>
              <a:spcBef>
                <a:spcPts val="542"/>
              </a:spcBef>
              <a:spcAft>
                <a:spcPts val="0"/>
              </a:spcAft>
              <a:buSzPts val="1400"/>
              <a:buFont typeface="Noto Sans Symbols"/>
              <a:buChar char="✔"/>
            </a:pPr>
            <a:r>
              <a:rPr lang="en-US" sz="1600"/>
              <a:t>টাকা বা মালপত্র চুরি করা – যেমন সাহায্যের সামগ্রী, রেড ক্রিসেন্টের জিনিসপত্র, অর্থ চুরি করা বা মিথ্যা খরচের দাবি করা।</a:t>
            </a:r>
            <a:endParaRPr sz="1600"/>
          </a:p>
          <a:p>
            <a:pPr indent="-285750" lvl="0" marL="514350" rtl="0" algn="l">
              <a:lnSpc>
                <a:spcPct val="100000"/>
              </a:lnSpc>
              <a:spcBef>
                <a:spcPts val="542"/>
              </a:spcBef>
              <a:spcAft>
                <a:spcPts val="0"/>
              </a:spcAft>
              <a:buSzPts val="1400"/>
              <a:buFont typeface="Noto Sans Symbols"/>
              <a:buChar char="✔"/>
            </a:pPr>
            <a:r>
              <a:rPr lang="en-US" sz="1600"/>
              <a:t>ঘুষ নেওয়া বা দেওয়া – যেমন কারো কাছ থেকে উপহার, টাকা, ফি, সেবা বা দান নেওয়া বা দেওয়া – বিনিময়ে এমন কিছু করা যা অসৎ, বেআইনি বা দায়িত্বের অবমাননা।</a:t>
            </a:r>
            <a:endParaRPr sz="1600"/>
          </a:p>
          <a:p>
            <a:pPr indent="-285750" lvl="0" marL="514350" rtl="0" algn="l">
              <a:lnSpc>
                <a:spcPct val="100000"/>
              </a:lnSpc>
              <a:spcBef>
                <a:spcPts val="542"/>
              </a:spcBef>
              <a:spcAft>
                <a:spcPts val="0"/>
              </a:spcAft>
              <a:buSzPts val="1400"/>
              <a:buFont typeface="Noto Sans Symbols"/>
              <a:buChar char="✔"/>
            </a:pPr>
            <a:r>
              <a:rPr lang="en-US" sz="1600"/>
              <a:t>পক্ষপাতিত্ব (Nepotism) – নিজের আত্মীয়কে চাকরি দেওয়া বা অন্য সুবিধা দেওয়া, এমনকি যদি সে যোগ্য না-ও হয়।</a:t>
            </a:r>
            <a:endParaRPr sz="1600"/>
          </a:p>
          <a:p>
            <a:pPr indent="-285750" lvl="0" marL="514350" rtl="0" algn="l">
              <a:lnSpc>
                <a:spcPct val="100000"/>
              </a:lnSpc>
              <a:spcBef>
                <a:spcPts val="542"/>
              </a:spcBef>
              <a:spcAft>
                <a:spcPts val="0"/>
              </a:spcAft>
              <a:buSzPts val="1400"/>
              <a:buFont typeface="Arial"/>
              <a:buChar char="•"/>
            </a:pPr>
            <a:r>
              <a:rPr b="0" lang="en-US" sz="1600"/>
              <a:t>যদি কোনো কর্মী অন্য কোনো সহকর্মীর প্রতারণা বা দুর্নীতি নিয়ে সন্দেহ বা উদ্বেগ অনুভব করেন, সেটা তিনি রিপোর্ট করার জন্য নির্ধারিত পদ্ধতিতে জানাতে বাধ্য।</a:t>
            </a:r>
            <a:endParaRPr/>
          </a:p>
          <a:p>
            <a:pPr indent="-228600" lvl="0" marL="457200" rtl="0" algn="l">
              <a:lnSpc>
                <a:spcPct val="100000"/>
              </a:lnSpc>
              <a:spcBef>
                <a:spcPts val="542"/>
              </a:spcBef>
              <a:spcAft>
                <a:spcPts val="0"/>
              </a:spcAft>
              <a:buSzPts val="1400"/>
              <a:buNone/>
            </a:pPr>
            <a:r>
              <a:t/>
            </a:r>
            <a:endParaRPr b="1" sz="1600"/>
          </a:p>
          <a:p>
            <a:pPr indent="-228600" lvl="0" marL="457200" rtl="0" algn="l">
              <a:lnSpc>
                <a:spcPct val="100000"/>
              </a:lnSpc>
              <a:spcBef>
                <a:spcPts val="542"/>
              </a:spcBef>
              <a:spcAft>
                <a:spcPts val="0"/>
              </a:spcAft>
              <a:buSzPts val="1400"/>
              <a:buNone/>
            </a:pPr>
            <a:r>
              <a:rPr b="1" lang="en-US" sz="1600"/>
              <a:t>আলোচনার বিষয়</a:t>
            </a:r>
            <a:endParaRPr b="1" sz="1600"/>
          </a:p>
          <a:p>
            <a:pPr indent="-228600" lvl="0" marL="457200" rtl="0" algn="l">
              <a:lnSpc>
                <a:spcPct val="100000"/>
              </a:lnSpc>
              <a:spcBef>
                <a:spcPts val="542"/>
              </a:spcBef>
              <a:spcAft>
                <a:spcPts val="0"/>
              </a:spcAft>
              <a:buSzPts val="1400"/>
              <a:buNone/>
            </a:pPr>
            <a:r>
              <a:rPr b="1" lang="en-US" sz="1600"/>
              <a:t>দুর্নীতির প্রভাব কী হতে পারে?</a:t>
            </a:r>
            <a:endParaRPr sz="1600"/>
          </a:p>
          <a:p>
            <a:pPr indent="-228600" lvl="0" marL="457200" rtl="0" algn="just">
              <a:lnSpc>
                <a:spcPct val="100000"/>
              </a:lnSpc>
              <a:spcBef>
                <a:spcPts val="542"/>
              </a:spcBef>
              <a:spcAft>
                <a:spcPts val="0"/>
              </a:spcAft>
              <a:buSzPts val="1400"/>
              <a:buNone/>
            </a:pPr>
            <a:r>
              <a:t/>
            </a:r>
            <a:endParaRPr b="1" sz="1600"/>
          </a:p>
          <a:p>
            <a:pPr indent="-285750" lvl="0" marL="514350" rtl="0" algn="just">
              <a:lnSpc>
                <a:spcPct val="100000"/>
              </a:lnSpc>
              <a:spcBef>
                <a:spcPts val="542"/>
              </a:spcBef>
              <a:spcAft>
                <a:spcPts val="0"/>
              </a:spcAft>
              <a:buSzPts val="1400"/>
              <a:buFont typeface="Arial"/>
              <a:buChar char="•"/>
            </a:pPr>
            <a:r>
              <a:rPr b="1" lang="en-US" sz="1600"/>
              <a:t>কমিউনিটিতে: </a:t>
            </a:r>
            <a:r>
              <a:rPr lang="en-US" sz="1600"/>
              <a:t>যাঁদের আসলেই সাহায্য দরকার, তাঁরা সাহায্য পান না। কাজের মান ও প্রভাব কমে যায়।মানুষ আমাদের ওপর আস্থা হারায়। সমাজে এক ধরনের ধারণা তৈরি হয় যে দুর্নীতি হতেই পারে।</a:t>
            </a:r>
            <a:endParaRPr sz="1600"/>
          </a:p>
          <a:p>
            <a:pPr indent="0" lvl="0" marL="228600" rtl="0" algn="just">
              <a:lnSpc>
                <a:spcPct val="100000"/>
              </a:lnSpc>
              <a:spcBef>
                <a:spcPts val="542"/>
              </a:spcBef>
              <a:spcAft>
                <a:spcPts val="0"/>
              </a:spcAft>
              <a:buSzPts val="1400"/>
              <a:buFont typeface="Arial"/>
              <a:buNone/>
            </a:pPr>
            <a:r>
              <a:t/>
            </a:r>
            <a:endParaRPr sz="1600"/>
          </a:p>
          <a:p>
            <a:pPr indent="-285750" lvl="0" marL="514350" rtl="0" algn="just">
              <a:lnSpc>
                <a:spcPct val="100000"/>
              </a:lnSpc>
              <a:spcBef>
                <a:spcPts val="542"/>
              </a:spcBef>
              <a:spcAft>
                <a:spcPts val="0"/>
              </a:spcAft>
              <a:buSzPts val="1400"/>
              <a:buFont typeface="Arial"/>
              <a:buChar char="•"/>
            </a:pPr>
            <a:r>
              <a:rPr b="1" lang="en-US" sz="1600"/>
              <a:t>আমাদের সম্পর্ক ও সুনামে: </a:t>
            </a:r>
            <a:r>
              <a:rPr lang="en-US" sz="1600"/>
              <a:t>মানুষ বিশ্বাস হারায়। আমাদের ভালো নাম কলুষিত হয়। মানুষ আমাদের সঙ্গে কাজ করতে চায় না। নিরাপত্তা ও কাজ করার সুযোগ কমে যেতে পারে।</a:t>
            </a:r>
            <a:endParaRPr sz="1600"/>
          </a:p>
          <a:p>
            <a:pPr indent="0" lvl="0" marL="228600" rtl="0" algn="just">
              <a:lnSpc>
                <a:spcPct val="100000"/>
              </a:lnSpc>
              <a:spcBef>
                <a:spcPts val="542"/>
              </a:spcBef>
              <a:spcAft>
                <a:spcPts val="0"/>
              </a:spcAft>
              <a:buSzPts val="1400"/>
              <a:buFont typeface="Arial"/>
              <a:buNone/>
            </a:pPr>
            <a:r>
              <a:t/>
            </a:r>
            <a:endParaRPr b="0" sz="1600"/>
          </a:p>
          <a:p>
            <a:pPr indent="-285750" lvl="0" marL="514350" rtl="0" algn="just">
              <a:lnSpc>
                <a:spcPct val="100000"/>
              </a:lnSpc>
              <a:spcBef>
                <a:spcPts val="542"/>
              </a:spcBef>
              <a:spcAft>
                <a:spcPts val="0"/>
              </a:spcAft>
              <a:buSzPts val="1400"/>
              <a:buFont typeface="Arial"/>
              <a:buChar char="•"/>
            </a:pPr>
            <a:r>
              <a:rPr b="1" lang="en-US" sz="1600"/>
              <a:t>সংগঠনের ওপর প্রভাব: </a:t>
            </a:r>
            <a:r>
              <a:rPr lang="en-US" sz="1600"/>
              <a:t>আমাদের কাজের প্রভাব কমে যায়। মানসম্মত কাজ করা সম্ভব হয় না। আমাদের উদ্দেশ্য পূরণ হয় না। দাতারা অনুদান দিতে চায় না। স্থানীয় সরকার বা প্রশাসনের সঙ্গে সমস্যা হয়। সবচেয়ে খারাপ হলে, আমাদের দেশভিত্তিক রেডক্রস রেডক্রিসেন্টকে পুরো রেড ক্রস/রেড ক্রিসেন্ট আন্দোলন থেকেই বাদ দেওয়া হতে পারে।</a:t>
            </a:r>
            <a:endParaRPr/>
          </a:p>
        </p:txBody>
      </p:sp>
      <p:sp>
        <p:nvSpPr>
          <p:cNvPr id="328" name="Google Shape;328;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2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800">
                <a:solidFill>
                  <a:srgbClr val="FF0000"/>
                </a:solidFill>
              </a:rPr>
              <a:t>বক্তার জন্য নির্দেশিকা </a:t>
            </a:r>
            <a:endParaRPr b="0" sz="1800">
              <a:solidFill>
                <a:srgbClr val="FF0000"/>
              </a:solidFill>
            </a:endParaRPr>
          </a:p>
          <a:p>
            <a:pPr indent="0" lvl="0" marL="0" rtl="0" algn="l">
              <a:lnSpc>
                <a:spcPct val="100000"/>
              </a:lnSpc>
              <a:spcBef>
                <a:spcPts val="0"/>
              </a:spcBef>
              <a:spcAft>
                <a:spcPts val="0"/>
              </a:spcAft>
              <a:buSzPts val="1400"/>
              <a:buNone/>
            </a:pPr>
            <a:r>
              <a:rPr b="1" lang="en-US"/>
              <a:t>এখন থামুন এবং অংশগ্রহণকারীদের সঙ্গে আলোচনা করুন। চাইলে একসঙ্গে ছোট একটি গ্রুপে আলোচনা করতে পারেন, অথবা কয়েকটি আলাদা গ্রুপে ভাগ করে দিতে পারেন।</a:t>
            </a:r>
            <a:endParaRPr b="0"/>
          </a:p>
          <a:p>
            <a:pPr indent="0" lvl="0" marL="0" rtl="0" algn="l">
              <a:lnSpc>
                <a:spcPct val="100000"/>
              </a:lnSpc>
              <a:spcBef>
                <a:spcPts val="0"/>
              </a:spcBef>
              <a:spcAft>
                <a:spcPts val="0"/>
              </a:spcAft>
              <a:buSzPts val="1400"/>
              <a:buNone/>
            </a:pPr>
            <a:r>
              <a:t/>
            </a:r>
            <a:endParaRPr b="0"/>
          </a:p>
          <a:p>
            <a:pPr indent="0" lvl="0" marL="0" rtl="0" algn="l">
              <a:lnSpc>
                <a:spcPct val="100000"/>
              </a:lnSpc>
              <a:spcBef>
                <a:spcPts val="0"/>
              </a:spcBef>
              <a:spcAft>
                <a:spcPts val="0"/>
              </a:spcAft>
              <a:buSzPts val="1400"/>
              <a:buNone/>
            </a:pPr>
            <a:r>
              <a:rPr b="1" lang="en-US"/>
              <a:t>আলোচনার বিষয়বস্তু:</a:t>
            </a:r>
            <a:endParaRPr/>
          </a:p>
          <a:p>
            <a:pPr indent="-228600" lvl="0" marL="457200" rtl="0" algn="l">
              <a:lnSpc>
                <a:spcPct val="100000"/>
              </a:lnSpc>
              <a:spcBef>
                <a:spcPts val="542"/>
              </a:spcBef>
              <a:spcAft>
                <a:spcPts val="0"/>
              </a:spcAft>
              <a:buSzPts val="1400"/>
              <a:buFont typeface="Arial"/>
              <a:buChar char="•"/>
            </a:pPr>
            <a:r>
              <a:rPr b="1" lang="en-US"/>
              <a:t>হ্যাঁ</a:t>
            </a:r>
            <a:r>
              <a:rPr lang="en-US"/>
              <a:t> – যারা সবচেয়ে বেশি বিপদে আছে, তাদের জন্য রাখা সামগ্রী নিজেরা রেখে দেওয়া মানবিক বাধ্যবাধকতা (Principle 1) ভঙ্গ করে।</a:t>
            </a:r>
            <a:endParaRPr/>
          </a:p>
          <a:p>
            <a:pPr indent="-228600" lvl="0" marL="457200" rtl="0" algn="l">
              <a:lnSpc>
                <a:spcPct val="100000"/>
              </a:lnSpc>
              <a:spcBef>
                <a:spcPts val="542"/>
              </a:spcBef>
              <a:spcAft>
                <a:spcPts val="0"/>
              </a:spcAft>
              <a:buSzPts val="1400"/>
              <a:buFont typeface="Arial"/>
              <a:buChar char="•"/>
            </a:pPr>
            <a:r>
              <a:rPr b="1" lang="en-US"/>
              <a:t>হ্যাঁ</a:t>
            </a:r>
            <a:r>
              <a:rPr lang="en-US"/>
              <a:t> – পরিবারের সদস্যদের অগ্রাধিকার দেওয়া নিরপেক্ষতা নীতির লঙ্ঘন। পরিবারের সদস্যটি যোগ্য হলেও, অন্যদের কাছে এটা দুর্নীতি মনে হতে পারে, যা ন্যাশনাল সোসাইটির (NS) সুনাম নষ্ট করে।</a:t>
            </a:r>
            <a:endParaRPr/>
          </a:p>
          <a:p>
            <a:pPr indent="-228600" lvl="0" marL="457200" rtl="0" algn="l">
              <a:lnSpc>
                <a:spcPct val="100000"/>
              </a:lnSpc>
              <a:spcBef>
                <a:spcPts val="542"/>
              </a:spcBef>
              <a:spcAft>
                <a:spcPts val="0"/>
              </a:spcAft>
              <a:buSzPts val="1400"/>
              <a:buFont typeface="Arial"/>
              <a:buChar char="•"/>
            </a:pPr>
            <a:r>
              <a:rPr b="1" lang="en-US"/>
              <a:t>হ্যাঁ</a:t>
            </a:r>
            <a:r>
              <a:rPr lang="en-US"/>
              <a:t> – কোনো সরবরাহকারী (সাপ্লায়ার) উপহার দিয়ে চুক্তি পেতে পারে, যদিও তাদের পণ্য বা সেবা সবচেয়ে ভালো নয় বা দাম সঠিক নয়। এতে আমাদের কাজের মান কমে যায়, সময় ও সম্পদের অপচয় হয় এবং কমিউনিটিতে আমাদের সুনাম নষ্ট হয়।</a:t>
            </a:r>
            <a:endParaRPr/>
          </a:p>
          <a:p>
            <a:pPr indent="-228600" lvl="0" marL="457200" rtl="0" algn="l">
              <a:lnSpc>
                <a:spcPct val="100000"/>
              </a:lnSpc>
              <a:spcBef>
                <a:spcPts val="542"/>
              </a:spcBef>
              <a:spcAft>
                <a:spcPts val="0"/>
              </a:spcAft>
              <a:buSzPts val="1400"/>
              <a:buFont typeface="Arial"/>
              <a:buChar char="•"/>
            </a:pPr>
            <a:r>
              <a:rPr b="1" lang="en-US"/>
              <a:t>না</a:t>
            </a:r>
            <a:r>
              <a:rPr lang="en-US"/>
              <a:t> – কলমের মতো খুব ছোট উপহার সাধারণত সিদ্ধান্তে প্রভাব ফেলে না। এটি সাপ্লায়ারের মার্কেটিংয়ের অংশ, ঘুষ (bribery) নয়।</a:t>
            </a:r>
            <a:endParaRPr/>
          </a:p>
          <a:p>
            <a:pPr indent="-228600" lvl="0" marL="457200" rtl="0" algn="l">
              <a:lnSpc>
                <a:spcPct val="100000"/>
              </a:lnSpc>
              <a:spcBef>
                <a:spcPts val="542"/>
              </a:spcBef>
              <a:spcAft>
                <a:spcPts val="0"/>
              </a:spcAft>
              <a:buSzPts val="1400"/>
              <a:buFont typeface="Arial"/>
              <a:buChar char="•"/>
            </a:pPr>
            <a:r>
              <a:rPr b="1" lang="en-US"/>
              <a:t>হ্যাঁ</a:t>
            </a:r>
            <a:r>
              <a:rPr lang="en-US"/>
              <a:t> – অর্থ, উপহার বা যৌন সুবিধা চাওয়া সম্পূর্ণ প্রতারণা (fraud)। রেড ক্রস ও রেড ক্রিসেন্ট কখনো মানুষের কাছ থেকে এসব কিছু চায় না। আমরা মানবিক দায়িত্ব থেকে কাজ করি। এসব চাওয়া আমাদের দায়িত্বের অপব্যবহার এবং দুর্বল মানুষদের সঙ্গে অন্যায় করা।</a:t>
            </a:r>
            <a:endParaRPr/>
          </a:p>
          <a:p>
            <a:pPr indent="-228600" lvl="0" marL="457200" rtl="0" algn="l">
              <a:lnSpc>
                <a:spcPct val="100000"/>
              </a:lnSpc>
              <a:spcBef>
                <a:spcPts val="542"/>
              </a:spcBef>
              <a:spcAft>
                <a:spcPts val="0"/>
              </a:spcAft>
              <a:buSzPts val="1400"/>
              <a:buFont typeface="Arial"/>
              <a:buChar char="•"/>
            </a:pPr>
            <a:r>
              <a:rPr b="1" lang="en-US"/>
              <a:t>হ্যাঁ</a:t>
            </a:r>
            <a:r>
              <a:rPr lang="en-US"/>
              <a:t> – কোনো প্রভাবশালী ব্যক্তি আপনাকে এমন করতে বললেও এটি দুর্নীতি। এটি মানবিক সহায়তার মূল নীতিকে ভেঙে ফেলে এবং কমিউনিটিতে আমাদের সুনাম নষ্ট করে। মানুষ আমাদের দুর্নীতিগ্রস্ত প্রতিষ্ঠান হিসেবে দেখবে।</a:t>
            </a:r>
            <a:endParaRPr/>
          </a:p>
        </p:txBody>
      </p:sp>
      <p:sp>
        <p:nvSpPr>
          <p:cNvPr id="336" name="Google Shape;336;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2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sz="1800">
                <a:solidFill>
                  <a:srgbClr val="FF0000"/>
                </a:solidFill>
              </a:rPr>
              <a:t>বক্তার জন্য নির্দেশিকা </a:t>
            </a:r>
            <a:endParaRPr/>
          </a:p>
          <a:p>
            <a:pPr indent="0" lvl="0" marL="0" rtl="0" algn="l">
              <a:lnSpc>
                <a:spcPct val="100000"/>
              </a:lnSpc>
              <a:spcBef>
                <a:spcPts val="1140"/>
              </a:spcBef>
              <a:spcAft>
                <a:spcPts val="0"/>
              </a:spcAft>
              <a:buSzPts val="1400"/>
              <a:buNone/>
            </a:pPr>
            <a:r>
              <a:rPr lang="en-US"/>
              <a:t>আইসিআরসি এবং আইএফআরসি-এর মধ্যে কিছু অন্যান্য গুরুত্বপূর্ণ নীতি যা আমাদের কমিউনিটিতে কাজের পথনির্দেশ করে </a:t>
            </a:r>
            <a:endParaRPr/>
          </a:p>
          <a:p>
            <a:pPr indent="-228282" lvl="0" marL="342900" rtl="0" algn="l">
              <a:lnSpc>
                <a:spcPct val="100000"/>
              </a:lnSpc>
              <a:spcBef>
                <a:spcPts val="542"/>
              </a:spcBef>
              <a:spcAft>
                <a:spcPts val="0"/>
              </a:spcAft>
              <a:buClr>
                <a:schemeClr val="dk1"/>
              </a:buClr>
              <a:buSzPts val="1805"/>
              <a:buFont typeface="Arial"/>
              <a:buNone/>
            </a:pPr>
            <a:r>
              <a:t/>
            </a:r>
            <a:endParaRPr/>
          </a:p>
        </p:txBody>
      </p:sp>
      <p:sp>
        <p:nvSpPr>
          <p:cNvPr id="349" name="Google Shape;349;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4" name="Google Shape;364;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800"/>
              <a:t>আপনার সংস্থার আচরণবিধি সম্পর্কে অতিরিক্ত তথ্য যোগ করার জন্য এই স্লাইডটি ব্যবহার করুন, যদি আপনি এই ব্রিফিংয়ে আরও কিছু অন্তর্ভুক্ত করতে চান।</a:t>
            </a:r>
            <a:endParaRPr sz="1800"/>
          </a:p>
          <a:p>
            <a:pPr indent="0" lvl="0" marL="0" rtl="0" algn="l">
              <a:lnSpc>
                <a:spcPct val="100000"/>
              </a:lnSpc>
              <a:spcBef>
                <a:spcPts val="540"/>
              </a:spcBef>
              <a:spcAft>
                <a:spcPts val="0"/>
              </a:spcAft>
              <a:buSzPts val="1400"/>
              <a:buNone/>
            </a:pPr>
            <a:r>
              <a:rPr lang="en-US" sz="1800"/>
              <a:t>এখানে আইসিআরসি এবং আইএফআরসি কর্মীদের আচরণবিধির লিঙ্ক সংযুক্ত রয়েছে। </a:t>
            </a:r>
            <a:br>
              <a:rPr lang="en-US" sz="1800"/>
            </a:br>
            <a:endParaRPr sz="1800"/>
          </a:p>
          <a:p>
            <a:pPr indent="-228600" lvl="0" marL="342900" rtl="0" algn="l">
              <a:lnSpc>
                <a:spcPct val="100000"/>
              </a:lnSpc>
              <a:spcBef>
                <a:spcPts val="540"/>
              </a:spcBef>
              <a:spcAft>
                <a:spcPts val="0"/>
              </a:spcAft>
              <a:buClr>
                <a:srgbClr val="FF0000"/>
              </a:buClr>
              <a:buSzPts val="1800"/>
              <a:buFont typeface="Arial"/>
              <a:buNone/>
            </a:pPr>
            <a:r>
              <a:t/>
            </a:r>
            <a:endParaRPr sz="1800"/>
          </a:p>
          <a:p>
            <a:pPr indent="0" lvl="0" marL="0" rtl="0" algn="l">
              <a:lnSpc>
                <a:spcPct val="100000"/>
              </a:lnSpc>
              <a:spcBef>
                <a:spcPts val="1742"/>
              </a:spcBef>
              <a:spcAft>
                <a:spcPts val="0"/>
              </a:spcAft>
              <a:buSzPts val="1400"/>
              <a:buNone/>
            </a:pPr>
            <a:r>
              <a:t/>
            </a:r>
            <a:endParaRPr/>
          </a:p>
        </p:txBody>
      </p:sp>
      <p:sp>
        <p:nvSpPr>
          <p:cNvPr id="365" name="Google Shape;365;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2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5" name="Google Shape;375;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1140"/>
              </a:spcBef>
              <a:spcAft>
                <a:spcPts val="0"/>
              </a:spcAft>
              <a:buClr>
                <a:srgbClr val="F5333F"/>
              </a:buClr>
              <a:buSzPts val="1800"/>
              <a:buFont typeface="Open Sans"/>
              <a:buNone/>
            </a:pPr>
            <a:r>
              <a:rPr b="1" lang="en-US" sz="1800">
                <a:solidFill>
                  <a:srgbClr val="F5333F"/>
                </a:solidFill>
                <a:latin typeface="Open Sans"/>
                <a:ea typeface="Open Sans"/>
                <a:cs typeface="Open Sans"/>
                <a:sym typeface="Open Sans"/>
              </a:rPr>
              <a:t>বক্তার জন্য নির্দেশিকা </a:t>
            </a:r>
            <a:endParaRPr/>
          </a:p>
          <a:p>
            <a:pPr indent="0" lvl="0" marL="0" rtl="0" algn="l">
              <a:lnSpc>
                <a:spcPct val="100000"/>
              </a:lnSpc>
              <a:spcBef>
                <a:spcPts val="1140"/>
              </a:spcBef>
              <a:spcAft>
                <a:spcPts val="0"/>
              </a:spcAft>
              <a:buSzPts val="1400"/>
              <a:buNone/>
            </a:pPr>
            <a:r>
              <a:t/>
            </a:r>
            <a:endParaRPr b="1" sz="1800">
              <a:solidFill>
                <a:srgbClr val="FF0000"/>
              </a:solidFill>
            </a:endParaRPr>
          </a:p>
          <a:p>
            <a:pPr indent="-342900" lvl="0" marL="342900" rtl="0" algn="l">
              <a:lnSpc>
                <a:spcPct val="100000"/>
              </a:lnSpc>
              <a:spcBef>
                <a:spcPts val="1140"/>
              </a:spcBef>
              <a:spcAft>
                <a:spcPts val="0"/>
              </a:spcAft>
              <a:buClr>
                <a:schemeClr val="dk1"/>
              </a:buClr>
              <a:buSzPts val="1800"/>
              <a:buFont typeface="Arial"/>
              <a:buChar char="•"/>
            </a:pPr>
            <a:r>
              <a:rPr lang="en-US"/>
              <a:t>আচরণবিধি লঙ্ঘনের অভিযোগ জানানোর বিভিন্ন উপায় রয়েছে, যার মধ্যে আইএফআরসি এবং আইসিআরসি  সংস্থার আচরণবিধির আওতায় থাকা প্রতিবেদন পদ্ধতিগুলো অন্তর্ভুক্ত।</a:t>
            </a:r>
            <a:endParaRPr/>
          </a:p>
          <a:p>
            <a:pPr indent="-342900" lvl="0" marL="342900" rtl="0" algn="l">
              <a:lnSpc>
                <a:spcPct val="100000"/>
              </a:lnSpc>
              <a:spcBef>
                <a:spcPts val="540"/>
              </a:spcBef>
              <a:spcAft>
                <a:spcPts val="0"/>
              </a:spcAft>
              <a:buClr>
                <a:schemeClr val="dk1"/>
              </a:buClr>
              <a:buSzPts val="1800"/>
              <a:buFont typeface="Arial"/>
              <a:buChar char="•"/>
            </a:pPr>
            <a:r>
              <a:rPr lang="en-US"/>
              <a:t>এই প্রতিবেদন ব্যবস্থা সম্পূর্ণ গোপনীয়, এবং কোনো অভিযোগকারীকে প্রতিশোধের শিকার হতে হবে না।</a:t>
            </a:r>
            <a:endParaRPr/>
          </a:p>
          <a:p>
            <a:pPr indent="-342900" lvl="0" marL="342900" rtl="0" algn="l">
              <a:lnSpc>
                <a:spcPct val="100000"/>
              </a:lnSpc>
              <a:spcBef>
                <a:spcPts val="540"/>
              </a:spcBef>
              <a:spcAft>
                <a:spcPts val="0"/>
              </a:spcAft>
              <a:buClr>
                <a:schemeClr val="dk1"/>
              </a:buClr>
              <a:buSzPts val="1800"/>
              <a:buFont typeface="Arial"/>
              <a:buChar char="•"/>
            </a:pPr>
            <a:r>
              <a:rPr lang="en-US"/>
              <a:t>আপনি যদি বিশ্বাসযোগ্য এবং স্বাচ্ছন্দ্যবোধ করেন, তাহলে আপনার তত্ত্বাবধায়ক বা ঊর্ধ্বতন ব্যবস্থাপনা সদস্যের সঙ্গে কথা বলতে পারেন।</a:t>
            </a:r>
            <a:endParaRPr/>
          </a:p>
          <a:p>
            <a:pPr indent="-342900" lvl="0" marL="342900" rtl="0" algn="l">
              <a:lnSpc>
                <a:spcPct val="100000"/>
              </a:lnSpc>
              <a:spcBef>
                <a:spcPts val="540"/>
              </a:spcBef>
              <a:spcAft>
                <a:spcPts val="0"/>
              </a:spcAft>
              <a:buClr>
                <a:schemeClr val="dk1"/>
              </a:buClr>
              <a:buSzPts val="1800"/>
              <a:buFont typeface="Arial"/>
              <a:buChar char="•"/>
            </a:pPr>
            <a:r>
              <a:rPr lang="en-US"/>
              <a:t>আপনি মানবসম্পদ (HR) বিভাগের সঙ্গেও কথা বলতে পারেন।</a:t>
            </a:r>
            <a:endParaRPr/>
          </a:p>
          <a:p>
            <a:pPr indent="-342900" lvl="0" marL="342900" rtl="0" algn="l">
              <a:lnSpc>
                <a:spcPct val="100000"/>
              </a:lnSpc>
              <a:spcBef>
                <a:spcPts val="540"/>
              </a:spcBef>
              <a:spcAft>
                <a:spcPts val="0"/>
              </a:spcAft>
              <a:buClr>
                <a:schemeClr val="dk1"/>
              </a:buClr>
              <a:buSzPts val="1800"/>
              <a:buFont typeface="Arial"/>
              <a:buChar char="•"/>
            </a:pPr>
            <a:r>
              <a:rPr lang="en-US"/>
              <a:t>অথবা আইএফআরসি বা আইসিআরসি -এর স্বচ্ছতা ও নৈতিকতা সংক্রান্ত প্রতিবেদনের মাধ্যম ব্যবহার করতে পারেন।</a:t>
            </a:r>
            <a:endParaRPr/>
          </a:p>
          <a:p>
            <a:pPr indent="0" lvl="0" marL="0" rtl="0" algn="l">
              <a:lnSpc>
                <a:spcPct val="100000"/>
              </a:lnSpc>
              <a:spcBef>
                <a:spcPts val="542"/>
              </a:spcBef>
              <a:spcAft>
                <a:spcPts val="0"/>
              </a:spcAft>
              <a:buSzPts val="1400"/>
              <a:buNone/>
            </a:pPr>
            <a:r>
              <a:t/>
            </a:r>
            <a:endParaRPr/>
          </a:p>
        </p:txBody>
      </p:sp>
      <p:sp>
        <p:nvSpPr>
          <p:cNvPr id="376" name="Google Shape;376;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2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5" name="Google Shape;385;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lang="en-US"/>
              <a:t>প্রয়োজনীয় নীতিমালা ও সংস্থানের লিঙ্ক – আপনার নিজস্ব সোসাইটির জন্য প্রাসঙ্গিক লিঙ্ক যোগ করুন।</a:t>
            </a:r>
            <a:endParaRPr/>
          </a:p>
          <a:p>
            <a:pPr indent="-342900" lvl="0" marL="342900" marR="0" rtl="0" algn="l">
              <a:lnSpc>
                <a:spcPct val="100000"/>
              </a:lnSpc>
              <a:spcBef>
                <a:spcPts val="540"/>
              </a:spcBef>
              <a:spcAft>
                <a:spcPts val="0"/>
              </a:spcAft>
              <a:buClr>
                <a:schemeClr val="dk1"/>
              </a:buClr>
              <a:buSzPts val="1800"/>
              <a:buFont typeface="Calibri"/>
              <a:buChar char="-"/>
            </a:pPr>
            <a:r>
              <a:rPr lang="en-US"/>
              <a:t>আইএফআরসির অনলাইন প্লাটফর্মে আচরণবিধি এবং বিভিন্ন কর্মী নীতিমালা সম্পর্কে কোর্স ও নির্দেশিকা রয়েছে।- https://IFRC.csod.com/client/IFRC/default.aspx  </a:t>
            </a:r>
            <a:endParaRPr/>
          </a:p>
          <a:p>
            <a:pPr indent="-228282" lvl="0" marL="342900" marR="0" rtl="0" algn="l">
              <a:lnSpc>
                <a:spcPct val="100000"/>
              </a:lnSpc>
              <a:spcBef>
                <a:spcPts val="542"/>
              </a:spcBef>
              <a:spcAft>
                <a:spcPts val="0"/>
              </a:spcAft>
              <a:buClr>
                <a:schemeClr val="dk1"/>
              </a:buClr>
              <a:buSzPts val="1805"/>
              <a:buFont typeface="Calibri"/>
              <a:buNone/>
            </a:pPr>
            <a:r>
              <a:t/>
            </a:r>
            <a:endParaRPr/>
          </a:p>
          <a:p>
            <a:pPr indent="-342900" lvl="0" marL="342900" marR="0" rtl="0" algn="l">
              <a:lnSpc>
                <a:spcPct val="100000"/>
              </a:lnSpc>
              <a:spcBef>
                <a:spcPts val="540"/>
              </a:spcBef>
              <a:spcAft>
                <a:spcPts val="0"/>
              </a:spcAft>
              <a:buClr>
                <a:schemeClr val="dk1"/>
              </a:buClr>
              <a:buSzPts val="1800"/>
              <a:buFont typeface="Calibri"/>
              <a:buChar char="-"/>
            </a:pPr>
            <a:r>
              <a:rPr lang="en-US"/>
              <a:t>ব্রিটিশ রেড ক্রস একটি ৩০ মিনিটের সংক্ষিপ্ত অনলাইন শিক্ষামূলক কোর্স পরিচালনা করে, যা যৌন শোষণ এবং নির্যাতনের ঝুঁকি, আমাদের দায়িত্ব এসবের প্রতিরোধ ও সুরক্ষা নিশ্চিত করার বিষয়ে এবং যদি আপনি কোনো ব্যক্তি যিনি বিপদে আছেন বা নির্যাতিত হয়েছেন তাদের নিরাপত্তা নিয়ে উদ্বিগ্ন হন, তাহলে কী করতে হবে সে সম্পর্কে আলোচনা করে।. https://IFRC.csod.com/ui/lms-learning-details/app/course/87fc93b0-5903-4267-b660-d6b1355bb365</a:t>
            </a:r>
            <a:endParaRPr/>
          </a:p>
          <a:p>
            <a:pPr indent="-228600" lvl="0" marL="342900" marR="0" rtl="0" algn="l">
              <a:lnSpc>
                <a:spcPct val="100000"/>
              </a:lnSpc>
              <a:spcBef>
                <a:spcPts val="540"/>
              </a:spcBef>
              <a:spcAft>
                <a:spcPts val="0"/>
              </a:spcAft>
              <a:buClr>
                <a:schemeClr val="dk1"/>
              </a:buClr>
              <a:buSzPts val="1800"/>
              <a:buFont typeface="Calibri"/>
              <a:buNone/>
            </a:pPr>
            <a:r>
              <a:t/>
            </a:r>
            <a:endParaRPr/>
          </a:p>
          <a:p>
            <a:pPr indent="-228600" lvl="0" marL="457200" rtl="0" algn="l">
              <a:lnSpc>
                <a:spcPct val="100000"/>
              </a:lnSpc>
              <a:spcBef>
                <a:spcPts val="542"/>
              </a:spcBef>
              <a:spcAft>
                <a:spcPts val="0"/>
              </a:spcAft>
              <a:buSzPts val="1400"/>
              <a:buNone/>
            </a:pPr>
            <a:r>
              <a:rPr lang="en-US"/>
              <a:t>আইএফআরসি একটি ২ ঘণ্টা ৩০ মিনিটের সংক্ষিপ্ত অনলাইন শিক্ষামূলক কোর্স পরিচালনা করে, যা প্রতারণা এবং দুর্নীতির ওপর ভিত্তি করে। এর প্রধান লক্ষ্য হল দুর্নীতির সামগ্রিক ঝুঁকি কমানো, শিক্ষার্থীদের মৌলিক উপকরণ এবং জ্ঞান প্রদান করা যা তারা দৈনন্দিন জীবনে প্রয়োগ করতে পারে। এই কোর্সের শেখার বিষয়গুলো হলো:</a:t>
            </a:r>
            <a:endParaRPr/>
          </a:p>
          <a:p>
            <a:pPr indent="-228600" lvl="0" marL="457200" rtl="0" algn="l">
              <a:lnSpc>
                <a:spcPct val="100000"/>
              </a:lnSpc>
              <a:spcBef>
                <a:spcPts val="542"/>
              </a:spcBef>
              <a:spcAft>
                <a:spcPts val="0"/>
              </a:spcAft>
              <a:buSzPts val="1400"/>
              <a:buFont typeface="Arial"/>
              <a:buChar char="•"/>
            </a:pPr>
            <a:r>
              <a:rPr lang="en-US"/>
              <a:t>দুর্নীতির কাজ কীভাবে চিহ্নিত করা যায়,</a:t>
            </a:r>
            <a:endParaRPr/>
          </a:p>
          <a:p>
            <a:pPr indent="-228600" lvl="0" marL="457200" rtl="0" algn="l">
              <a:lnSpc>
                <a:spcPct val="100000"/>
              </a:lnSpc>
              <a:spcBef>
                <a:spcPts val="542"/>
              </a:spcBef>
              <a:spcAft>
                <a:spcPts val="0"/>
              </a:spcAft>
              <a:buSzPts val="1400"/>
              <a:buFont typeface="Arial"/>
              <a:buChar char="•"/>
            </a:pPr>
            <a:r>
              <a:rPr lang="en-US"/>
              <a:t>মানবিক খাতে দুর্নীতির কী প্রভাব পড়ে তা বোঝা,</a:t>
            </a:r>
            <a:endParaRPr/>
          </a:p>
          <a:p>
            <a:pPr indent="-228600" lvl="0" marL="457200" rtl="0" algn="l">
              <a:lnSpc>
                <a:spcPct val="100000"/>
              </a:lnSpc>
              <a:spcBef>
                <a:spcPts val="542"/>
              </a:spcBef>
              <a:spcAft>
                <a:spcPts val="0"/>
              </a:spcAft>
              <a:buSzPts val="1400"/>
              <a:buFont typeface="Arial"/>
              <a:buChar char="•"/>
            </a:pPr>
            <a:r>
              <a:rPr lang="en-US"/>
              <a:t>দুর্নীতির সম্ভাব্য লক্ষণ এবং দুর্নীতির সাথে যুক্ত কর্মকাণ্ড চিনে ফেলা,</a:t>
            </a:r>
            <a:endParaRPr/>
          </a:p>
          <a:p>
            <a:pPr indent="-228600" lvl="0" marL="457200" rtl="0" algn="l">
              <a:lnSpc>
                <a:spcPct val="100000"/>
              </a:lnSpc>
              <a:spcBef>
                <a:spcPts val="542"/>
              </a:spcBef>
              <a:spcAft>
                <a:spcPts val="0"/>
              </a:spcAft>
              <a:buSzPts val="1400"/>
              <a:buFont typeface="Arial"/>
              <a:buChar char="•"/>
            </a:pPr>
            <a:r>
              <a:rPr lang="en-US"/>
              <a:t>দুর্নীতির সন্দেহ হলে কীভাবে সঠিকভাবে প্রতিক্রিয়া জানাতে হয় এবং কর্মী ও স্বেচ্ছাসেবীদের যেসব চ্যালেঞ্জের মুখে পড়তে হয় তা মোকাবিলা করা।</a:t>
            </a:r>
            <a:endParaRPr/>
          </a:p>
          <a:p>
            <a:pPr indent="-228600" lvl="0" marL="457200" rtl="0" algn="l">
              <a:lnSpc>
                <a:spcPct val="100000"/>
              </a:lnSpc>
              <a:spcBef>
                <a:spcPts val="542"/>
              </a:spcBef>
              <a:spcAft>
                <a:spcPts val="0"/>
              </a:spcAft>
              <a:buSzPts val="1400"/>
              <a:buFont typeface="Arial"/>
              <a:buChar char="•"/>
            </a:pPr>
            <a:r>
              <a:rPr lang="en-US"/>
              <a:t>"১০১: দুর্নীতি প্রতিরোধ" ই-লার্নিং কোর্সের তিনটি মডিউল আইএফআরসি এবং জাতীয় সমাজের কর্মী ও স্বেচ্ছাসেবীদের জন্য বিশেষভাবে তৈরি করা হয়েছে, পাশাপাশি যারা দুর্নীতি প্রতিরোধ বিষয়ে জ্ঞান অর্জন করতে চান এবং একটি স্বচ্ছ এবং জবাবদিহি সম্পন্ন পরিবেশে অবদান রাখতে চান, তাদের জন্যও এটি উপযোগী। </a:t>
            </a:r>
            <a:endParaRPr/>
          </a:p>
          <a:p>
            <a:pPr indent="-228600" lvl="0" marL="457200" rtl="0" algn="l">
              <a:lnSpc>
                <a:spcPct val="100000"/>
              </a:lnSpc>
              <a:spcBef>
                <a:spcPts val="542"/>
              </a:spcBef>
              <a:spcAft>
                <a:spcPts val="0"/>
              </a:spcAft>
              <a:buSzPts val="1400"/>
              <a:buFont typeface="Arial"/>
              <a:buChar char="•"/>
            </a:pPr>
            <a:r>
              <a:rPr lang="en-US"/>
              <a:t>https://IFRC.csod.com/ui/lms-learning-details/app/course/5e48022e-0d69-42f2-8ed3-33e3dd1d9ad3 </a:t>
            </a:r>
            <a:endParaRPr/>
          </a:p>
          <a:p>
            <a:pPr indent="-228282" lvl="0" marL="342900" marR="0" rtl="0" algn="l">
              <a:lnSpc>
                <a:spcPct val="100000"/>
              </a:lnSpc>
              <a:spcBef>
                <a:spcPts val="542"/>
              </a:spcBef>
              <a:spcAft>
                <a:spcPts val="0"/>
              </a:spcAft>
              <a:buClr>
                <a:schemeClr val="dk1"/>
              </a:buClr>
              <a:buSzPts val="1805"/>
              <a:buFont typeface="Calibri"/>
              <a:buNone/>
            </a:pPr>
            <a:r>
              <a:t/>
            </a:r>
            <a:endParaRPr/>
          </a:p>
          <a:p>
            <a:pPr indent="-342900" lvl="0" marL="342900" marR="0" rtl="0" algn="l">
              <a:lnSpc>
                <a:spcPct val="100000"/>
              </a:lnSpc>
              <a:spcBef>
                <a:spcPts val="541"/>
              </a:spcBef>
              <a:spcAft>
                <a:spcPts val="0"/>
              </a:spcAft>
              <a:buClr>
                <a:schemeClr val="dk1"/>
              </a:buClr>
              <a:buSzPts val="1804"/>
              <a:buFont typeface="Calibri"/>
              <a:buChar char="-"/>
            </a:pPr>
            <a:r>
              <a:rPr lang="en-US"/>
              <a:t>এই সংক্ষিপ্ত কোর্সে আইএফআরসি স্টাফ আচরণবিধি সংক্রান্ত নথি, এর উদ্দেশ্য ও মূল ধারণাগুলো এবং সংশ্লিষ্ট রিপোর্টিং ও শাস্তিমূলক প্রক্রিয়াসমূহ তুলে ধরা হয়।</a:t>
            </a:r>
            <a:br>
              <a:rPr lang="en-US"/>
            </a:br>
            <a:r>
              <a:rPr lang="en-US"/>
              <a:t>সব স্টাফের জন্য এই কোর্স সম্পন্ন করা এবং চূড়ান্ত পরীক্ষায় উত্তীর্ণ হওয়া বাধ্যতামূলক। https://IFRC.csod.com/ui/lms-learning-details/app/course/00bb0cb4-0e53-4196-b3f0-4812ebdde306 </a:t>
            </a:r>
            <a:endParaRPr/>
          </a:p>
          <a:p>
            <a:pPr indent="-228282" lvl="0" marL="342900" marR="0" rtl="0" algn="l">
              <a:lnSpc>
                <a:spcPct val="100000"/>
              </a:lnSpc>
              <a:spcBef>
                <a:spcPts val="542"/>
              </a:spcBef>
              <a:spcAft>
                <a:spcPts val="0"/>
              </a:spcAft>
              <a:buClr>
                <a:schemeClr val="dk1"/>
              </a:buClr>
              <a:buSzPts val="1805"/>
              <a:buFont typeface="Calibri"/>
              <a:buNone/>
            </a:pPr>
            <a:r>
              <a:t/>
            </a:r>
            <a:endParaRPr/>
          </a:p>
          <a:p>
            <a:pPr indent="-342900" lvl="0" marL="342900" marR="0" rtl="0" algn="l">
              <a:lnSpc>
                <a:spcPct val="100000"/>
              </a:lnSpc>
              <a:spcBef>
                <a:spcPts val="540"/>
              </a:spcBef>
              <a:spcAft>
                <a:spcPts val="0"/>
              </a:spcAft>
              <a:buClr>
                <a:schemeClr val="dk1"/>
              </a:buClr>
              <a:buSzPts val="1800"/>
              <a:buFont typeface="Calibri"/>
              <a:buChar char="-"/>
            </a:pPr>
            <a:r>
              <a:rPr lang="en-US"/>
              <a:t>আইএফআরসি নীতির পরিসর</a:t>
            </a:r>
            <a:endParaRPr/>
          </a:p>
          <a:p>
            <a:pPr indent="-342900" lvl="0" marL="342900" marR="0" rtl="0" algn="l">
              <a:lnSpc>
                <a:spcPct val="100000"/>
              </a:lnSpc>
              <a:spcBef>
                <a:spcPts val="540"/>
              </a:spcBef>
              <a:spcAft>
                <a:spcPts val="0"/>
              </a:spcAft>
              <a:buClr>
                <a:schemeClr val="dk1"/>
              </a:buClr>
              <a:buSzPts val="1800"/>
              <a:buFont typeface="Calibri"/>
              <a:buChar char="-"/>
            </a:pPr>
            <a:r>
              <a:rPr lang="en-US"/>
              <a:t>https://www.IFRC.org/sites/default/files/2021-08/IFRC-Secretariat-Policy-on-Prevention-and-Response-to-SEA_final.pdf </a:t>
            </a:r>
            <a:endParaRPr/>
          </a:p>
          <a:p>
            <a:pPr indent="-342900" lvl="0" marL="342900" marR="0" rtl="0" algn="l">
              <a:lnSpc>
                <a:spcPct val="100000"/>
              </a:lnSpc>
              <a:spcBef>
                <a:spcPts val="540"/>
              </a:spcBef>
              <a:spcAft>
                <a:spcPts val="0"/>
              </a:spcAft>
              <a:buClr>
                <a:schemeClr val="dk1"/>
              </a:buClr>
              <a:buSzPts val="1800"/>
              <a:buFont typeface="Calibri"/>
              <a:buChar char="-"/>
            </a:pPr>
            <a:r>
              <a:rPr lang="en-US"/>
              <a:t>https://www.IFRC.org/document/IFRC-child-safeguarding-policy</a:t>
            </a:r>
            <a:endParaRPr/>
          </a:p>
          <a:p>
            <a:pPr indent="-342900" lvl="0" marL="342900" marR="0" rtl="0" algn="l">
              <a:lnSpc>
                <a:spcPct val="100000"/>
              </a:lnSpc>
              <a:spcBef>
                <a:spcPts val="540"/>
              </a:spcBef>
              <a:spcAft>
                <a:spcPts val="0"/>
              </a:spcAft>
              <a:buClr>
                <a:schemeClr val="dk1"/>
              </a:buClr>
              <a:buSzPts val="1800"/>
              <a:buFont typeface="Calibri"/>
              <a:buChar char="-"/>
            </a:pPr>
            <a:r>
              <a:rPr lang="en-US"/>
              <a:t>https://www.IFRC.org/document/whistleblower-protection-policy</a:t>
            </a:r>
            <a:endParaRPr/>
          </a:p>
          <a:p>
            <a:pPr indent="-342900" lvl="0" marL="342900" marR="0" rtl="0" algn="l">
              <a:lnSpc>
                <a:spcPct val="100000"/>
              </a:lnSpc>
              <a:spcBef>
                <a:spcPts val="540"/>
              </a:spcBef>
              <a:spcAft>
                <a:spcPts val="0"/>
              </a:spcAft>
              <a:buClr>
                <a:schemeClr val="dk1"/>
              </a:buClr>
              <a:buSzPts val="1800"/>
              <a:buFont typeface="Calibri"/>
              <a:buChar char="-"/>
            </a:pPr>
            <a:r>
              <a:rPr lang="en-US"/>
              <a:t>https://www.IFRC.org/sites/default/files/IFRC-Fraud-and-Corruption-prevention-and-control-policy_English.pdf </a:t>
            </a:r>
            <a:endParaRPr/>
          </a:p>
          <a:p>
            <a:pPr indent="-228282" lvl="0" marL="342900" marR="0" rtl="0" algn="l">
              <a:lnSpc>
                <a:spcPct val="100000"/>
              </a:lnSpc>
              <a:spcBef>
                <a:spcPts val="542"/>
              </a:spcBef>
              <a:spcAft>
                <a:spcPts val="0"/>
              </a:spcAft>
              <a:buClr>
                <a:schemeClr val="dk1"/>
              </a:buClr>
              <a:buSzPts val="1805"/>
              <a:buFont typeface="Calibri"/>
              <a:buNone/>
            </a:pPr>
            <a:r>
              <a:t/>
            </a:r>
            <a:endParaRPr/>
          </a:p>
          <a:p>
            <a:pPr indent="-228282" lvl="0" marL="342900" marR="0" rtl="0" algn="l">
              <a:lnSpc>
                <a:spcPct val="100000"/>
              </a:lnSpc>
              <a:spcBef>
                <a:spcPts val="542"/>
              </a:spcBef>
              <a:spcAft>
                <a:spcPts val="0"/>
              </a:spcAft>
              <a:buClr>
                <a:schemeClr val="dk1"/>
              </a:buClr>
              <a:buSzPts val="1805"/>
              <a:buFont typeface="Calibri"/>
              <a:buNone/>
            </a:pPr>
            <a:r>
              <a:t/>
            </a:r>
            <a:endParaRPr/>
          </a:p>
        </p:txBody>
      </p:sp>
      <p:sp>
        <p:nvSpPr>
          <p:cNvPr id="386" name="Google Shape;386;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2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3" name="Google Shape;393;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2000"/>
              <a:buFont typeface="Open Sans"/>
              <a:buNone/>
            </a:pPr>
            <a:r>
              <a:rPr b="1" lang="en-US" sz="2000">
                <a:solidFill>
                  <a:srgbClr val="F5333F"/>
                </a:solidFill>
                <a:latin typeface="Open Sans"/>
                <a:ea typeface="Open Sans"/>
                <a:cs typeface="Open Sans"/>
                <a:sym typeface="Open Sans"/>
              </a:rPr>
              <a:t>বক্তার জন্য নির্দেশিকা </a:t>
            </a:r>
            <a:endParaRPr/>
          </a:p>
          <a:p>
            <a:pPr indent="0" lvl="0" marL="0" rtl="0" algn="l">
              <a:lnSpc>
                <a:spcPct val="100000"/>
              </a:lnSpc>
              <a:spcBef>
                <a:spcPts val="542"/>
              </a:spcBef>
              <a:spcAft>
                <a:spcPts val="0"/>
              </a:spcAft>
              <a:buSzPts val="1400"/>
              <a:buNone/>
            </a:pPr>
            <a:r>
              <a:t/>
            </a:r>
            <a:endParaRPr/>
          </a:p>
          <a:p>
            <a:pPr indent="0" lvl="0" marL="0" rtl="0" algn="l">
              <a:lnSpc>
                <a:spcPct val="100000"/>
              </a:lnSpc>
              <a:spcBef>
                <a:spcPts val="540"/>
              </a:spcBef>
              <a:spcAft>
                <a:spcPts val="0"/>
              </a:spcAft>
              <a:buSzPts val="1400"/>
              <a:buNone/>
            </a:pPr>
            <a:r>
              <a:rPr lang="en-US"/>
              <a:t>কারো কোনো প্রশ্ন আছে কিনা তা জিজ্ঞাসা করুন। </a:t>
            </a:r>
            <a:endParaRPr/>
          </a:p>
          <a:p>
            <a:pPr indent="0" lvl="0" marL="0" rtl="0" algn="l">
              <a:lnSpc>
                <a:spcPct val="100000"/>
              </a:lnSpc>
              <a:spcBef>
                <a:spcPts val="540"/>
              </a:spcBef>
              <a:spcAft>
                <a:spcPts val="0"/>
              </a:spcAft>
              <a:buSzPts val="1400"/>
              <a:buNone/>
            </a:pPr>
            <a:r>
              <a:rPr lang="en-US"/>
              <a:t>১০ মিনিট </a:t>
            </a:r>
            <a:endParaRPr/>
          </a:p>
        </p:txBody>
      </p:sp>
      <p:sp>
        <p:nvSpPr>
          <p:cNvPr id="394" name="Google Shape;394;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805"/>
              <a:buFont typeface="Arial"/>
              <a:buNone/>
            </a:pPr>
            <a:r>
              <a:t/>
            </a:r>
            <a:endParaRPr/>
          </a:p>
        </p:txBody>
      </p:sp>
      <p:sp>
        <p:nvSpPr>
          <p:cNvPr id="162" name="Google Shape;16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এই অধিবেশনটি সংশ্লিষ্ট প্রতিষ্ঠানের কর্মী ও স্বেচ্ছাসেবীদের জন্য নির্দিষ্ট আচরণবিধি থাকলে তা অন্তর্ভুক্ত করার জন্য প্রয়োজন অনুসারে সংশোধন করা যেতে পারে। </a:t>
            </a:r>
            <a:endParaRPr/>
          </a:p>
        </p:txBody>
      </p:sp>
      <p:sp>
        <p:nvSpPr>
          <p:cNvPr id="169" name="Google Shape;169;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FF0000"/>
              </a:buClr>
              <a:buSzPts val="1800"/>
              <a:buFont typeface="Arial"/>
              <a:buNone/>
            </a:pPr>
            <a:r>
              <a:rPr b="1" lang="en-US" sz="1800"/>
              <a:t>সঞ্চালকের জন্য নোট</a:t>
            </a:r>
            <a:endParaRPr b="1" sz="1800"/>
          </a:p>
          <a:p>
            <a:pPr indent="-342900" lvl="0" marL="342900" rtl="0" algn="l">
              <a:lnSpc>
                <a:spcPct val="100000"/>
              </a:lnSpc>
              <a:spcBef>
                <a:spcPts val="0"/>
              </a:spcBef>
              <a:spcAft>
                <a:spcPts val="0"/>
              </a:spcAft>
              <a:buClr>
                <a:srgbClr val="FF0000"/>
              </a:buClr>
              <a:buSzPts val="1800"/>
              <a:buFont typeface="Arial"/>
              <a:buChar char="•"/>
            </a:pPr>
            <a:r>
              <a:rPr lang="en-US"/>
              <a:t>১৯৯৪ সালে আন্তর্জাতিক রেড ক্রস ও রেড ক্রিসেন্ট ফেডারেশন (IFRC), আন্তর্জাতিক মানবিক সহায়তা স্টিয়ারিং কমিটি (SCHR) এবং আন্তর্জাতিক রেড ক্রস কমিটি (ICRC) মিলে </a:t>
            </a:r>
            <a:r>
              <a:rPr b="0" lang="en-US"/>
              <a:t>আন্তর্জাতিক রেড ক্রস ও রেড ক্রিসেন্ট আন্দোলন ও এনজিওগুলোর জন্য আচরণবিধি </a:t>
            </a:r>
            <a:r>
              <a:rPr lang="en-US"/>
              <a:t>তৈরি করে। পরের বছর, রেড ক্রস রেড ক্রিসেন্টের আন্তর্জাতিক সম্মেলনে (যেখানে জেনেভা কনভেনশনের সব স্বাক্ষরকারী রাষ্ট্র ও আন্দোলনের অংশীদাররা থাকে) একটি প্রস্তাবের মাধ্যমে এই আচরণবিধিকে </a:t>
            </a:r>
            <a:r>
              <a:rPr b="0" lang="en-US"/>
              <a:t>আনন্দের সাথে গ্রহণ করা হয়</a:t>
            </a:r>
            <a:r>
              <a:rPr lang="en-US"/>
              <a:t>।</a:t>
            </a:r>
            <a:endParaRPr/>
          </a:p>
          <a:p>
            <a:pPr indent="-342900" lvl="0" marL="342900" rtl="0" algn="l">
              <a:lnSpc>
                <a:spcPct val="100000"/>
              </a:lnSpc>
              <a:spcBef>
                <a:spcPts val="0"/>
              </a:spcBef>
              <a:spcAft>
                <a:spcPts val="0"/>
              </a:spcAft>
              <a:buClr>
                <a:srgbClr val="FF0000"/>
              </a:buClr>
              <a:buSzPts val="1800"/>
              <a:buFont typeface="Arial"/>
              <a:buChar char="•"/>
            </a:pPr>
            <a:r>
              <a:rPr lang="en-US"/>
              <a:t>এই আচরণবিধি আমাদের আচরণের মান রক্ষা করার জন্য তৈরি। এর লক্ষ্য হলো—স্বাধীনতা, দক্ষতা ও কার্যকারিতার সর্বোচ্চ মান ধরে রাখা। এটি </a:t>
            </a:r>
            <a:r>
              <a:rPr b="1" lang="en-US" sz="2000">
                <a:latin typeface="Arial"/>
                <a:ea typeface="Arial"/>
                <a:cs typeface="Arial"/>
                <a:sym typeface="Arial"/>
              </a:rPr>
              <a:t>আইএফআরসি এবং আইসিআরসি</a:t>
            </a:r>
            <a:r>
              <a:rPr lang="en-US" sz="2000">
                <a:solidFill>
                  <a:schemeClr val="lt1"/>
                </a:solidFill>
                <a:latin typeface="Arial"/>
                <a:ea typeface="Arial"/>
                <a:cs typeface="Arial"/>
                <a:sym typeface="Arial"/>
              </a:rPr>
              <a:t> </a:t>
            </a:r>
            <a:r>
              <a:rPr lang="en-US"/>
              <a:t>যৌথভাবে প্রস্তুত করেছে।</a:t>
            </a:r>
            <a:endParaRPr/>
          </a:p>
          <a:p>
            <a:pPr indent="-342900" lvl="0" marL="342900" rtl="0" algn="l">
              <a:lnSpc>
                <a:spcPct val="100000"/>
              </a:lnSpc>
              <a:spcBef>
                <a:spcPts val="0"/>
              </a:spcBef>
              <a:spcAft>
                <a:spcPts val="0"/>
              </a:spcAft>
              <a:buClr>
                <a:srgbClr val="FF0000"/>
              </a:buClr>
              <a:buSzPts val="1800"/>
              <a:buFont typeface="Arial"/>
              <a:buChar char="•"/>
            </a:pPr>
            <a:r>
              <a:rPr lang="en-US"/>
              <a:t>শুধু রেড ক্রস রেড ক্রিসেন্ট নয়, অনেক এনজিও-ও এই আচরণবিধিতে স্বাক্ষর করেছে। ফলে এটি অনেক সংস্থার জন্যই প্রযোজ্য।</a:t>
            </a:r>
            <a:endParaRPr/>
          </a:p>
          <a:p>
            <a:pPr indent="-342900" lvl="0" marL="342900" rtl="0" algn="l">
              <a:lnSpc>
                <a:spcPct val="100000"/>
              </a:lnSpc>
              <a:spcBef>
                <a:spcPts val="0"/>
              </a:spcBef>
              <a:spcAft>
                <a:spcPts val="0"/>
              </a:spcAft>
              <a:buClr>
                <a:srgbClr val="FF0000"/>
              </a:buClr>
              <a:buSzPts val="1800"/>
              <a:buFont typeface="Arial"/>
              <a:buChar char="•"/>
            </a:pPr>
            <a:r>
              <a:rPr lang="en-US"/>
              <a:t>আপনি যদি রেড ক্রস রেড ক্রিসেন্টের সাথে স্বেচ্ছাসেবী, কর্মী বা পরামর্শক হিসেবে যুক্ত হন, তাহলে আলাদা করে সই না করলেও </a:t>
            </a:r>
            <a:r>
              <a:rPr b="0" lang="en-US"/>
              <a:t>আপনার ওপর এই আচরণবিধি প্রযোজ্য হবে।</a:t>
            </a:r>
            <a:r>
              <a:rPr lang="en-US"/>
              <a:t>কারণ, এটি একটি সংগঠনের প্রতিশ্রুতি, যা সংগঠনের প্রত্যেকের জন্য বাধ্যতামূলক।</a:t>
            </a:r>
            <a:endParaRPr/>
          </a:p>
          <a:p>
            <a:pPr indent="-342900" lvl="0" marL="342900" rtl="0" algn="l">
              <a:lnSpc>
                <a:spcPct val="100000"/>
              </a:lnSpc>
              <a:spcBef>
                <a:spcPts val="0"/>
              </a:spcBef>
              <a:spcAft>
                <a:spcPts val="0"/>
              </a:spcAft>
              <a:buClr>
                <a:srgbClr val="FF0000"/>
              </a:buClr>
              <a:buSzPts val="1800"/>
              <a:buFont typeface="Arial"/>
              <a:buChar char="•"/>
            </a:pPr>
            <a:r>
              <a:rPr lang="en-US"/>
              <a:t>এই আচরণবিধি কেবল অফিসের সময়ই নয়, </a:t>
            </a:r>
            <a:r>
              <a:rPr b="0" lang="en-US"/>
              <a:t>কাজের বাইরেও </a:t>
            </a:r>
            <a:r>
              <a:rPr lang="en-US"/>
              <a:t>মেনে চলতে হয়। কারণ, আমরা সবসময় রেড ক্রস রেড ক্রিসেন্টের প্রতিনিধি হিসেবেই বিবেচিত হই।</a:t>
            </a:r>
            <a:endParaRPr/>
          </a:p>
          <a:p>
            <a:pPr indent="-342900" lvl="0" marL="342900" rtl="0" algn="l">
              <a:lnSpc>
                <a:spcPct val="100000"/>
              </a:lnSpc>
              <a:spcBef>
                <a:spcPts val="0"/>
              </a:spcBef>
              <a:spcAft>
                <a:spcPts val="0"/>
              </a:spcAft>
              <a:buClr>
                <a:srgbClr val="FF0000"/>
              </a:buClr>
              <a:buSzPts val="1800"/>
              <a:buFont typeface="Arial"/>
              <a:buChar char="•"/>
            </a:pPr>
            <a:r>
              <a:rPr lang="en-US"/>
              <a:t>এই আচরণবিধিতে আছে </a:t>
            </a:r>
            <a:r>
              <a:rPr b="0" lang="en-US"/>
              <a:t>১০টি মূলনীতি</a:t>
            </a:r>
            <a:r>
              <a:rPr lang="en-US"/>
              <a:t>, যেগুলো মানবতা, পক্ষপাতহীনতা, নিরপেক্ষতা এবং স্বাধীনতার মতো মৌলিক আদর্শকে ধারণ করে।</a:t>
            </a:r>
            <a:endParaRPr/>
          </a:p>
          <a:p>
            <a:pPr indent="-342900" lvl="0" marL="342900" rtl="0" algn="l">
              <a:lnSpc>
                <a:spcPct val="100000"/>
              </a:lnSpc>
              <a:spcBef>
                <a:spcPts val="0"/>
              </a:spcBef>
              <a:spcAft>
                <a:spcPts val="0"/>
              </a:spcAft>
              <a:buClr>
                <a:srgbClr val="FF0000"/>
              </a:buClr>
              <a:buSzPts val="1800"/>
              <a:buFont typeface="Arial"/>
              <a:buChar char="•"/>
            </a:pPr>
            <a:r>
              <a:rPr lang="en-US"/>
              <a:t>অনেক সংস্থার নিজেদের তৈরি আচরণবিধির মূল কাঠামোও এই আন্তর্জাতিক আচরণবিধি থেকেই গড়ে উঠেছে।</a:t>
            </a:r>
            <a:endParaRPr/>
          </a:p>
          <a:p>
            <a:pPr indent="-342900" lvl="0" marL="342900" rtl="0" algn="l">
              <a:lnSpc>
                <a:spcPct val="100000"/>
              </a:lnSpc>
              <a:spcBef>
                <a:spcPts val="0"/>
              </a:spcBef>
              <a:spcAft>
                <a:spcPts val="0"/>
              </a:spcAft>
              <a:buClr>
                <a:srgbClr val="FF0000"/>
              </a:buClr>
              <a:buSzPts val="1800"/>
              <a:buFont typeface="Arial"/>
              <a:buChar char="•"/>
            </a:pPr>
            <a:r>
              <a:rPr lang="en-US"/>
              <a:t>এটি আমাদের শেখায় </a:t>
            </a:r>
            <a:r>
              <a:rPr b="0" lang="en-US"/>
              <a:t>কী কাজ করব </a:t>
            </a:r>
            <a:r>
              <a:rPr lang="en-US"/>
              <a:t>এবং </a:t>
            </a:r>
            <a:r>
              <a:rPr b="0" lang="en-US"/>
              <a:t>কীভাবে সেই কাজ করব</a:t>
            </a:r>
            <a:r>
              <a:rPr lang="en-US"/>
              <a:t>—দুটোই।</a:t>
            </a:r>
            <a:br>
              <a:rPr lang="en-US"/>
            </a:br>
            <a:r>
              <a:rPr lang="en-US"/>
              <a:t>মানে, কী ধরণের সহায়তা দেব এবং সেটা কেমনভাবে দেব, সেই নির্দেশনাও এখানে আছে।</a:t>
            </a:r>
            <a:endParaRPr/>
          </a:p>
          <a:p>
            <a:pPr indent="-342900" lvl="0" marL="342900" rtl="0" algn="l">
              <a:lnSpc>
                <a:spcPct val="100000"/>
              </a:lnSpc>
              <a:spcBef>
                <a:spcPts val="0"/>
              </a:spcBef>
              <a:spcAft>
                <a:spcPts val="0"/>
              </a:spcAft>
              <a:buClr>
                <a:srgbClr val="FF0000"/>
              </a:buClr>
              <a:buSzPts val="1800"/>
              <a:buFont typeface="Arial"/>
              <a:buChar char="•"/>
            </a:pPr>
            <a:r>
              <a:rPr lang="en-US"/>
              <a:t>এছাড়া, আমাদের স্বেচ্ছাসেবক ও কর্মীদের কাছ থেকে </a:t>
            </a:r>
            <a:r>
              <a:rPr b="0" lang="en-US"/>
              <a:t>কী ধরনের আচরণ প্রত্যাশিত </a:t>
            </a:r>
            <a:r>
              <a:rPr lang="en-US"/>
              <a:t>এবং </a:t>
            </a:r>
            <a:r>
              <a:rPr b="0" lang="en-US"/>
              <a:t>কোন আচরণ অগ্রহণযোগ্য</a:t>
            </a:r>
            <a:r>
              <a:rPr lang="en-US"/>
              <a:t>—সেটাও স্পষ্টভাবে বলা আছে।</a:t>
            </a:r>
            <a:endParaRPr/>
          </a:p>
        </p:txBody>
      </p:sp>
      <p:sp>
        <p:nvSpPr>
          <p:cNvPr id="177" name="Google Shape;17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বক্তার জন্য নির্দেশিকা </a:t>
            </a:r>
            <a:endParaRPr/>
          </a:p>
          <a:p>
            <a:pPr indent="0" lvl="0" marL="0" rtl="0" algn="l">
              <a:lnSpc>
                <a:spcPct val="100000"/>
              </a:lnSpc>
              <a:spcBef>
                <a:spcPts val="540"/>
              </a:spcBef>
              <a:spcAft>
                <a:spcPts val="0"/>
              </a:spcAft>
              <a:buSzPts val="1400"/>
              <a:buNone/>
            </a:pPr>
            <a:r>
              <a:t/>
            </a:r>
            <a:endParaRPr/>
          </a:p>
          <a:p>
            <a:pPr indent="0" lvl="0" marL="0" rtl="0" algn="l">
              <a:lnSpc>
                <a:spcPct val="100000"/>
              </a:lnSpc>
              <a:spcBef>
                <a:spcPts val="540"/>
              </a:spcBef>
              <a:spcAft>
                <a:spcPts val="0"/>
              </a:spcAft>
              <a:buSzPts val="1400"/>
              <a:buNone/>
            </a:pPr>
            <a:r>
              <a:rPr lang="en-US"/>
              <a:t>১০টি মূল নীতি দেখান।</a:t>
            </a:r>
            <a:endParaRPr/>
          </a:p>
          <a:p>
            <a:pPr indent="0" lvl="0" marL="0" rtl="0" algn="l">
              <a:lnSpc>
                <a:spcPct val="100000"/>
              </a:lnSpc>
              <a:spcBef>
                <a:spcPts val="540"/>
              </a:spcBef>
              <a:spcAft>
                <a:spcPts val="0"/>
              </a:spcAft>
              <a:buSzPts val="1400"/>
              <a:buNone/>
            </a:pPr>
            <a:r>
              <a:rPr lang="en-US"/>
              <a:t>আপনি কি এগুলোর সাথে পরিচিত?</a:t>
            </a:r>
            <a:endParaRPr/>
          </a:p>
          <a:p>
            <a:pPr indent="0" lvl="0" marL="0" rtl="0" algn="l">
              <a:lnSpc>
                <a:spcPct val="100000"/>
              </a:lnSpc>
              <a:spcBef>
                <a:spcPts val="540"/>
              </a:spcBef>
              <a:spcAft>
                <a:spcPts val="0"/>
              </a:spcAft>
              <a:buSzPts val="1400"/>
              <a:buNone/>
            </a:pPr>
            <a:r>
              <a:rPr lang="en-US"/>
              <a:t>আপনি প্রতিটি নীতি নিয়ে আলোচনা করবেন, বিশেষ করে তা আমাদের কমিউনিটিতে আচরণের জন্য কী অর্থ বহন করে, সে বিষয়ে মনোযোগ দেবেন।</a:t>
            </a:r>
            <a:endParaRPr/>
          </a:p>
        </p:txBody>
      </p:sp>
      <p:sp>
        <p:nvSpPr>
          <p:cNvPr id="186" name="Google Shape;18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প্রাপ্য সময় অনুযায়ী – ঐসব নীতির উপর ফোকাস করার বিকল্প যা সবচেয়ে ঘনিষ্ঠভাবে কর্মী এবং স্বেচ্ছাসেবীদের কমিউনিটিতে আচরণের সাথে সম্পর্কিত। </a:t>
            </a:r>
            <a:endParaRPr/>
          </a:p>
        </p:txBody>
      </p:sp>
      <p:sp>
        <p:nvSpPr>
          <p:cNvPr id="193" name="Google Shape;19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542"/>
              </a:spcBef>
              <a:spcAft>
                <a:spcPts val="0"/>
              </a:spcAft>
              <a:buSzPts val="1400"/>
              <a:buNone/>
            </a:pPr>
            <a:r>
              <a:t/>
            </a:r>
            <a:endParaRPr b="1"/>
          </a:p>
          <a:p>
            <a:pPr indent="0" lvl="0" marL="0" rtl="0" algn="just">
              <a:lnSpc>
                <a:spcPct val="100000"/>
              </a:lnSpc>
              <a:spcBef>
                <a:spcPts val="540"/>
              </a:spcBef>
              <a:spcAft>
                <a:spcPts val="0"/>
              </a:spcAft>
              <a:buSzPts val="1400"/>
              <a:buNone/>
            </a:pPr>
            <a:r>
              <a:rPr b="1" lang="en-US" sz="1900"/>
              <a:t>সঞ্চালকের জন্য নোট</a:t>
            </a:r>
            <a:endParaRPr b="1" sz="1900"/>
          </a:p>
          <a:p>
            <a:pPr indent="0" lvl="0" marL="0" rtl="0" algn="just">
              <a:lnSpc>
                <a:spcPct val="100000"/>
              </a:lnSpc>
              <a:spcBef>
                <a:spcPts val="540"/>
              </a:spcBef>
              <a:spcAft>
                <a:spcPts val="0"/>
              </a:spcAft>
              <a:buSzPts val="1400"/>
              <a:buNone/>
            </a:pPr>
            <a:r>
              <a:t/>
            </a:r>
            <a:endParaRPr b="1"/>
          </a:p>
          <a:p>
            <a:pPr indent="0" lvl="0" marL="0" rtl="0" algn="just">
              <a:lnSpc>
                <a:spcPct val="100000"/>
              </a:lnSpc>
              <a:spcBef>
                <a:spcPts val="540"/>
              </a:spcBef>
              <a:spcAft>
                <a:spcPts val="0"/>
              </a:spcAft>
              <a:buSzPts val="1400"/>
              <a:buNone/>
            </a:pPr>
            <a:r>
              <a:rPr b="1" i="0" lang="en-US" u="sng"/>
              <a:t>প্রথমেই, ছবিতে যা দেখা যাচ্ছে এবং বলা হচ্ছে:</a:t>
            </a:r>
            <a:endParaRPr/>
          </a:p>
          <a:p>
            <a:pPr indent="0" lvl="0" marL="0" rtl="0" algn="just">
              <a:lnSpc>
                <a:spcPct val="100000"/>
              </a:lnSpc>
              <a:spcBef>
                <a:spcPts val="540"/>
              </a:spcBef>
              <a:spcAft>
                <a:spcPts val="0"/>
              </a:spcAft>
              <a:buSzPts val="1400"/>
              <a:buNone/>
            </a:pPr>
            <a:r>
              <a:rPr b="0" i="0" lang="en-US" u="none"/>
              <a:t>- যাদের সাথে কাজ করেন তাদেরকে সন্মান দেখাবেন এবং ভাল ব্যবহার করবেন। </a:t>
            </a:r>
            <a:endParaRPr/>
          </a:p>
          <a:p>
            <a:pPr indent="-342900" lvl="0" marL="342900" rtl="0" algn="just">
              <a:lnSpc>
                <a:spcPct val="100000"/>
              </a:lnSpc>
              <a:spcBef>
                <a:spcPts val="540"/>
              </a:spcBef>
              <a:spcAft>
                <a:spcPts val="0"/>
              </a:spcAft>
              <a:buSzPts val="1400"/>
              <a:buFont typeface="Calibri"/>
              <a:buChar char="-"/>
            </a:pPr>
            <a:r>
              <a:rPr b="0" i="0" lang="en-US" u="none"/>
              <a:t>কাউকে সাহায্য করার বিনিময়ে কখনও টাকা পয়সা বা উপহার উপঢৌকন বা অন্য কোনকিছু চাইবেননা বা নেবেননা।</a:t>
            </a:r>
            <a:endParaRPr/>
          </a:p>
          <a:p>
            <a:pPr indent="-342900" lvl="0" marL="342900" rtl="0" algn="just">
              <a:lnSpc>
                <a:spcPct val="100000"/>
              </a:lnSpc>
              <a:spcBef>
                <a:spcPts val="540"/>
              </a:spcBef>
              <a:spcAft>
                <a:spcPts val="0"/>
              </a:spcAft>
              <a:buSzPts val="1400"/>
              <a:buFont typeface="Calibri"/>
              <a:buChar char="-"/>
            </a:pPr>
            <a:r>
              <a:rPr b="0" i="0" lang="en-US" u="none"/>
              <a:t>মানুষের সাথে বাজে ব্যবহার করবেননা। এমন কিছু করবেননা যে তারা ভয় পায় বা আঘাত পায়।</a:t>
            </a:r>
            <a:endParaRPr/>
          </a:p>
          <a:p>
            <a:pPr indent="0" lvl="0" marL="0" rtl="0" algn="just">
              <a:lnSpc>
                <a:spcPct val="100000"/>
              </a:lnSpc>
              <a:spcBef>
                <a:spcPts val="540"/>
              </a:spcBef>
              <a:spcAft>
                <a:spcPts val="0"/>
              </a:spcAft>
              <a:buSzPts val="1400"/>
              <a:buNone/>
            </a:pPr>
            <a:r>
              <a:t/>
            </a:r>
            <a:endParaRPr b="1" i="0" u="sng"/>
          </a:p>
          <a:p>
            <a:pPr indent="0" lvl="0" marL="0" rtl="0" algn="just">
              <a:lnSpc>
                <a:spcPct val="100000"/>
              </a:lnSpc>
              <a:spcBef>
                <a:spcPts val="540"/>
              </a:spcBef>
              <a:spcAft>
                <a:spcPts val="0"/>
              </a:spcAft>
              <a:buSzPts val="1400"/>
              <a:buNone/>
            </a:pPr>
            <a:r>
              <a:rPr lang="en-US"/>
              <a:t>মানবিক সহায়তা পাওয়ার অধিকার এবং তা প্রদান করার অধিকার—এই দুটোই একটি মৌলিক মানবিক নীতি, যা বিশ্বের সব দেশের সব নাগরিকের জন্য প্রযোজ্য। আমরা আন্তর্জাতিক সম্প্রদায়ের সদস্য হিসেবে স্বীকার করি যে, যেখানে যেখানে মানবিক সহায়তা প্রয়োজন, সেখানে তা দেওয়ার বাধ্যবাধকতা আমাদের আছে। তাই ক্ষতিগ্রস্ত মানুষের কাছে বাধাহীনভাবে পৌঁছানোর সুযোগ পাওয়া অত্যন্ত গুরুত্বপূর্ণ, যেন আমরা আমাদের এই দায়িত্ব সঠিকভাবে পালন করতে পারি।</a:t>
            </a:r>
            <a:endParaRPr/>
          </a:p>
          <a:p>
            <a:pPr indent="0" lvl="0" marL="0" rtl="0" algn="just">
              <a:lnSpc>
                <a:spcPct val="100000"/>
              </a:lnSpc>
              <a:spcBef>
                <a:spcPts val="540"/>
              </a:spcBef>
              <a:spcAft>
                <a:spcPts val="0"/>
              </a:spcAft>
              <a:buSzPts val="1400"/>
              <a:buNone/>
            </a:pPr>
            <a:r>
              <a:rPr lang="en-US"/>
              <a:t>দুর্যোগে আমাদের সাড়া দেওয়ার মূল উদ্দেশ্য হলো—মানুষের কষ্ট লাঘব করা, বিশেষ করে তাদের, যারা দুর্যোগের ধাক্কা সামাল দিতে সবচেয়ে বেশি অসহায়। আমরা যখন মানবিক সহায়তা দেই, সেটি কোনো পক্ষপাতদুষ্ট বা রাজনৈতিক কাজ নয়। আর এটা তেমনভাবে দেখা বা ব্যাখ্যা করাও উচিত নয়। </a:t>
            </a:r>
            <a:endParaRPr/>
          </a:p>
          <a:p>
            <a:pPr indent="0" lvl="0" marL="0" rtl="0" algn="just">
              <a:lnSpc>
                <a:spcPct val="100000"/>
              </a:lnSpc>
              <a:spcBef>
                <a:spcPts val="540"/>
              </a:spcBef>
              <a:spcAft>
                <a:spcPts val="0"/>
              </a:spcAft>
              <a:buSzPts val="1400"/>
              <a:buNone/>
            </a:pPr>
            <a:r>
              <a:t/>
            </a:r>
            <a:endParaRPr/>
          </a:p>
          <a:p>
            <a:pPr indent="-342900" lvl="0" marL="342900" rtl="0" algn="just">
              <a:lnSpc>
                <a:spcPct val="100000"/>
              </a:lnSpc>
              <a:spcBef>
                <a:spcPts val="540"/>
              </a:spcBef>
              <a:spcAft>
                <a:spcPts val="0"/>
              </a:spcAft>
              <a:buSzPts val="1400"/>
              <a:buFont typeface="Noto Sans Symbols"/>
              <a:buChar char="▪"/>
            </a:pPr>
            <a:r>
              <a:rPr lang="en-US"/>
              <a:t>মানবিক দায়িত্ববোধই আমাদের বেশিরভাগ সিদ্ধান্তের মূল চালিকাশক্তি এবং আমাদের সব অঙ্গীকারের ভিত্তি। আমরা প্রায়ই সরকার বা সশস্ত্র গোষ্ঠীর সাথে যখন কোনো নির্দিষ্ট এলাকায় প্রবেশের জন্য আলোচনা করি, তখন এই মানবিক দায়িত্বের কথা উল্লেখ করি। মানবিক সহায়তা পাওয়ার অধিকার আন্তর্জাতিক মানবিক আইনের একটি অংশ।</a:t>
            </a:r>
            <a:endParaRPr/>
          </a:p>
          <a:p>
            <a:pPr indent="-342900" lvl="0" marL="342900" rtl="0" algn="just">
              <a:lnSpc>
                <a:spcPct val="100000"/>
              </a:lnSpc>
              <a:spcBef>
                <a:spcPts val="540"/>
              </a:spcBef>
              <a:spcAft>
                <a:spcPts val="0"/>
              </a:spcAft>
              <a:buSzPts val="1400"/>
              <a:buFont typeface="Noto Sans Symbols"/>
              <a:buChar char="▪"/>
            </a:pPr>
            <a:r>
              <a:rPr lang="en-US"/>
              <a:t>এর মধ্যে পড়ে—মানুষের মর্যাদা, সম্মান ও ন্যায্য আচরণ বজায় রাখা।</a:t>
            </a:r>
            <a:endParaRPr/>
          </a:p>
          <a:p>
            <a:pPr indent="0" lvl="0" marL="0" rtl="0" algn="just">
              <a:lnSpc>
                <a:spcPct val="100000"/>
              </a:lnSpc>
              <a:spcBef>
                <a:spcPts val="540"/>
              </a:spcBef>
              <a:spcAft>
                <a:spcPts val="0"/>
              </a:spcAft>
              <a:buSzPts val="1400"/>
              <a:buFont typeface="Noto Sans Symbols"/>
              <a:buNone/>
            </a:pPr>
            <a:r>
              <a:t/>
            </a:r>
            <a:endParaRPr b="1"/>
          </a:p>
          <a:p>
            <a:pPr indent="-342900" lvl="0" marL="342900" rtl="0" algn="just">
              <a:lnSpc>
                <a:spcPct val="100000"/>
              </a:lnSpc>
              <a:spcBef>
                <a:spcPts val="540"/>
              </a:spcBef>
              <a:spcAft>
                <a:spcPts val="0"/>
              </a:spcAft>
              <a:buSzPts val="1400"/>
              <a:buFont typeface="Arial"/>
              <a:buChar char="•"/>
            </a:pPr>
            <a:r>
              <a:rPr b="1" lang="en-US"/>
              <a:t>কীভাবে আমাদের আচরণে এই নীতির প্রতিফলন ঘটবে:</a:t>
            </a:r>
            <a:endParaRPr/>
          </a:p>
          <a:p>
            <a:pPr indent="-342900" lvl="0" marL="571500" rtl="0" algn="l">
              <a:lnSpc>
                <a:spcPct val="100000"/>
              </a:lnSpc>
              <a:spcBef>
                <a:spcPts val="542"/>
              </a:spcBef>
              <a:spcAft>
                <a:spcPts val="0"/>
              </a:spcAft>
              <a:buSzPts val="1400"/>
              <a:buFont typeface="Noto Sans Symbols"/>
              <a:buChar char="✔"/>
            </a:pPr>
            <a:r>
              <a:rPr lang="en-US"/>
              <a:t>আমরা কখনো মানুষের কাছ থেকে টাকা, উপহার বা যৌন সুবিধা চাই না। আমরা সাহায্য করি একমাত্র মানবিক প্রয়োজনে, ব্যক্তিগত স্বার্থে নয়।</a:t>
            </a:r>
            <a:endParaRPr/>
          </a:p>
          <a:p>
            <a:pPr indent="-342900" lvl="0" marL="571500" rtl="0" algn="l">
              <a:lnSpc>
                <a:spcPct val="100000"/>
              </a:lnSpc>
              <a:spcBef>
                <a:spcPts val="542"/>
              </a:spcBef>
              <a:spcAft>
                <a:spcPts val="0"/>
              </a:spcAft>
              <a:buSzPts val="1400"/>
              <a:buFont typeface="Noto Sans Symbols"/>
              <a:buChar char="✔"/>
            </a:pPr>
            <a:r>
              <a:rPr lang="en-US"/>
              <a:t>আমরা কাউকে আঘাত করি না, তাদের সঙ্গে দুর্ব্যবহার করি না, বাজে ভাষায় কথা বলি না, হয়রানি করি না বা কাউকে বৈষম্যের চোখে দেখি না।</a:t>
            </a:r>
            <a:endParaRPr/>
          </a:p>
          <a:p>
            <a:pPr indent="-342900" lvl="0" marL="571500" rtl="0" algn="l">
              <a:lnSpc>
                <a:spcPct val="100000"/>
              </a:lnSpc>
              <a:spcBef>
                <a:spcPts val="542"/>
              </a:spcBef>
              <a:spcAft>
                <a:spcPts val="0"/>
              </a:spcAft>
              <a:buSzPts val="1400"/>
              <a:buFont typeface="Noto Sans Symbols"/>
              <a:buChar char="✔"/>
            </a:pPr>
            <a:r>
              <a:rPr lang="en-US"/>
              <a:t>আমরা সবাইকে সম্মান করি, তাদের সমান মর্যাদার মানুষ হিসেবে দেখি এবং সহকর্মী ও কমিউনিটির সদস্যদের সততা ও ন্যায্যতার ভিত্তিতে সম্পর্ক গড়ি।</a:t>
            </a:r>
            <a:endParaRPr/>
          </a:p>
          <a:p>
            <a:pPr indent="-342900" lvl="0" marL="571500" rtl="0" algn="l">
              <a:lnSpc>
                <a:spcPct val="100000"/>
              </a:lnSpc>
              <a:spcBef>
                <a:spcPts val="542"/>
              </a:spcBef>
              <a:spcAft>
                <a:spcPts val="0"/>
              </a:spcAft>
              <a:buSzPts val="1400"/>
              <a:buFont typeface="Noto Sans Symbols"/>
              <a:buChar char="✔"/>
            </a:pPr>
            <a:r>
              <a:rPr lang="en-US"/>
              <a:t>আমরা সব মানুষকে সমানভাবে সম্মান করি—জাতি, বর্ণ, লিঙ্গ, ধর্ম, সমাজিক শ্রেণি বা রাজনৈতিক মতাদর্শ যাই হোক না কেন—কোনো ধরনের পার্থক্য বা বৈষম্য না করে।</a:t>
            </a:r>
            <a:endParaRPr/>
          </a:p>
          <a:p>
            <a:pPr indent="-342900" lvl="0" marL="571500" rtl="0" algn="l">
              <a:lnSpc>
                <a:spcPct val="100000"/>
              </a:lnSpc>
              <a:spcBef>
                <a:spcPts val="542"/>
              </a:spcBef>
              <a:spcAft>
                <a:spcPts val="0"/>
              </a:spcAft>
              <a:buSzPts val="1400"/>
              <a:buFont typeface="Noto Sans Symbols"/>
              <a:buChar char="✔"/>
            </a:pPr>
            <a:r>
              <a:rPr lang="en-US"/>
              <a:t>আমরা সবসময় মৌলিক মানবিক নীতিমালার আলোকে কাজ করি।</a:t>
            </a:r>
            <a:endParaRPr/>
          </a:p>
        </p:txBody>
      </p:sp>
      <p:sp>
        <p:nvSpPr>
          <p:cNvPr id="200" name="Google Shape;200;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1" name="Google Shape;21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5333F"/>
              </a:buClr>
              <a:buSzPts val="1800"/>
              <a:buFont typeface="Open Sans"/>
              <a:buNone/>
            </a:pPr>
            <a:r>
              <a:rPr b="1" lang="en-US" sz="1800">
                <a:solidFill>
                  <a:srgbClr val="F5333F"/>
                </a:solidFill>
                <a:latin typeface="Open Sans"/>
                <a:ea typeface="Open Sans"/>
                <a:cs typeface="Open Sans"/>
                <a:sym typeface="Open Sans"/>
              </a:rPr>
              <a:t>বক্তার জন্য নির্দেশিকা </a:t>
            </a:r>
            <a:endParaRPr b="0" sz="1800">
              <a:solidFill>
                <a:srgbClr val="F5333F"/>
              </a:solidFill>
              <a:latin typeface="Open Sans"/>
              <a:ea typeface="Open Sans"/>
              <a:cs typeface="Open Sans"/>
              <a:sym typeface="Open Sans"/>
            </a:endParaRPr>
          </a:p>
          <a:p>
            <a:pPr indent="0" lvl="0" marL="0" marR="0" rtl="0" algn="l">
              <a:lnSpc>
                <a:spcPct val="100000"/>
              </a:lnSpc>
              <a:spcBef>
                <a:spcPts val="0"/>
              </a:spcBef>
              <a:spcAft>
                <a:spcPts val="0"/>
              </a:spcAft>
              <a:buClr>
                <a:srgbClr val="F5333F"/>
              </a:buClr>
              <a:buSzPts val="1800"/>
              <a:buFont typeface="Open Sans"/>
              <a:buNone/>
            </a:pPr>
            <a:r>
              <a:t/>
            </a:r>
            <a:endParaRPr b="0" sz="1800">
              <a:solidFill>
                <a:srgbClr val="F5333F"/>
              </a:solidFill>
              <a:latin typeface="Open Sans"/>
              <a:ea typeface="Open Sans"/>
              <a:cs typeface="Open Sans"/>
              <a:sym typeface="Open Sans"/>
            </a:endParaRPr>
          </a:p>
          <a:p>
            <a:pPr indent="0" lvl="0" marL="0" marR="0" rtl="0" algn="l">
              <a:lnSpc>
                <a:spcPct val="100000"/>
              </a:lnSpc>
              <a:spcBef>
                <a:spcPts val="0"/>
              </a:spcBef>
              <a:spcAft>
                <a:spcPts val="0"/>
              </a:spcAft>
              <a:buClr>
                <a:srgbClr val="F5333F"/>
              </a:buClr>
              <a:buSzPts val="1800"/>
              <a:buFont typeface="Open Sans"/>
              <a:buNone/>
            </a:pPr>
            <a:r>
              <a:rPr b="1" lang="en-US"/>
              <a:t>নীতি ২</a:t>
            </a:r>
            <a:br>
              <a:rPr lang="en-US"/>
            </a:br>
            <a:r>
              <a:rPr b="1" lang="en-US"/>
              <a:t>সাহায্য দেওয়া হয় প্রাপকের জাতি, ধর্ম বা পরিচয় না দেখে, এবং কোনো ধরনের বৈষম্য ছাড়া। সাহায্যের অগ্রাধিকার নির্ধারিত হয় শুধুমাত্র প্রয়োজনের ভিত্তিতে।</a:t>
            </a:r>
            <a:br>
              <a:rPr lang="en-US"/>
            </a:br>
            <a:r>
              <a:rPr lang="en-US"/>
              <a:t>যতটা সম্ভব, আমরা সাহায্য দেওয়ার আগে বিপর্যয়ের শিকারদের চাহিদা এবং স্থানীয় সক্ষমতা ভালোভাবে যাচাই করি। আমাদের সব প্রোগ্রামে আমরা মনে রাখি যে, মানুষের দুঃখ যতটুকু সম্ভব কমানো উচিত; এক জায়গার জীবন আরেক জায়গার মতোই মূল্যবান। তাই, আমরা সাহায্য দেবার সময়, সেই দুঃখের মাত্রা বুঝে তা কমানোর চেষ্টা করি। আমরা জানি, বিপর্যয়ের সময় মহিলাদের ভূমিকা খুবই গুরুত্বপূর্ণ, তাই তাদের সাহায্য কর্মসূচির মাধ্যমে সমর্থন দেওয়ার চেষ্টা করি। এই নীতি বাস্তবায়ন করার জন্য, আমাদের এবং আমাদের অংশীদারদের প্রয়োজনীয় সম্পদ ও সমান সুযোগ থাকা উচিত, যাতে আমরা সবার জন্য সমানভাবে সাহায্য পৌঁছাতে পারি।</a:t>
            </a:r>
            <a:endParaRPr/>
          </a:p>
          <a:p>
            <a:pPr indent="0" lvl="0" marL="0" marR="0" rtl="0" algn="l">
              <a:lnSpc>
                <a:spcPct val="100000"/>
              </a:lnSpc>
              <a:spcBef>
                <a:spcPts val="0"/>
              </a:spcBef>
              <a:spcAft>
                <a:spcPts val="0"/>
              </a:spcAft>
              <a:buClr>
                <a:srgbClr val="F5333F"/>
              </a:buClr>
              <a:buSzPts val="1800"/>
              <a:buFont typeface="Open Sans"/>
              <a:buNone/>
            </a:pPr>
            <a:r>
              <a:t/>
            </a:r>
            <a:endParaRPr b="1"/>
          </a:p>
          <a:p>
            <a:pPr indent="0" lvl="0" marL="0" marR="0" rtl="0" algn="l">
              <a:lnSpc>
                <a:spcPct val="100000"/>
              </a:lnSpc>
              <a:spcBef>
                <a:spcPts val="0"/>
              </a:spcBef>
              <a:spcAft>
                <a:spcPts val="0"/>
              </a:spcAft>
              <a:buClr>
                <a:srgbClr val="F5333F"/>
              </a:buClr>
              <a:buSzPts val="1800"/>
              <a:buFont typeface="Open Sans"/>
              <a:buNone/>
            </a:pPr>
            <a:r>
              <a:rPr b="1" lang="en-US"/>
              <a:t>বাস্তব উদাহরণ</a:t>
            </a:r>
            <a:endParaRPr/>
          </a:p>
          <a:p>
            <a:pPr indent="-228600" lvl="0" marL="457200" rtl="0" algn="l">
              <a:lnSpc>
                <a:spcPct val="100000"/>
              </a:lnSpc>
              <a:spcBef>
                <a:spcPts val="542"/>
              </a:spcBef>
              <a:spcAft>
                <a:spcPts val="0"/>
              </a:spcAft>
              <a:buSzPts val="1400"/>
              <a:buFont typeface="Arial"/>
              <a:buChar char="•"/>
            </a:pPr>
            <a:r>
              <a:rPr lang="en-US"/>
              <a:t>ব্রিফিং দেওয়া ব্যক্তির কাছে প্রশ্ন করুন, তারা কি এই নীতি বুঝেছে এবং আমাদের কাজের মধ্যে এর কী প্রভাব হতে পারে, সে বিষয়ে কোনো উদাহরণ জানে কি না।</a:t>
            </a:r>
            <a:endParaRPr/>
          </a:p>
          <a:p>
            <a:pPr indent="-228600" lvl="0" marL="457200" rtl="0" algn="l">
              <a:lnSpc>
                <a:spcPct val="100000"/>
              </a:lnSpc>
              <a:spcBef>
                <a:spcPts val="542"/>
              </a:spcBef>
              <a:spcAft>
                <a:spcPts val="0"/>
              </a:spcAft>
              <a:buSzPts val="1400"/>
              <a:buFont typeface="Arial"/>
              <a:buChar char="•"/>
            </a:pPr>
            <a:r>
              <a:rPr lang="en-US"/>
              <a:t>সাহায্য বিতরণকালে আমরা শুধু একটি গোষ্ঠী বা ধর্মের লোকদের সাহায্য করি না, সবাইকেই করি। এই বিষয়টি আমরা সবসময় নিশ্চিত করার চেষ্টা করি। </a:t>
            </a:r>
            <a:endParaRPr/>
          </a:p>
          <a:p>
            <a:pPr indent="-228600" lvl="0" marL="457200" rtl="0" algn="l">
              <a:lnSpc>
                <a:spcPct val="100000"/>
              </a:lnSpc>
              <a:spcBef>
                <a:spcPts val="542"/>
              </a:spcBef>
              <a:spcAft>
                <a:spcPts val="0"/>
              </a:spcAft>
              <a:buSzPts val="1400"/>
              <a:buFont typeface="Arial"/>
              <a:buChar char="•"/>
            </a:pPr>
            <a:r>
              <a:rPr lang="en-US"/>
              <a:t>আমরা সহজে যে কমিউনিটির কাছে পৌঁছানো যায় তার বদলে, আরো দুর্বল, কিন্তু পৌঁছানো কঠিন লোকদের সাহায্য করার চেষ্টা করি।</a:t>
            </a:r>
            <a:endParaRPr/>
          </a:p>
          <a:p>
            <a:pPr indent="-228600" lvl="0" marL="457200" rtl="0" algn="l">
              <a:lnSpc>
                <a:spcPct val="100000"/>
              </a:lnSpc>
              <a:spcBef>
                <a:spcPts val="542"/>
              </a:spcBef>
              <a:spcAft>
                <a:spcPts val="0"/>
              </a:spcAft>
              <a:buSzPts val="1400"/>
              <a:buFont typeface="Arial"/>
              <a:buChar char="•"/>
            </a:pPr>
            <a:r>
              <a:rPr lang="en-US"/>
              <a:t>আমরা কখনোই বন্ধু বা পরিবারের সদস্যদের সাহায্য সামগ্রী বা চাকরি দিই না – এই সিদ্ধান্তগুলো শুধু প্রয়োজন এবং দক্ষতার ভিত্তিতে নেওয়া হয়। এর মাধ্যমে আমরা আমাদের নিরপেক্ষতা রক্ষা করি।</a:t>
            </a:r>
            <a:endParaRPr/>
          </a:p>
        </p:txBody>
      </p:sp>
      <p:sp>
        <p:nvSpPr>
          <p:cNvPr id="212" name="Google Shape;21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gi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gi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gi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1" name="Shape 11"/>
        <p:cNvGrpSpPr/>
        <p:nvPr/>
      </p:nvGrpSpPr>
      <p:grpSpPr>
        <a:xfrm>
          <a:off x="0" y="0"/>
          <a:ext cx="0" cy="0"/>
          <a:chOff x="0" y="0"/>
          <a:chExt cx="0" cy="0"/>
        </a:xfrm>
      </p:grpSpPr>
      <p:pic>
        <p:nvPicPr>
          <p:cNvPr descr="A picture containing drawing&#10;&#10;Description automatically generated" id="12" name="Google Shape;12;p30"/>
          <p:cNvPicPr preferRelativeResize="0"/>
          <p:nvPr/>
        </p:nvPicPr>
        <p:blipFill rotWithShape="1">
          <a:blip r:embed="rId2">
            <a:alphaModFix/>
          </a:blip>
          <a:srcRect b="0" l="0" r="0" t="0"/>
          <a:stretch/>
        </p:blipFill>
        <p:spPr>
          <a:xfrm>
            <a:off x="16053338" y="-111493"/>
            <a:ext cx="1993361" cy="1944183"/>
          </a:xfrm>
          <a:prstGeom prst="rect">
            <a:avLst/>
          </a:prstGeom>
          <a:noFill/>
          <a:ln>
            <a:noFill/>
          </a:ln>
        </p:spPr>
      </p:pic>
      <p:pic>
        <p:nvPicPr>
          <p:cNvPr id="13" name="Google Shape;13;p30"/>
          <p:cNvPicPr preferRelativeResize="0"/>
          <p:nvPr/>
        </p:nvPicPr>
        <p:blipFill rotWithShape="1">
          <a:blip r:embed="rId3">
            <a:alphaModFix/>
          </a:blip>
          <a:srcRect b="-18632" l="0" r="0" t="-1"/>
          <a:stretch/>
        </p:blipFill>
        <p:spPr>
          <a:xfrm>
            <a:off x="15394659" y="326698"/>
            <a:ext cx="789949" cy="10677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1">
  <p:cSld name="21">
    <p:spTree>
      <p:nvGrpSpPr>
        <p:cNvPr id="30" name="Shape 30"/>
        <p:cNvGrpSpPr/>
        <p:nvPr/>
      </p:nvGrpSpPr>
      <p:grpSpPr>
        <a:xfrm>
          <a:off x="0" y="0"/>
          <a:ext cx="0" cy="0"/>
          <a:chOff x="0" y="0"/>
          <a:chExt cx="0" cy="0"/>
        </a:xfrm>
      </p:grpSpPr>
      <p:sp>
        <p:nvSpPr>
          <p:cNvPr id="31" name="Google Shape;31;p39"/>
          <p:cNvSpPr/>
          <p:nvPr>
            <p:ph idx="2" type="pic"/>
          </p:nvPr>
        </p:nvSpPr>
        <p:spPr>
          <a:xfrm>
            <a:off x="0" y="0"/>
            <a:ext cx="7942823" cy="10288588"/>
          </a:xfrm>
          <a:prstGeom prst="rect">
            <a:avLst/>
          </a:prstGeom>
          <a:solidFill>
            <a:srgbClr val="353535">
              <a:alpha val="10980"/>
            </a:srgbClr>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5">
  <p:cSld name="55">
    <p:spTree>
      <p:nvGrpSpPr>
        <p:cNvPr id="32" name="Shape 32"/>
        <p:cNvGrpSpPr/>
        <p:nvPr/>
      </p:nvGrpSpPr>
      <p:grpSpPr>
        <a:xfrm>
          <a:off x="0" y="0"/>
          <a:ext cx="0" cy="0"/>
          <a:chOff x="0" y="0"/>
          <a:chExt cx="0" cy="0"/>
        </a:xfrm>
      </p:grpSpPr>
      <p:sp>
        <p:nvSpPr>
          <p:cNvPr id="33" name="Google Shape;33;p40"/>
          <p:cNvSpPr/>
          <p:nvPr>
            <p:ph idx="2" type="pic"/>
          </p:nvPr>
        </p:nvSpPr>
        <p:spPr>
          <a:xfrm>
            <a:off x="9523978" y="3282109"/>
            <a:ext cx="3449405" cy="3449403"/>
          </a:xfrm>
          <a:prstGeom prst="rect">
            <a:avLst/>
          </a:prstGeom>
          <a:solidFill>
            <a:srgbClr val="353535">
              <a:alpha val="10980"/>
            </a:srgbClr>
          </a:solidFill>
          <a:ln>
            <a:noFill/>
          </a:ln>
        </p:spPr>
      </p:sp>
      <p:sp>
        <p:nvSpPr>
          <p:cNvPr id="34" name="Google Shape;34;p40"/>
          <p:cNvSpPr/>
          <p:nvPr>
            <p:ph idx="3" type="pic"/>
          </p:nvPr>
        </p:nvSpPr>
        <p:spPr>
          <a:xfrm>
            <a:off x="5314618" y="3282109"/>
            <a:ext cx="3449405" cy="3449403"/>
          </a:xfrm>
          <a:prstGeom prst="rect">
            <a:avLst/>
          </a:prstGeom>
          <a:solidFill>
            <a:srgbClr val="353535">
              <a:alpha val="10980"/>
            </a:srgbClr>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bg>
      <p:bgPr>
        <a:solidFill>
          <a:srgbClr val="242D38"/>
        </a:solidFill>
      </p:bgPr>
    </p:bg>
    <p:spTree>
      <p:nvGrpSpPr>
        <p:cNvPr id="35" name="Shape 35"/>
        <p:cNvGrpSpPr/>
        <p:nvPr/>
      </p:nvGrpSpPr>
      <p:grpSpPr>
        <a:xfrm>
          <a:off x="0" y="0"/>
          <a:ext cx="0" cy="0"/>
          <a:chOff x="0" y="0"/>
          <a:chExt cx="0" cy="0"/>
        </a:xfrm>
      </p:grpSpPr>
      <p:sp>
        <p:nvSpPr>
          <p:cNvPr id="36" name="Google Shape;36;p41"/>
          <p:cNvSpPr txBox="1"/>
          <p:nvPr>
            <p:ph idx="1" type="body"/>
          </p:nvPr>
        </p:nvSpPr>
        <p:spPr>
          <a:xfrm>
            <a:off x="3827462" y="2656682"/>
            <a:ext cx="10633075" cy="2487612"/>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90000"/>
              </a:lnSpc>
              <a:spcBef>
                <a:spcPts val="1500"/>
              </a:spcBef>
              <a:spcAft>
                <a:spcPts val="0"/>
              </a:spcAft>
              <a:buClr>
                <a:srgbClr val="F5333F"/>
              </a:buClr>
              <a:buSzPts val="8800"/>
              <a:buFont typeface="Arial"/>
              <a:buNone/>
              <a:defRPr b="1" i="0" sz="8800" u="none" cap="none" strike="noStrike">
                <a:solidFill>
                  <a:srgbClr val="F5333F"/>
                </a:solidFill>
                <a:latin typeface="Montserrat"/>
                <a:ea typeface="Montserrat"/>
                <a:cs typeface="Montserrat"/>
                <a:sym typeface="Montserrat"/>
              </a:defRPr>
            </a:lvl1pPr>
            <a:lvl2pPr indent="-457200" lvl="1" marL="914400" marR="0" rtl="0" algn="l">
              <a:lnSpc>
                <a:spcPct val="90000"/>
              </a:lnSpc>
              <a:spcBef>
                <a:spcPts val="75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2pPr>
            <a:lvl3pPr indent="-419100" lvl="2" marL="1371600" marR="0" rtl="0" algn="l">
              <a:lnSpc>
                <a:spcPct val="90000"/>
              </a:lnSpc>
              <a:spcBef>
                <a:spcPts val="750"/>
              </a:spcBef>
              <a:spcAft>
                <a:spcPts val="0"/>
              </a:spcAft>
              <a:buClr>
                <a:schemeClr val="dk1"/>
              </a:buClr>
              <a:buSzPts val="3000"/>
              <a:buFont typeface="Arial"/>
              <a:buChar char="•"/>
              <a:defRPr b="0" i="0" sz="3000" u="none" cap="none" strike="noStrike">
                <a:solidFill>
                  <a:schemeClr val="dk1"/>
                </a:solidFill>
                <a:latin typeface="Calibri"/>
                <a:ea typeface="Calibri"/>
                <a:cs typeface="Calibri"/>
                <a:sym typeface="Calibri"/>
              </a:defRPr>
            </a:lvl3pPr>
            <a:lvl4pPr indent="-400050" lvl="3" marL="1828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4pPr>
            <a:lvl5pPr indent="-400050" lvl="4" marL="22860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5pPr>
            <a:lvl6pPr indent="-400050" lvl="5" marL="27432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6pPr>
            <a:lvl7pPr indent="-400050" lvl="6" marL="32004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7pPr>
            <a:lvl8pPr indent="-400050" lvl="7" marL="36576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8pPr>
            <a:lvl9pPr indent="-400050" lvl="8" marL="4114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9pPr>
          </a:lstStyle>
          <a:p/>
        </p:txBody>
      </p:sp>
      <p:sp>
        <p:nvSpPr>
          <p:cNvPr id="37" name="Google Shape;37;p41"/>
          <p:cNvSpPr txBox="1"/>
          <p:nvPr>
            <p:ph idx="2" type="body"/>
          </p:nvPr>
        </p:nvSpPr>
        <p:spPr>
          <a:xfrm>
            <a:off x="3827462" y="5464065"/>
            <a:ext cx="10633075" cy="1468437"/>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90000"/>
              </a:lnSpc>
              <a:spcBef>
                <a:spcPts val="1500"/>
              </a:spcBef>
              <a:spcAft>
                <a:spcPts val="0"/>
              </a:spcAft>
              <a:buClr>
                <a:schemeClr val="lt2"/>
              </a:buClr>
              <a:buSzPts val="4200"/>
              <a:buFont typeface="Arial"/>
              <a:buNone/>
              <a:defRPr b="1" i="0" sz="4200" u="none" cap="none" strike="noStrike">
                <a:solidFill>
                  <a:schemeClr val="lt2"/>
                </a:solidFill>
                <a:latin typeface="Montserrat"/>
                <a:ea typeface="Montserrat"/>
                <a:cs typeface="Montserrat"/>
                <a:sym typeface="Montserrat"/>
              </a:defRPr>
            </a:lvl1pPr>
            <a:lvl2pPr indent="-457200" lvl="1" marL="914400" marR="0" rtl="0" algn="l">
              <a:lnSpc>
                <a:spcPct val="90000"/>
              </a:lnSpc>
              <a:spcBef>
                <a:spcPts val="75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2pPr>
            <a:lvl3pPr indent="-419100" lvl="2" marL="1371600" marR="0" rtl="0" algn="l">
              <a:lnSpc>
                <a:spcPct val="90000"/>
              </a:lnSpc>
              <a:spcBef>
                <a:spcPts val="750"/>
              </a:spcBef>
              <a:spcAft>
                <a:spcPts val="0"/>
              </a:spcAft>
              <a:buClr>
                <a:schemeClr val="dk1"/>
              </a:buClr>
              <a:buSzPts val="3000"/>
              <a:buFont typeface="Arial"/>
              <a:buChar char="•"/>
              <a:defRPr b="0" i="0" sz="3000" u="none" cap="none" strike="noStrike">
                <a:solidFill>
                  <a:schemeClr val="dk1"/>
                </a:solidFill>
                <a:latin typeface="Calibri"/>
                <a:ea typeface="Calibri"/>
                <a:cs typeface="Calibri"/>
                <a:sym typeface="Calibri"/>
              </a:defRPr>
            </a:lvl3pPr>
            <a:lvl4pPr indent="-400050" lvl="3" marL="1828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4pPr>
            <a:lvl5pPr indent="-400050" lvl="4" marL="22860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5pPr>
            <a:lvl6pPr indent="-400050" lvl="5" marL="27432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6pPr>
            <a:lvl7pPr indent="-400050" lvl="6" marL="32004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7pPr>
            <a:lvl8pPr indent="-400050" lvl="7" marL="36576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8pPr>
            <a:lvl9pPr indent="-400050" lvl="8" marL="4114800" marR="0" rtl="0" algn="l">
              <a:lnSpc>
                <a:spcPct val="90000"/>
              </a:lnSpc>
              <a:spcBef>
                <a:spcPts val="75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3">
  <p:cSld name="03">
    <p:spTree>
      <p:nvGrpSpPr>
        <p:cNvPr id="38" name="Shape 38"/>
        <p:cNvGrpSpPr/>
        <p:nvPr/>
      </p:nvGrpSpPr>
      <p:grpSpPr>
        <a:xfrm>
          <a:off x="0" y="0"/>
          <a:ext cx="0" cy="0"/>
          <a:chOff x="0" y="0"/>
          <a:chExt cx="0" cy="0"/>
        </a:xfrm>
      </p:grpSpPr>
      <p:pic>
        <p:nvPicPr>
          <p:cNvPr descr="A picture containing drawing&#10;&#10;Description automatically generated" id="39" name="Google Shape;39;p42"/>
          <p:cNvPicPr preferRelativeResize="0"/>
          <p:nvPr/>
        </p:nvPicPr>
        <p:blipFill rotWithShape="1">
          <a:blip r:embed="rId2">
            <a:alphaModFix/>
          </a:blip>
          <a:srcRect b="0" l="0" r="0" t="0"/>
          <a:stretch/>
        </p:blipFill>
        <p:spPr>
          <a:xfrm>
            <a:off x="0" y="29980"/>
            <a:ext cx="3847684" cy="1736484"/>
          </a:xfrm>
          <a:prstGeom prst="rect">
            <a:avLst/>
          </a:prstGeom>
          <a:noFill/>
          <a:ln>
            <a:noFill/>
          </a:ln>
        </p:spPr>
      </p:pic>
      <p:pic>
        <p:nvPicPr>
          <p:cNvPr id="40" name="Google Shape;40;p42"/>
          <p:cNvPicPr preferRelativeResize="0"/>
          <p:nvPr/>
        </p:nvPicPr>
        <p:blipFill rotWithShape="1">
          <a:blip r:embed="rId3">
            <a:alphaModFix/>
          </a:blip>
          <a:srcRect b="-18632" l="0" r="0" t="-1"/>
          <a:stretch/>
        </p:blipFill>
        <p:spPr>
          <a:xfrm>
            <a:off x="3721100" y="364322"/>
            <a:ext cx="789949" cy="1067799"/>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p:cSld name="04">
    <p:spTree>
      <p:nvGrpSpPr>
        <p:cNvPr id="41" name="Shape 41"/>
        <p:cNvGrpSpPr/>
        <p:nvPr/>
      </p:nvGrpSpPr>
      <p:grpSpPr>
        <a:xfrm>
          <a:off x="0" y="0"/>
          <a:ext cx="0" cy="0"/>
          <a:chOff x="0" y="0"/>
          <a:chExt cx="0" cy="0"/>
        </a:xfrm>
      </p:grpSpPr>
      <p:pic>
        <p:nvPicPr>
          <p:cNvPr descr="A picture containing drawing&#10;&#10;Description automatically generated" id="42" name="Google Shape;42;p43"/>
          <p:cNvPicPr preferRelativeResize="0"/>
          <p:nvPr/>
        </p:nvPicPr>
        <p:blipFill rotWithShape="1">
          <a:blip r:embed="rId2">
            <a:alphaModFix/>
          </a:blip>
          <a:srcRect b="0" l="0" r="0" t="0"/>
          <a:stretch/>
        </p:blipFill>
        <p:spPr>
          <a:xfrm>
            <a:off x="16053338" y="-111493"/>
            <a:ext cx="1993361" cy="1944183"/>
          </a:xfrm>
          <a:prstGeom prst="rect">
            <a:avLst/>
          </a:prstGeom>
          <a:noFill/>
          <a:ln>
            <a:noFill/>
          </a:ln>
        </p:spPr>
      </p:pic>
      <p:pic>
        <p:nvPicPr>
          <p:cNvPr id="43" name="Google Shape;43;p43"/>
          <p:cNvPicPr preferRelativeResize="0"/>
          <p:nvPr/>
        </p:nvPicPr>
        <p:blipFill rotWithShape="1">
          <a:blip r:embed="rId3">
            <a:alphaModFix/>
          </a:blip>
          <a:srcRect b="-18632" l="0" r="0" t="-1"/>
          <a:stretch/>
        </p:blipFill>
        <p:spPr>
          <a:xfrm>
            <a:off x="15406535" y="350694"/>
            <a:ext cx="789949" cy="106779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5">
  <p:cSld name="05">
    <p:spTree>
      <p:nvGrpSpPr>
        <p:cNvPr id="44" name="Shape 44"/>
        <p:cNvGrpSpPr/>
        <p:nvPr/>
      </p:nvGrpSpPr>
      <p:grpSpPr>
        <a:xfrm>
          <a:off x="0" y="0"/>
          <a:ext cx="0" cy="0"/>
          <a:chOff x="0" y="0"/>
          <a:chExt cx="0" cy="0"/>
        </a:xfrm>
      </p:grpSpPr>
      <p:sp>
        <p:nvSpPr>
          <p:cNvPr id="45" name="Google Shape;45;p44"/>
          <p:cNvSpPr/>
          <p:nvPr>
            <p:ph idx="2" type="pic"/>
          </p:nvPr>
        </p:nvSpPr>
        <p:spPr>
          <a:xfrm>
            <a:off x="0" y="0"/>
            <a:ext cx="18288000" cy="10288588"/>
          </a:xfrm>
          <a:prstGeom prst="rect">
            <a:avLst/>
          </a:prstGeom>
          <a:solidFill>
            <a:srgbClr val="353535">
              <a:alpha val="10980"/>
            </a:srgbClr>
          </a:solid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6">
  <p:cSld name="06">
    <p:spTree>
      <p:nvGrpSpPr>
        <p:cNvPr id="46" name="Shape 46"/>
        <p:cNvGrpSpPr/>
        <p:nvPr/>
      </p:nvGrpSpPr>
      <p:grpSpPr>
        <a:xfrm>
          <a:off x="0" y="0"/>
          <a:ext cx="0" cy="0"/>
          <a:chOff x="0" y="0"/>
          <a:chExt cx="0" cy="0"/>
        </a:xfrm>
      </p:grpSpPr>
      <p:sp>
        <p:nvSpPr>
          <p:cNvPr id="47" name="Google Shape;47;p45"/>
          <p:cNvSpPr/>
          <p:nvPr>
            <p:ph idx="2" type="pic"/>
          </p:nvPr>
        </p:nvSpPr>
        <p:spPr>
          <a:xfrm>
            <a:off x="0" y="0"/>
            <a:ext cx="18288000" cy="10288588"/>
          </a:xfrm>
          <a:prstGeom prst="rect">
            <a:avLst/>
          </a:prstGeom>
          <a:solidFill>
            <a:srgbClr val="353535">
              <a:alpha val="10980"/>
            </a:srgbClr>
          </a:solidFill>
          <a:ln>
            <a:noFill/>
          </a:ln>
        </p:spPr>
      </p:sp>
      <p:pic>
        <p:nvPicPr>
          <p:cNvPr descr="A picture containing drawing&#10;&#10;Description automatically generated" id="48" name="Google Shape;48;p45"/>
          <p:cNvPicPr preferRelativeResize="0"/>
          <p:nvPr/>
        </p:nvPicPr>
        <p:blipFill rotWithShape="1">
          <a:blip r:embed="rId2">
            <a:alphaModFix/>
          </a:blip>
          <a:srcRect b="0" l="0" r="0" t="0"/>
          <a:stretch/>
        </p:blipFill>
        <p:spPr>
          <a:xfrm>
            <a:off x="978438" y="-124193"/>
            <a:ext cx="1993361" cy="1944183"/>
          </a:xfrm>
          <a:prstGeom prst="rect">
            <a:avLst/>
          </a:prstGeom>
          <a:noFill/>
          <a:ln>
            <a:noFill/>
          </a:ln>
        </p:spPr>
      </p:pic>
      <p:pic>
        <p:nvPicPr>
          <p:cNvPr id="49" name="Google Shape;49;p45"/>
          <p:cNvPicPr preferRelativeResize="0"/>
          <p:nvPr/>
        </p:nvPicPr>
        <p:blipFill rotWithShape="1">
          <a:blip r:embed="rId3">
            <a:alphaModFix/>
          </a:blip>
          <a:srcRect b="-18632" l="0" r="0" t="-1"/>
          <a:stretch/>
        </p:blipFill>
        <p:spPr>
          <a:xfrm>
            <a:off x="331635" y="337994"/>
            <a:ext cx="789949" cy="106779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
  <p:cSld name="10">
    <p:spTree>
      <p:nvGrpSpPr>
        <p:cNvPr id="50" name="Shape 50"/>
        <p:cNvGrpSpPr/>
        <p:nvPr/>
      </p:nvGrpSpPr>
      <p:grpSpPr>
        <a:xfrm>
          <a:off x="0" y="0"/>
          <a:ext cx="0" cy="0"/>
          <a:chOff x="0" y="0"/>
          <a:chExt cx="0" cy="0"/>
        </a:xfrm>
      </p:grpSpPr>
      <p:sp>
        <p:nvSpPr>
          <p:cNvPr id="51" name="Google Shape;51;p46"/>
          <p:cNvSpPr/>
          <p:nvPr>
            <p:ph idx="2" type="pic"/>
          </p:nvPr>
        </p:nvSpPr>
        <p:spPr>
          <a:xfrm>
            <a:off x="383056" y="338143"/>
            <a:ext cx="17521895" cy="9625008"/>
          </a:xfrm>
          <a:prstGeom prst="rect">
            <a:avLst/>
          </a:prstGeom>
          <a:solidFill>
            <a:srgbClr val="353535">
              <a:alpha val="10980"/>
            </a:srgbClr>
          </a:solid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
  <p:cSld name="13">
    <p:spTree>
      <p:nvGrpSpPr>
        <p:cNvPr id="52" name="Shape 52"/>
        <p:cNvGrpSpPr/>
        <p:nvPr/>
      </p:nvGrpSpPr>
      <p:grpSpPr>
        <a:xfrm>
          <a:off x="0" y="0"/>
          <a:ext cx="0" cy="0"/>
          <a:chOff x="0" y="0"/>
          <a:chExt cx="0" cy="0"/>
        </a:xfrm>
      </p:grpSpPr>
      <p:sp>
        <p:nvSpPr>
          <p:cNvPr id="53" name="Google Shape;53;p47"/>
          <p:cNvSpPr/>
          <p:nvPr>
            <p:ph idx="2" type="pic"/>
          </p:nvPr>
        </p:nvSpPr>
        <p:spPr>
          <a:xfrm flipH="1">
            <a:off x="-1" y="0"/>
            <a:ext cx="14712019" cy="4511040"/>
          </a:xfrm>
          <a:prstGeom prst="rect">
            <a:avLst/>
          </a:prstGeom>
          <a:solidFill>
            <a:srgbClr val="353535">
              <a:alpha val="10980"/>
            </a:srgbClr>
          </a:solidFill>
          <a:ln>
            <a:noFill/>
          </a:ln>
        </p:spPr>
      </p:sp>
      <p:pic>
        <p:nvPicPr>
          <p:cNvPr descr="A picture containing drawing&#10;&#10;Description automatically generated" id="54" name="Google Shape;54;p47"/>
          <p:cNvPicPr preferRelativeResize="0"/>
          <p:nvPr/>
        </p:nvPicPr>
        <p:blipFill rotWithShape="1">
          <a:blip r:embed="rId2">
            <a:alphaModFix/>
          </a:blip>
          <a:srcRect b="0" l="0" r="0" t="0"/>
          <a:stretch/>
        </p:blipFill>
        <p:spPr>
          <a:xfrm>
            <a:off x="16053338" y="-111493"/>
            <a:ext cx="1993361" cy="1944183"/>
          </a:xfrm>
          <a:prstGeom prst="rect">
            <a:avLst/>
          </a:prstGeom>
          <a:noFill/>
          <a:ln>
            <a:noFill/>
          </a:ln>
        </p:spPr>
      </p:pic>
      <p:pic>
        <p:nvPicPr>
          <p:cNvPr id="55" name="Google Shape;55;p47"/>
          <p:cNvPicPr preferRelativeResize="0"/>
          <p:nvPr/>
        </p:nvPicPr>
        <p:blipFill rotWithShape="1">
          <a:blip r:embed="rId3">
            <a:alphaModFix/>
          </a:blip>
          <a:srcRect b="-18632" l="0" r="0" t="-1"/>
          <a:stretch/>
        </p:blipFill>
        <p:spPr>
          <a:xfrm>
            <a:off x="15406535" y="350694"/>
            <a:ext cx="789949" cy="106779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
  <p:cSld name="14">
    <p:spTree>
      <p:nvGrpSpPr>
        <p:cNvPr id="56" name="Shape 56"/>
        <p:cNvGrpSpPr/>
        <p:nvPr/>
      </p:nvGrpSpPr>
      <p:grpSpPr>
        <a:xfrm>
          <a:off x="0" y="0"/>
          <a:ext cx="0" cy="0"/>
          <a:chOff x="0" y="0"/>
          <a:chExt cx="0" cy="0"/>
        </a:xfrm>
      </p:grpSpPr>
      <p:sp>
        <p:nvSpPr>
          <p:cNvPr id="57" name="Google Shape;57;p48"/>
          <p:cNvSpPr/>
          <p:nvPr>
            <p:ph idx="2" type="pic"/>
          </p:nvPr>
        </p:nvSpPr>
        <p:spPr>
          <a:xfrm>
            <a:off x="1553028" y="0"/>
            <a:ext cx="16734972" cy="5379495"/>
          </a:xfrm>
          <a:prstGeom prst="rect">
            <a:avLst/>
          </a:prstGeom>
          <a:solidFill>
            <a:srgbClr val="353535">
              <a:alpha val="10980"/>
            </a:srgbClr>
          </a:solidFill>
          <a:ln>
            <a:noFill/>
          </a:ln>
        </p:spPr>
      </p:sp>
      <p:pic>
        <p:nvPicPr>
          <p:cNvPr descr="A picture containing drawing&#10;&#10;Description automatically generated" id="58" name="Google Shape;58;p48"/>
          <p:cNvPicPr preferRelativeResize="0"/>
          <p:nvPr/>
        </p:nvPicPr>
        <p:blipFill rotWithShape="1">
          <a:blip r:embed="rId2">
            <a:alphaModFix/>
          </a:blip>
          <a:srcRect b="0" l="0" r="0" t="0"/>
          <a:stretch/>
        </p:blipFill>
        <p:spPr>
          <a:xfrm>
            <a:off x="978438" y="-124193"/>
            <a:ext cx="1993361" cy="1944183"/>
          </a:xfrm>
          <a:prstGeom prst="rect">
            <a:avLst/>
          </a:prstGeom>
          <a:noFill/>
          <a:ln>
            <a:noFill/>
          </a:ln>
        </p:spPr>
      </p:pic>
      <p:pic>
        <p:nvPicPr>
          <p:cNvPr id="59" name="Google Shape;59;p48"/>
          <p:cNvPicPr preferRelativeResize="0"/>
          <p:nvPr/>
        </p:nvPicPr>
        <p:blipFill rotWithShape="1">
          <a:blip r:embed="rId3">
            <a:alphaModFix/>
          </a:blip>
          <a:srcRect b="-18632" l="0" r="0" t="-1"/>
          <a:stretch/>
        </p:blipFill>
        <p:spPr>
          <a:xfrm>
            <a:off x="331635" y="337994"/>
            <a:ext cx="789949" cy="10677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2">
  <p:cSld name="22">
    <p:spTree>
      <p:nvGrpSpPr>
        <p:cNvPr id="14" name="Shape 14"/>
        <p:cNvGrpSpPr/>
        <p:nvPr/>
      </p:nvGrpSpPr>
      <p:grpSpPr>
        <a:xfrm>
          <a:off x="0" y="0"/>
          <a:ext cx="0" cy="0"/>
          <a:chOff x="0" y="0"/>
          <a:chExt cx="0" cy="0"/>
        </a:xfrm>
      </p:grpSpPr>
      <p:sp>
        <p:nvSpPr>
          <p:cNvPr id="15" name="Google Shape;15;p31"/>
          <p:cNvSpPr/>
          <p:nvPr>
            <p:ph idx="2" type="pic"/>
          </p:nvPr>
        </p:nvSpPr>
        <p:spPr>
          <a:xfrm>
            <a:off x="8180310" y="0"/>
            <a:ext cx="10107690" cy="10288588"/>
          </a:xfrm>
          <a:prstGeom prst="rect">
            <a:avLst/>
          </a:prstGeom>
          <a:solidFill>
            <a:srgbClr val="353535">
              <a:alpha val="10980"/>
            </a:srgbClr>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15">
  <p:cSld name="1_15">
    <p:spTree>
      <p:nvGrpSpPr>
        <p:cNvPr id="60" name="Shape 60"/>
        <p:cNvGrpSpPr/>
        <p:nvPr/>
      </p:nvGrpSpPr>
      <p:grpSpPr>
        <a:xfrm>
          <a:off x="0" y="0"/>
          <a:ext cx="0" cy="0"/>
          <a:chOff x="0" y="0"/>
          <a:chExt cx="0" cy="0"/>
        </a:xfrm>
      </p:grpSpPr>
      <p:sp>
        <p:nvSpPr>
          <p:cNvPr id="61" name="Google Shape;61;p49"/>
          <p:cNvSpPr/>
          <p:nvPr>
            <p:ph idx="2" type="pic"/>
          </p:nvPr>
        </p:nvSpPr>
        <p:spPr>
          <a:xfrm>
            <a:off x="0" y="2317897"/>
            <a:ext cx="10994065" cy="6868633"/>
          </a:xfrm>
          <a:prstGeom prst="rect">
            <a:avLst/>
          </a:prstGeom>
          <a:solidFill>
            <a:srgbClr val="353535">
              <a:alpha val="10980"/>
            </a:srgbClr>
          </a:solidFill>
          <a:ln>
            <a:noFill/>
          </a:ln>
        </p:spPr>
      </p:sp>
      <p:pic>
        <p:nvPicPr>
          <p:cNvPr descr="A picture containing drawing&#10;&#10;Description automatically generated" id="62" name="Google Shape;62;p49"/>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63" name="Google Shape;63;p49"/>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6">
  <p:cSld name="16">
    <p:spTree>
      <p:nvGrpSpPr>
        <p:cNvPr id="64" name="Shape 64"/>
        <p:cNvGrpSpPr/>
        <p:nvPr/>
      </p:nvGrpSpPr>
      <p:grpSpPr>
        <a:xfrm>
          <a:off x="0" y="0"/>
          <a:ext cx="0" cy="0"/>
          <a:chOff x="0" y="0"/>
          <a:chExt cx="0" cy="0"/>
        </a:xfrm>
      </p:grpSpPr>
      <p:sp>
        <p:nvSpPr>
          <p:cNvPr id="65" name="Google Shape;65;p50"/>
          <p:cNvSpPr/>
          <p:nvPr>
            <p:ph idx="2" type="pic"/>
          </p:nvPr>
        </p:nvSpPr>
        <p:spPr>
          <a:xfrm>
            <a:off x="0" y="0"/>
            <a:ext cx="6698918" cy="6698919"/>
          </a:xfrm>
          <a:prstGeom prst="rect">
            <a:avLst/>
          </a:prstGeom>
          <a:solidFill>
            <a:srgbClr val="353535">
              <a:alpha val="10980"/>
            </a:srgbClr>
          </a:solidFill>
          <a:ln>
            <a:noFill/>
          </a:ln>
        </p:spPr>
      </p:sp>
      <p:sp>
        <p:nvSpPr>
          <p:cNvPr id="66" name="Google Shape;66;p50"/>
          <p:cNvSpPr/>
          <p:nvPr>
            <p:ph idx="3" type="pic"/>
          </p:nvPr>
        </p:nvSpPr>
        <p:spPr>
          <a:xfrm>
            <a:off x="4279192" y="4287009"/>
            <a:ext cx="4798110" cy="4798111"/>
          </a:xfrm>
          <a:prstGeom prst="rect">
            <a:avLst/>
          </a:prstGeom>
          <a:solidFill>
            <a:srgbClr val="353535">
              <a:alpha val="10980"/>
            </a:srgbClr>
          </a:solidFill>
          <a:ln>
            <a:noFill/>
          </a:ln>
        </p:spPr>
      </p:sp>
      <p:pic>
        <p:nvPicPr>
          <p:cNvPr descr="A picture containing drawing&#10;&#10;Description automatically generated" id="67" name="Google Shape;67;p50"/>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68" name="Google Shape;68;p50"/>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7">
  <p:cSld name="17">
    <p:spTree>
      <p:nvGrpSpPr>
        <p:cNvPr id="69" name="Shape 69"/>
        <p:cNvGrpSpPr/>
        <p:nvPr/>
      </p:nvGrpSpPr>
      <p:grpSpPr>
        <a:xfrm>
          <a:off x="0" y="0"/>
          <a:ext cx="0" cy="0"/>
          <a:chOff x="0" y="0"/>
          <a:chExt cx="0" cy="0"/>
        </a:xfrm>
      </p:grpSpPr>
      <p:sp>
        <p:nvSpPr>
          <p:cNvPr id="70" name="Google Shape;70;p51"/>
          <p:cNvSpPr/>
          <p:nvPr>
            <p:ph idx="2" type="pic"/>
          </p:nvPr>
        </p:nvSpPr>
        <p:spPr>
          <a:xfrm>
            <a:off x="6907700" y="3429529"/>
            <a:ext cx="3466042" cy="3429529"/>
          </a:xfrm>
          <a:prstGeom prst="rect">
            <a:avLst/>
          </a:prstGeom>
          <a:solidFill>
            <a:srgbClr val="353535">
              <a:alpha val="10980"/>
            </a:srgbClr>
          </a:solidFill>
          <a:ln>
            <a:noFill/>
          </a:ln>
        </p:spPr>
      </p:sp>
      <p:sp>
        <p:nvSpPr>
          <p:cNvPr id="71" name="Google Shape;71;p51"/>
          <p:cNvSpPr/>
          <p:nvPr>
            <p:ph idx="3" type="pic"/>
          </p:nvPr>
        </p:nvSpPr>
        <p:spPr>
          <a:xfrm>
            <a:off x="-24384" y="0"/>
            <a:ext cx="3466042" cy="3429529"/>
          </a:xfrm>
          <a:prstGeom prst="rect">
            <a:avLst/>
          </a:prstGeom>
          <a:solidFill>
            <a:srgbClr val="353535">
              <a:alpha val="10980"/>
            </a:srgbClr>
          </a:solidFill>
          <a:ln>
            <a:noFill/>
          </a:ln>
        </p:spPr>
      </p:sp>
      <p:sp>
        <p:nvSpPr>
          <p:cNvPr id="72" name="Google Shape;72;p51"/>
          <p:cNvSpPr/>
          <p:nvPr>
            <p:ph idx="4" type="pic"/>
          </p:nvPr>
        </p:nvSpPr>
        <p:spPr>
          <a:xfrm>
            <a:off x="3441658" y="3429529"/>
            <a:ext cx="3466042" cy="3429529"/>
          </a:xfrm>
          <a:prstGeom prst="rect">
            <a:avLst/>
          </a:prstGeom>
          <a:solidFill>
            <a:srgbClr val="353535">
              <a:alpha val="10980"/>
            </a:srgbClr>
          </a:solidFill>
          <a:ln>
            <a:noFill/>
          </a:ln>
        </p:spPr>
      </p:sp>
      <p:sp>
        <p:nvSpPr>
          <p:cNvPr id="73" name="Google Shape;73;p51"/>
          <p:cNvSpPr/>
          <p:nvPr>
            <p:ph idx="5" type="pic"/>
          </p:nvPr>
        </p:nvSpPr>
        <p:spPr>
          <a:xfrm>
            <a:off x="-24384" y="3429529"/>
            <a:ext cx="3466042" cy="3429529"/>
          </a:xfrm>
          <a:prstGeom prst="rect">
            <a:avLst/>
          </a:prstGeom>
          <a:solidFill>
            <a:srgbClr val="353535">
              <a:alpha val="10980"/>
            </a:srgbClr>
          </a:solidFill>
          <a:ln>
            <a:noFill/>
          </a:ln>
        </p:spPr>
      </p:sp>
      <p:sp>
        <p:nvSpPr>
          <p:cNvPr id="74" name="Google Shape;74;p51"/>
          <p:cNvSpPr/>
          <p:nvPr>
            <p:ph idx="6" type="pic"/>
          </p:nvPr>
        </p:nvSpPr>
        <p:spPr>
          <a:xfrm>
            <a:off x="3441658" y="6859059"/>
            <a:ext cx="3466042" cy="3429529"/>
          </a:xfrm>
          <a:prstGeom prst="rect">
            <a:avLst/>
          </a:prstGeom>
          <a:solidFill>
            <a:srgbClr val="353535">
              <a:alpha val="10980"/>
            </a:srgbClr>
          </a:solidFill>
          <a:ln>
            <a:noFill/>
          </a:ln>
        </p:spPr>
      </p:sp>
      <p:sp>
        <p:nvSpPr>
          <p:cNvPr id="75" name="Google Shape;75;p51"/>
          <p:cNvSpPr/>
          <p:nvPr>
            <p:ph idx="7" type="pic"/>
          </p:nvPr>
        </p:nvSpPr>
        <p:spPr>
          <a:xfrm>
            <a:off x="-24384" y="6859059"/>
            <a:ext cx="3466042" cy="3429529"/>
          </a:xfrm>
          <a:prstGeom prst="rect">
            <a:avLst/>
          </a:prstGeom>
          <a:solidFill>
            <a:srgbClr val="353535">
              <a:alpha val="10980"/>
            </a:srgbClr>
          </a:solidFill>
          <a:ln>
            <a:noFill/>
          </a:ln>
        </p:spPr>
      </p:sp>
      <p:pic>
        <p:nvPicPr>
          <p:cNvPr descr="A picture containing drawing&#10;&#10;Description automatically generated" id="76" name="Google Shape;76;p51"/>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77" name="Google Shape;77;p51"/>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8">
  <p:cSld name="18">
    <p:spTree>
      <p:nvGrpSpPr>
        <p:cNvPr id="78" name="Shape 78"/>
        <p:cNvGrpSpPr/>
        <p:nvPr/>
      </p:nvGrpSpPr>
      <p:grpSpPr>
        <a:xfrm>
          <a:off x="0" y="0"/>
          <a:ext cx="0" cy="0"/>
          <a:chOff x="0" y="0"/>
          <a:chExt cx="0" cy="0"/>
        </a:xfrm>
      </p:grpSpPr>
      <p:sp>
        <p:nvSpPr>
          <p:cNvPr id="79" name="Google Shape;79;p52"/>
          <p:cNvSpPr/>
          <p:nvPr>
            <p:ph idx="2" type="pic"/>
          </p:nvPr>
        </p:nvSpPr>
        <p:spPr>
          <a:xfrm>
            <a:off x="11359170" y="0"/>
            <a:ext cx="2271834" cy="2247901"/>
          </a:xfrm>
          <a:prstGeom prst="rect">
            <a:avLst/>
          </a:prstGeom>
          <a:solidFill>
            <a:srgbClr val="353535">
              <a:alpha val="10980"/>
            </a:srgbClr>
          </a:solidFill>
          <a:ln>
            <a:noFill/>
          </a:ln>
        </p:spPr>
      </p:sp>
      <p:sp>
        <p:nvSpPr>
          <p:cNvPr id="80" name="Google Shape;80;p52"/>
          <p:cNvSpPr/>
          <p:nvPr>
            <p:ph idx="3" type="pic"/>
          </p:nvPr>
        </p:nvSpPr>
        <p:spPr>
          <a:xfrm>
            <a:off x="9087336" y="0"/>
            <a:ext cx="2271834" cy="2247901"/>
          </a:xfrm>
          <a:prstGeom prst="rect">
            <a:avLst/>
          </a:prstGeom>
          <a:solidFill>
            <a:srgbClr val="353535">
              <a:alpha val="10980"/>
            </a:srgbClr>
          </a:solidFill>
          <a:ln>
            <a:noFill/>
          </a:ln>
        </p:spPr>
      </p:sp>
      <p:sp>
        <p:nvSpPr>
          <p:cNvPr id="81" name="Google Shape;81;p52"/>
          <p:cNvSpPr/>
          <p:nvPr>
            <p:ph idx="4" type="pic"/>
          </p:nvPr>
        </p:nvSpPr>
        <p:spPr>
          <a:xfrm>
            <a:off x="6815502" y="0"/>
            <a:ext cx="2271834" cy="2247901"/>
          </a:xfrm>
          <a:prstGeom prst="rect">
            <a:avLst/>
          </a:prstGeom>
          <a:solidFill>
            <a:srgbClr val="353535">
              <a:alpha val="10980"/>
            </a:srgbClr>
          </a:solidFill>
          <a:ln>
            <a:noFill/>
          </a:ln>
        </p:spPr>
      </p:sp>
      <p:sp>
        <p:nvSpPr>
          <p:cNvPr id="82" name="Google Shape;82;p52"/>
          <p:cNvSpPr/>
          <p:nvPr>
            <p:ph idx="5" type="pic"/>
          </p:nvPr>
        </p:nvSpPr>
        <p:spPr>
          <a:xfrm>
            <a:off x="4543668" y="0"/>
            <a:ext cx="2271834" cy="2247901"/>
          </a:xfrm>
          <a:prstGeom prst="rect">
            <a:avLst/>
          </a:prstGeom>
          <a:solidFill>
            <a:srgbClr val="353535">
              <a:alpha val="10980"/>
            </a:srgbClr>
          </a:solidFill>
          <a:ln>
            <a:noFill/>
          </a:ln>
        </p:spPr>
      </p:sp>
      <p:sp>
        <p:nvSpPr>
          <p:cNvPr id="83" name="Google Shape;83;p52"/>
          <p:cNvSpPr/>
          <p:nvPr>
            <p:ph idx="6" type="pic"/>
          </p:nvPr>
        </p:nvSpPr>
        <p:spPr>
          <a:xfrm>
            <a:off x="2271834" y="0"/>
            <a:ext cx="2271834" cy="2247901"/>
          </a:xfrm>
          <a:prstGeom prst="rect">
            <a:avLst/>
          </a:prstGeom>
          <a:solidFill>
            <a:srgbClr val="353535">
              <a:alpha val="10980"/>
            </a:srgbClr>
          </a:solidFill>
          <a:ln>
            <a:noFill/>
          </a:ln>
        </p:spPr>
      </p:sp>
      <p:sp>
        <p:nvSpPr>
          <p:cNvPr id="84" name="Google Shape;84;p52"/>
          <p:cNvSpPr/>
          <p:nvPr>
            <p:ph idx="7" type="pic"/>
          </p:nvPr>
        </p:nvSpPr>
        <p:spPr>
          <a:xfrm>
            <a:off x="0" y="0"/>
            <a:ext cx="2271834" cy="2247901"/>
          </a:xfrm>
          <a:prstGeom prst="rect">
            <a:avLst/>
          </a:prstGeom>
          <a:solidFill>
            <a:srgbClr val="353535">
              <a:alpha val="10980"/>
            </a:srgbClr>
          </a:solidFill>
          <a:ln>
            <a:noFill/>
          </a:ln>
        </p:spPr>
      </p:sp>
      <p:sp>
        <p:nvSpPr>
          <p:cNvPr id="85" name="Google Shape;85;p52"/>
          <p:cNvSpPr/>
          <p:nvPr>
            <p:ph idx="8" type="pic"/>
          </p:nvPr>
        </p:nvSpPr>
        <p:spPr>
          <a:xfrm>
            <a:off x="9087336" y="2247901"/>
            <a:ext cx="2271834" cy="2247901"/>
          </a:xfrm>
          <a:prstGeom prst="rect">
            <a:avLst/>
          </a:prstGeom>
          <a:solidFill>
            <a:srgbClr val="353535">
              <a:alpha val="10980"/>
            </a:srgbClr>
          </a:solidFill>
          <a:ln>
            <a:noFill/>
          </a:ln>
        </p:spPr>
      </p:sp>
      <p:sp>
        <p:nvSpPr>
          <p:cNvPr id="86" name="Google Shape;86;p52"/>
          <p:cNvSpPr/>
          <p:nvPr>
            <p:ph idx="9" type="pic"/>
          </p:nvPr>
        </p:nvSpPr>
        <p:spPr>
          <a:xfrm>
            <a:off x="6815502" y="2247901"/>
            <a:ext cx="2271834" cy="2247901"/>
          </a:xfrm>
          <a:prstGeom prst="rect">
            <a:avLst/>
          </a:prstGeom>
          <a:solidFill>
            <a:srgbClr val="353535">
              <a:alpha val="10980"/>
            </a:srgbClr>
          </a:solidFill>
          <a:ln>
            <a:noFill/>
          </a:ln>
        </p:spPr>
      </p:sp>
      <p:sp>
        <p:nvSpPr>
          <p:cNvPr id="87" name="Google Shape;87;p52"/>
          <p:cNvSpPr/>
          <p:nvPr>
            <p:ph idx="13" type="pic"/>
          </p:nvPr>
        </p:nvSpPr>
        <p:spPr>
          <a:xfrm>
            <a:off x="4543668" y="2247901"/>
            <a:ext cx="2271834" cy="2247901"/>
          </a:xfrm>
          <a:prstGeom prst="rect">
            <a:avLst/>
          </a:prstGeom>
          <a:solidFill>
            <a:srgbClr val="353535">
              <a:alpha val="10980"/>
            </a:srgbClr>
          </a:solidFill>
          <a:ln>
            <a:noFill/>
          </a:ln>
        </p:spPr>
      </p:sp>
      <p:sp>
        <p:nvSpPr>
          <p:cNvPr id="88" name="Google Shape;88;p52"/>
          <p:cNvSpPr/>
          <p:nvPr>
            <p:ph idx="14" type="pic"/>
          </p:nvPr>
        </p:nvSpPr>
        <p:spPr>
          <a:xfrm>
            <a:off x="2271834" y="2247901"/>
            <a:ext cx="2271834" cy="2247901"/>
          </a:xfrm>
          <a:prstGeom prst="rect">
            <a:avLst/>
          </a:prstGeom>
          <a:solidFill>
            <a:srgbClr val="353535">
              <a:alpha val="10980"/>
            </a:srgbClr>
          </a:solidFill>
          <a:ln>
            <a:noFill/>
          </a:ln>
        </p:spPr>
      </p:sp>
      <p:sp>
        <p:nvSpPr>
          <p:cNvPr id="89" name="Google Shape;89;p52"/>
          <p:cNvSpPr/>
          <p:nvPr>
            <p:ph idx="15" type="pic"/>
          </p:nvPr>
        </p:nvSpPr>
        <p:spPr>
          <a:xfrm>
            <a:off x="0" y="2247901"/>
            <a:ext cx="2271834" cy="2247901"/>
          </a:xfrm>
          <a:prstGeom prst="rect">
            <a:avLst/>
          </a:prstGeom>
          <a:solidFill>
            <a:srgbClr val="353535">
              <a:alpha val="10980"/>
            </a:srgbClr>
          </a:solidFill>
          <a:ln>
            <a:noFill/>
          </a:ln>
        </p:spPr>
      </p:sp>
      <p:sp>
        <p:nvSpPr>
          <p:cNvPr id="90" name="Google Shape;90;p52"/>
          <p:cNvSpPr/>
          <p:nvPr>
            <p:ph idx="16" type="pic"/>
          </p:nvPr>
        </p:nvSpPr>
        <p:spPr>
          <a:xfrm>
            <a:off x="4543668" y="4495802"/>
            <a:ext cx="2271834" cy="2247901"/>
          </a:xfrm>
          <a:prstGeom prst="rect">
            <a:avLst/>
          </a:prstGeom>
          <a:solidFill>
            <a:srgbClr val="353535">
              <a:alpha val="10980"/>
            </a:srgbClr>
          </a:solidFill>
          <a:ln>
            <a:noFill/>
          </a:ln>
        </p:spPr>
      </p:sp>
      <p:sp>
        <p:nvSpPr>
          <p:cNvPr id="91" name="Google Shape;91;p52"/>
          <p:cNvSpPr/>
          <p:nvPr>
            <p:ph idx="17" type="pic"/>
          </p:nvPr>
        </p:nvSpPr>
        <p:spPr>
          <a:xfrm>
            <a:off x="2271834" y="4495802"/>
            <a:ext cx="2271834" cy="2247901"/>
          </a:xfrm>
          <a:prstGeom prst="rect">
            <a:avLst/>
          </a:prstGeom>
          <a:solidFill>
            <a:srgbClr val="353535">
              <a:alpha val="10980"/>
            </a:srgbClr>
          </a:solidFill>
          <a:ln>
            <a:noFill/>
          </a:ln>
        </p:spPr>
      </p:sp>
      <p:sp>
        <p:nvSpPr>
          <p:cNvPr id="92" name="Google Shape;92;p52"/>
          <p:cNvSpPr/>
          <p:nvPr>
            <p:ph idx="18" type="pic"/>
          </p:nvPr>
        </p:nvSpPr>
        <p:spPr>
          <a:xfrm>
            <a:off x="0" y="4495802"/>
            <a:ext cx="2271834" cy="2247901"/>
          </a:xfrm>
          <a:prstGeom prst="rect">
            <a:avLst/>
          </a:prstGeom>
          <a:solidFill>
            <a:srgbClr val="353535">
              <a:alpha val="10980"/>
            </a:srgbClr>
          </a:solidFill>
          <a:ln>
            <a:noFill/>
          </a:ln>
        </p:spPr>
      </p:sp>
      <p:sp>
        <p:nvSpPr>
          <p:cNvPr id="93" name="Google Shape;93;p52"/>
          <p:cNvSpPr/>
          <p:nvPr>
            <p:ph idx="19" type="pic"/>
          </p:nvPr>
        </p:nvSpPr>
        <p:spPr>
          <a:xfrm>
            <a:off x="0" y="6743703"/>
            <a:ext cx="2271834" cy="2247901"/>
          </a:xfrm>
          <a:prstGeom prst="rect">
            <a:avLst/>
          </a:prstGeom>
          <a:solidFill>
            <a:srgbClr val="353535">
              <a:alpha val="10980"/>
            </a:srgbClr>
          </a:solidFill>
          <a:ln>
            <a:noFill/>
          </a:ln>
        </p:spPr>
      </p:sp>
      <p:pic>
        <p:nvPicPr>
          <p:cNvPr descr="A picture containing drawing&#10;&#10;Description automatically generated" id="94" name="Google Shape;94;p52"/>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95" name="Google Shape;95;p52"/>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9">
  <p:cSld name="19">
    <p:spTree>
      <p:nvGrpSpPr>
        <p:cNvPr id="96" name="Shape 96"/>
        <p:cNvGrpSpPr/>
        <p:nvPr/>
      </p:nvGrpSpPr>
      <p:grpSpPr>
        <a:xfrm>
          <a:off x="0" y="0"/>
          <a:ext cx="0" cy="0"/>
          <a:chOff x="0" y="0"/>
          <a:chExt cx="0" cy="0"/>
        </a:xfrm>
      </p:grpSpPr>
      <p:sp>
        <p:nvSpPr>
          <p:cNvPr id="97" name="Google Shape;97;p53"/>
          <p:cNvSpPr/>
          <p:nvPr>
            <p:ph idx="2" type="pic"/>
          </p:nvPr>
        </p:nvSpPr>
        <p:spPr>
          <a:xfrm>
            <a:off x="2076448" y="0"/>
            <a:ext cx="3975907" cy="10288588"/>
          </a:xfrm>
          <a:prstGeom prst="rect">
            <a:avLst/>
          </a:prstGeom>
          <a:solidFill>
            <a:srgbClr val="353535">
              <a:alpha val="10980"/>
            </a:srgbClr>
          </a:solidFill>
          <a:ln>
            <a:noFill/>
          </a:ln>
        </p:spPr>
      </p:sp>
      <p:sp>
        <p:nvSpPr>
          <p:cNvPr id="98" name="Google Shape;98;p53"/>
          <p:cNvSpPr/>
          <p:nvPr>
            <p:ph idx="3" type="pic"/>
          </p:nvPr>
        </p:nvSpPr>
        <p:spPr>
          <a:xfrm>
            <a:off x="6052354" y="0"/>
            <a:ext cx="3975907" cy="10288588"/>
          </a:xfrm>
          <a:prstGeom prst="rect">
            <a:avLst/>
          </a:prstGeom>
          <a:solidFill>
            <a:srgbClr val="353535">
              <a:alpha val="10980"/>
            </a:srgbClr>
          </a:solidFill>
          <a:ln>
            <a:noFill/>
          </a:ln>
        </p:spPr>
      </p:sp>
      <p:pic>
        <p:nvPicPr>
          <p:cNvPr descr="A picture containing drawing&#10;&#10;Description automatically generated" id="99" name="Google Shape;99;p53"/>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00" name="Google Shape;100;p53"/>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0">
  <p:cSld name="20">
    <p:spTree>
      <p:nvGrpSpPr>
        <p:cNvPr id="101" name="Shape 101"/>
        <p:cNvGrpSpPr/>
        <p:nvPr/>
      </p:nvGrpSpPr>
      <p:grpSpPr>
        <a:xfrm>
          <a:off x="0" y="0"/>
          <a:ext cx="0" cy="0"/>
          <a:chOff x="0" y="0"/>
          <a:chExt cx="0" cy="0"/>
        </a:xfrm>
      </p:grpSpPr>
      <p:sp>
        <p:nvSpPr>
          <p:cNvPr id="102" name="Google Shape;102;p54"/>
          <p:cNvSpPr/>
          <p:nvPr>
            <p:ph idx="2" type="pic"/>
          </p:nvPr>
        </p:nvSpPr>
        <p:spPr>
          <a:xfrm>
            <a:off x="2457449" y="0"/>
            <a:ext cx="5485374" cy="10288588"/>
          </a:xfrm>
          <a:prstGeom prst="rect">
            <a:avLst/>
          </a:prstGeom>
          <a:solidFill>
            <a:srgbClr val="353535">
              <a:alpha val="10980"/>
            </a:srgbClr>
          </a:solidFill>
          <a:ln>
            <a:noFill/>
          </a:ln>
        </p:spPr>
      </p:sp>
      <p:sp>
        <p:nvSpPr>
          <p:cNvPr id="103" name="Google Shape;103;p54"/>
          <p:cNvSpPr/>
          <p:nvPr>
            <p:ph idx="3" type="pic"/>
          </p:nvPr>
        </p:nvSpPr>
        <p:spPr>
          <a:xfrm>
            <a:off x="0" y="0"/>
            <a:ext cx="2457448" cy="10288588"/>
          </a:xfrm>
          <a:prstGeom prst="rect">
            <a:avLst/>
          </a:prstGeom>
          <a:solidFill>
            <a:srgbClr val="353535">
              <a:alpha val="10980"/>
            </a:srgbClr>
          </a:solidFill>
          <a:ln>
            <a:noFill/>
          </a:ln>
        </p:spPr>
      </p:sp>
      <p:pic>
        <p:nvPicPr>
          <p:cNvPr descr="A picture containing drawing&#10;&#10;Description automatically generated" id="104" name="Google Shape;104;p54"/>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05" name="Google Shape;105;p54"/>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4">
  <p:cSld name="24">
    <p:spTree>
      <p:nvGrpSpPr>
        <p:cNvPr id="106" name="Shape 106"/>
        <p:cNvGrpSpPr/>
        <p:nvPr/>
      </p:nvGrpSpPr>
      <p:grpSpPr>
        <a:xfrm>
          <a:off x="0" y="0"/>
          <a:ext cx="0" cy="0"/>
          <a:chOff x="0" y="0"/>
          <a:chExt cx="0" cy="0"/>
        </a:xfrm>
      </p:grpSpPr>
      <p:sp>
        <p:nvSpPr>
          <p:cNvPr id="107" name="Google Shape;107;p55"/>
          <p:cNvSpPr/>
          <p:nvPr>
            <p:ph idx="2" type="pic"/>
          </p:nvPr>
        </p:nvSpPr>
        <p:spPr>
          <a:xfrm>
            <a:off x="0" y="0"/>
            <a:ext cx="14831526" cy="10288588"/>
          </a:xfrm>
          <a:prstGeom prst="rect">
            <a:avLst/>
          </a:prstGeom>
          <a:solidFill>
            <a:srgbClr val="353535">
              <a:alpha val="10980"/>
            </a:srgbClr>
          </a:solidFill>
          <a:ln>
            <a:noFill/>
          </a:ln>
        </p:spPr>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8">
  <p:cSld name="28">
    <p:spTree>
      <p:nvGrpSpPr>
        <p:cNvPr id="108" name="Shape 108"/>
        <p:cNvGrpSpPr/>
        <p:nvPr/>
      </p:nvGrpSpPr>
      <p:grpSpPr>
        <a:xfrm>
          <a:off x="0" y="0"/>
          <a:ext cx="0" cy="0"/>
          <a:chOff x="0" y="0"/>
          <a:chExt cx="0" cy="0"/>
        </a:xfrm>
      </p:grpSpPr>
      <p:sp>
        <p:nvSpPr>
          <p:cNvPr id="109" name="Google Shape;109;p56"/>
          <p:cNvSpPr/>
          <p:nvPr>
            <p:ph idx="2" type="pic"/>
          </p:nvPr>
        </p:nvSpPr>
        <p:spPr>
          <a:xfrm>
            <a:off x="8655168" y="3482292"/>
            <a:ext cx="5777441" cy="5788744"/>
          </a:xfrm>
          <a:prstGeom prst="rect">
            <a:avLst/>
          </a:prstGeom>
          <a:solidFill>
            <a:srgbClr val="353535">
              <a:alpha val="10980"/>
            </a:srgbClr>
          </a:solidFill>
          <a:ln>
            <a:noFill/>
          </a:ln>
        </p:spPr>
      </p:sp>
      <p:sp>
        <p:nvSpPr>
          <p:cNvPr id="110" name="Google Shape;110;p56"/>
          <p:cNvSpPr/>
          <p:nvPr>
            <p:ph idx="3" type="pic"/>
          </p:nvPr>
        </p:nvSpPr>
        <p:spPr>
          <a:xfrm>
            <a:off x="11334720" y="0"/>
            <a:ext cx="6953280" cy="10288588"/>
          </a:xfrm>
          <a:prstGeom prst="rect">
            <a:avLst/>
          </a:prstGeom>
          <a:solidFill>
            <a:srgbClr val="353535">
              <a:alpha val="10980"/>
            </a:srgbClr>
          </a:solidFill>
          <a:ln>
            <a:noFill/>
          </a:ln>
        </p:spPr>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1">
  <p:cSld name="31">
    <p:spTree>
      <p:nvGrpSpPr>
        <p:cNvPr id="111" name="Shape 111"/>
        <p:cNvGrpSpPr/>
        <p:nvPr/>
      </p:nvGrpSpPr>
      <p:grpSpPr>
        <a:xfrm>
          <a:off x="0" y="0"/>
          <a:ext cx="0" cy="0"/>
          <a:chOff x="0" y="0"/>
          <a:chExt cx="0" cy="0"/>
        </a:xfrm>
      </p:grpSpPr>
      <p:sp>
        <p:nvSpPr>
          <p:cNvPr id="112" name="Google Shape;112;p57"/>
          <p:cNvSpPr/>
          <p:nvPr>
            <p:ph idx="2" type="pic"/>
          </p:nvPr>
        </p:nvSpPr>
        <p:spPr>
          <a:xfrm>
            <a:off x="5008008" y="0"/>
            <a:ext cx="13279991" cy="10288588"/>
          </a:xfrm>
          <a:prstGeom prst="rect">
            <a:avLst/>
          </a:prstGeom>
          <a:solidFill>
            <a:srgbClr val="353535">
              <a:alpha val="10980"/>
            </a:srgbClr>
          </a:solid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2">
  <p:cSld name="32">
    <p:spTree>
      <p:nvGrpSpPr>
        <p:cNvPr id="113" name="Shape 113"/>
        <p:cNvGrpSpPr/>
        <p:nvPr/>
      </p:nvGrpSpPr>
      <p:grpSpPr>
        <a:xfrm>
          <a:off x="0" y="0"/>
          <a:ext cx="0" cy="0"/>
          <a:chOff x="0" y="0"/>
          <a:chExt cx="0" cy="0"/>
        </a:xfrm>
      </p:grpSpPr>
      <p:sp>
        <p:nvSpPr>
          <p:cNvPr id="114" name="Google Shape;114;p58"/>
          <p:cNvSpPr/>
          <p:nvPr>
            <p:ph idx="2" type="pic"/>
          </p:nvPr>
        </p:nvSpPr>
        <p:spPr>
          <a:xfrm>
            <a:off x="-17244" y="0"/>
            <a:ext cx="16075035" cy="10288588"/>
          </a:xfrm>
          <a:prstGeom prst="rect">
            <a:avLst/>
          </a:prstGeom>
          <a:solidFill>
            <a:srgbClr val="353535">
              <a:alpha val="10980"/>
            </a:srgbClr>
          </a:solidFill>
          <a:ln>
            <a:noFill/>
          </a:ln>
        </p:spPr>
      </p:sp>
      <p:pic>
        <p:nvPicPr>
          <p:cNvPr descr="A picture containing drawing&#10;&#10;Description automatically generated" id="115" name="Google Shape;115;p58"/>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16" name="Google Shape;116;p58"/>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
  <p:cSld name="15">
    <p:spTree>
      <p:nvGrpSpPr>
        <p:cNvPr id="16" name="Shape 16"/>
        <p:cNvGrpSpPr/>
        <p:nvPr/>
      </p:nvGrpSpPr>
      <p:grpSpPr>
        <a:xfrm>
          <a:off x="0" y="0"/>
          <a:ext cx="0" cy="0"/>
          <a:chOff x="0" y="0"/>
          <a:chExt cx="0" cy="0"/>
        </a:xfrm>
      </p:grpSpPr>
      <p:sp>
        <p:nvSpPr>
          <p:cNvPr id="17" name="Google Shape;17;p32"/>
          <p:cNvSpPr/>
          <p:nvPr>
            <p:ph idx="2" type="pic"/>
          </p:nvPr>
        </p:nvSpPr>
        <p:spPr>
          <a:xfrm>
            <a:off x="0" y="0"/>
            <a:ext cx="9601200" cy="10288588"/>
          </a:xfrm>
          <a:prstGeom prst="rect">
            <a:avLst/>
          </a:prstGeom>
          <a:solidFill>
            <a:srgbClr val="353535">
              <a:alpha val="10980"/>
            </a:srgbClr>
          </a:solidFill>
          <a:ln>
            <a:noFill/>
          </a:ln>
        </p:spPr>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3">
  <p:cSld name="33">
    <p:spTree>
      <p:nvGrpSpPr>
        <p:cNvPr id="117" name="Shape 117"/>
        <p:cNvGrpSpPr/>
        <p:nvPr/>
      </p:nvGrpSpPr>
      <p:grpSpPr>
        <a:xfrm>
          <a:off x="0" y="0"/>
          <a:ext cx="0" cy="0"/>
          <a:chOff x="0" y="0"/>
          <a:chExt cx="0" cy="0"/>
        </a:xfrm>
      </p:grpSpPr>
      <p:sp>
        <p:nvSpPr>
          <p:cNvPr id="118" name="Google Shape;118;p59"/>
          <p:cNvSpPr/>
          <p:nvPr>
            <p:ph idx="2" type="pic"/>
          </p:nvPr>
        </p:nvSpPr>
        <p:spPr>
          <a:xfrm>
            <a:off x="4797506" y="0"/>
            <a:ext cx="16075035" cy="10288588"/>
          </a:xfrm>
          <a:prstGeom prst="rect">
            <a:avLst/>
          </a:prstGeom>
          <a:solidFill>
            <a:srgbClr val="353535">
              <a:alpha val="10980"/>
            </a:srgbClr>
          </a:solid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
  <p:cSld name="35">
    <p:spTree>
      <p:nvGrpSpPr>
        <p:cNvPr id="119" name="Shape 119"/>
        <p:cNvGrpSpPr/>
        <p:nvPr/>
      </p:nvGrpSpPr>
      <p:grpSpPr>
        <a:xfrm>
          <a:off x="0" y="0"/>
          <a:ext cx="0" cy="0"/>
          <a:chOff x="0" y="0"/>
          <a:chExt cx="0" cy="0"/>
        </a:xfrm>
      </p:grpSpPr>
      <p:sp>
        <p:nvSpPr>
          <p:cNvPr id="120" name="Google Shape;120;p60"/>
          <p:cNvSpPr/>
          <p:nvPr>
            <p:ph idx="2" type="pic"/>
          </p:nvPr>
        </p:nvSpPr>
        <p:spPr>
          <a:xfrm>
            <a:off x="1237024" y="1307392"/>
            <a:ext cx="7696540" cy="7673803"/>
          </a:xfrm>
          <a:prstGeom prst="rect">
            <a:avLst/>
          </a:prstGeom>
          <a:solidFill>
            <a:srgbClr val="353535">
              <a:alpha val="10980"/>
            </a:srgbClr>
          </a:solidFill>
          <a:ln>
            <a:noFill/>
          </a:ln>
        </p:spPr>
      </p:sp>
      <p:pic>
        <p:nvPicPr>
          <p:cNvPr descr="A picture containing drawing&#10;&#10;Description automatically generated" id="121" name="Google Shape;121;p60"/>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22" name="Google Shape;122;p60"/>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6">
  <p:cSld name="36">
    <p:spTree>
      <p:nvGrpSpPr>
        <p:cNvPr id="123" name="Shape 123"/>
        <p:cNvGrpSpPr/>
        <p:nvPr/>
      </p:nvGrpSpPr>
      <p:grpSpPr>
        <a:xfrm>
          <a:off x="0" y="0"/>
          <a:ext cx="0" cy="0"/>
          <a:chOff x="0" y="0"/>
          <a:chExt cx="0" cy="0"/>
        </a:xfrm>
      </p:grpSpPr>
      <p:sp>
        <p:nvSpPr>
          <p:cNvPr id="124" name="Google Shape;124;p61"/>
          <p:cNvSpPr/>
          <p:nvPr>
            <p:ph idx="2" type="pic"/>
          </p:nvPr>
        </p:nvSpPr>
        <p:spPr>
          <a:xfrm>
            <a:off x="9401366" y="1401961"/>
            <a:ext cx="7507277" cy="7518587"/>
          </a:xfrm>
          <a:prstGeom prst="rect">
            <a:avLst/>
          </a:prstGeom>
          <a:solidFill>
            <a:srgbClr val="353535">
              <a:alpha val="10980"/>
            </a:srgbClr>
          </a:solidFill>
          <a:ln>
            <a:noFill/>
          </a:ln>
        </p:spPr>
      </p:sp>
      <p:pic>
        <p:nvPicPr>
          <p:cNvPr descr="A picture containing drawing&#10;&#10;Description automatically generated" id="125" name="Google Shape;125;p61"/>
          <p:cNvPicPr preferRelativeResize="0"/>
          <p:nvPr/>
        </p:nvPicPr>
        <p:blipFill rotWithShape="1">
          <a:blip r:embed="rId2">
            <a:alphaModFix/>
          </a:blip>
          <a:srcRect b="0" l="0" r="0" t="0"/>
          <a:stretch/>
        </p:blipFill>
        <p:spPr>
          <a:xfrm>
            <a:off x="0" y="29980"/>
            <a:ext cx="3847684" cy="1736484"/>
          </a:xfrm>
          <a:prstGeom prst="rect">
            <a:avLst/>
          </a:prstGeom>
          <a:noFill/>
          <a:ln>
            <a:noFill/>
          </a:ln>
        </p:spPr>
      </p:pic>
      <p:pic>
        <p:nvPicPr>
          <p:cNvPr id="126" name="Google Shape;126;p61"/>
          <p:cNvPicPr preferRelativeResize="0"/>
          <p:nvPr/>
        </p:nvPicPr>
        <p:blipFill rotWithShape="1">
          <a:blip r:embed="rId3">
            <a:alphaModFix/>
          </a:blip>
          <a:srcRect b="-18632" l="0" r="0" t="-1"/>
          <a:stretch/>
        </p:blipFill>
        <p:spPr>
          <a:xfrm>
            <a:off x="3657600" y="364322"/>
            <a:ext cx="789949" cy="1067799"/>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8">
  <p:cSld name="38">
    <p:spTree>
      <p:nvGrpSpPr>
        <p:cNvPr id="127" name="Shape 127"/>
        <p:cNvGrpSpPr/>
        <p:nvPr/>
      </p:nvGrpSpPr>
      <p:grpSpPr>
        <a:xfrm>
          <a:off x="0" y="0"/>
          <a:ext cx="0" cy="0"/>
          <a:chOff x="0" y="0"/>
          <a:chExt cx="0" cy="0"/>
        </a:xfrm>
      </p:grpSpPr>
      <p:sp>
        <p:nvSpPr>
          <p:cNvPr id="128" name="Google Shape;128;p62"/>
          <p:cNvSpPr/>
          <p:nvPr>
            <p:ph idx="2" type="pic"/>
          </p:nvPr>
        </p:nvSpPr>
        <p:spPr>
          <a:xfrm>
            <a:off x="2188966" y="2589863"/>
            <a:ext cx="5107185" cy="5108862"/>
          </a:xfrm>
          <a:prstGeom prst="rect">
            <a:avLst/>
          </a:prstGeom>
          <a:solidFill>
            <a:srgbClr val="353535">
              <a:alpha val="10980"/>
            </a:srgbClr>
          </a:solidFill>
          <a:ln>
            <a:noFill/>
          </a:ln>
        </p:spPr>
      </p:sp>
      <p:pic>
        <p:nvPicPr>
          <p:cNvPr descr="A picture containing drawing&#10;&#10;Description automatically generated" id="129" name="Google Shape;129;p62"/>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30" name="Google Shape;130;p62"/>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0">
  <p:cSld name="40">
    <p:spTree>
      <p:nvGrpSpPr>
        <p:cNvPr id="131" name="Shape 131"/>
        <p:cNvGrpSpPr/>
        <p:nvPr/>
      </p:nvGrpSpPr>
      <p:grpSpPr>
        <a:xfrm>
          <a:off x="0" y="0"/>
          <a:ext cx="0" cy="0"/>
          <a:chOff x="0" y="0"/>
          <a:chExt cx="0" cy="0"/>
        </a:xfrm>
      </p:grpSpPr>
      <p:sp>
        <p:nvSpPr>
          <p:cNvPr id="132" name="Google Shape;132;p63"/>
          <p:cNvSpPr/>
          <p:nvPr>
            <p:ph idx="2" type="pic"/>
          </p:nvPr>
        </p:nvSpPr>
        <p:spPr>
          <a:xfrm>
            <a:off x="702734" y="2263699"/>
            <a:ext cx="8156496" cy="5561868"/>
          </a:xfrm>
          <a:prstGeom prst="rect">
            <a:avLst/>
          </a:prstGeom>
          <a:solidFill>
            <a:srgbClr val="353535">
              <a:alpha val="10980"/>
            </a:srgbClr>
          </a:solidFill>
          <a:ln>
            <a:noFill/>
          </a:ln>
        </p:spPr>
      </p:sp>
      <p:sp>
        <p:nvSpPr>
          <p:cNvPr id="133" name="Google Shape;133;p63"/>
          <p:cNvSpPr/>
          <p:nvPr>
            <p:ph idx="3" type="pic"/>
          </p:nvPr>
        </p:nvSpPr>
        <p:spPr>
          <a:xfrm>
            <a:off x="9411837" y="2263699"/>
            <a:ext cx="8156496" cy="5561868"/>
          </a:xfrm>
          <a:prstGeom prst="rect">
            <a:avLst/>
          </a:prstGeom>
          <a:solidFill>
            <a:srgbClr val="353535">
              <a:alpha val="10980"/>
            </a:srgbClr>
          </a:solidFill>
          <a:ln>
            <a:noFill/>
          </a:ln>
        </p:spPr>
      </p:sp>
      <p:pic>
        <p:nvPicPr>
          <p:cNvPr descr="A picture containing drawing&#10;&#10;Description automatically generated" id="134" name="Google Shape;134;p63"/>
          <p:cNvPicPr preferRelativeResize="0"/>
          <p:nvPr/>
        </p:nvPicPr>
        <p:blipFill rotWithShape="1">
          <a:blip r:embed="rId2">
            <a:alphaModFix/>
          </a:blip>
          <a:srcRect b="0" l="0" r="0" t="0"/>
          <a:stretch/>
        </p:blipFill>
        <p:spPr>
          <a:xfrm>
            <a:off x="14433607" y="14992"/>
            <a:ext cx="3847684" cy="1736484"/>
          </a:xfrm>
          <a:prstGeom prst="rect">
            <a:avLst/>
          </a:prstGeom>
          <a:noFill/>
          <a:ln>
            <a:noFill/>
          </a:ln>
        </p:spPr>
      </p:pic>
      <p:pic>
        <p:nvPicPr>
          <p:cNvPr id="135" name="Google Shape;135;p63"/>
          <p:cNvPicPr preferRelativeResize="0"/>
          <p:nvPr/>
        </p:nvPicPr>
        <p:blipFill rotWithShape="1">
          <a:blip r:embed="rId3">
            <a:alphaModFix/>
          </a:blip>
          <a:srcRect b="-18632" l="0" r="0" t="-1"/>
          <a:stretch/>
        </p:blipFill>
        <p:spPr>
          <a:xfrm>
            <a:off x="13868400" y="349334"/>
            <a:ext cx="789949" cy="1067799"/>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1">
  <p:cSld name="101">
    <p:spTree>
      <p:nvGrpSpPr>
        <p:cNvPr id="136" name="Shape 136"/>
        <p:cNvGrpSpPr/>
        <p:nvPr/>
      </p:nvGrpSpPr>
      <p:grpSpPr>
        <a:xfrm>
          <a:off x="0" y="0"/>
          <a:ext cx="0" cy="0"/>
          <a:chOff x="0" y="0"/>
          <a:chExt cx="0" cy="0"/>
        </a:xfrm>
      </p:grpSpPr>
      <p:sp>
        <p:nvSpPr>
          <p:cNvPr id="137" name="Google Shape;137;p64"/>
          <p:cNvSpPr/>
          <p:nvPr>
            <p:ph idx="2" type="pic"/>
          </p:nvPr>
        </p:nvSpPr>
        <p:spPr>
          <a:xfrm>
            <a:off x="0" y="0"/>
            <a:ext cx="5144294" cy="5144294"/>
          </a:xfrm>
          <a:prstGeom prst="rect">
            <a:avLst/>
          </a:prstGeom>
          <a:solidFill>
            <a:srgbClr val="353535">
              <a:alpha val="10980"/>
            </a:srgbClr>
          </a:solidFill>
          <a:ln>
            <a:noFill/>
          </a:ln>
        </p:spPr>
      </p:sp>
      <p:sp>
        <p:nvSpPr>
          <p:cNvPr id="138" name="Google Shape;138;p64"/>
          <p:cNvSpPr/>
          <p:nvPr>
            <p:ph idx="3" type="pic"/>
          </p:nvPr>
        </p:nvSpPr>
        <p:spPr>
          <a:xfrm>
            <a:off x="0" y="5144294"/>
            <a:ext cx="5144294" cy="5144294"/>
          </a:xfrm>
          <a:prstGeom prst="rect">
            <a:avLst/>
          </a:prstGeom>
          <a:solidFill>
            <a:srgbClr val="353535">
              <a:alpha val="10980"/>
            </a:srgbClr>
          </a:solidFill>
          <a:ln>
            <a:noFill/>
          </a:ln>
        </p:spPr>
      </p:sp>
      <p:sp>
        <p:nvSpPr>
          <p:cNvPr id="139" name="Google Shape;139;p64"/>
          <p:cNvSpPr/>
          <p:nvPr>
            <p:ph idx="4" type="pic"/>
          </p:nvPr>
        </p:nvSpPr>
        <p:spPr>
          <a:xfrm>
            <a:off x="5144294" y="0"/>
            <a:ext cx="5144294" cy="5144294"/>
          </a:xfrm>
          <a:prstGeom prst="rect">
            <a:avLst/>
          </a:prstGeom>
          <a:solidFill>
            <a:srgbClr val="353535">
              <a:alpha val="10980"/>
            </a:srgbClr>
          </a:solidFill>
          <a:ln>
            <a:noFill/>
          </a:ln>
        </p:spPr>
      </p:sp>
      <p:sp>
        <p:nvSpPr>
          <p:cNvPr id="140" name="Google Shape;140;p64"/>
          <p:cNvSpPr/>
          <p:nvPr>
            <p:ph idx="5" type="pic"/>
          </p:nvPr>
        </p:nvSpPr>
        <p:spPr>
          <a:xfrm>
            <a:off x="5144294" y="5144294"/>
            <a:ext cx="5144294" cy="5144294"/>
          </a:xfrm>
          <a:prstGeom prst="rect">
            <a:avLst/>
          </a:prstGeom>
          <a:solidFill>
            <a:srgbClr val="353535">
              <a:alpha val="10980"/>
            </a:srgbClr>
          </a:solidFill>
          <a:ln>
            <a:noFill/>
          </a:ln>
        </p:spPr>
      </p:sp>
      <p:sp>
        <p:nvSpPr>
          <p:cNvPr id="141" name="Google Shape;141;p64"/>
          <p:cNvSpPr/>
          <p:nvPr>
            <p:ph idx="6" type="pic"/>
          </p:nvPr>
        </p:nvSpPr>
        <p:spPr>
          <a:xfrm>
            <a:off x="10288588" y="0"/>
            <a:ext cx="7999412" cy="5144294"/>
          </a:xfrm>
          <a:prstGeom prst="rect">
            <a:avLst/>
          </a:prstGeom>
          <a:solidFill>
            <a:srgbClr val="353535">
              <a:alpha val="10980"/>
            </a:srgbClr>
          </a:solidFill>
          <a:ln>
            <a:noFill/>
          </a:ln>
        </p:spPr>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42" name="Shape 142"/>
        <p:cNvGrpSpPr/>
        <p:nvPr/>
      </p:nvGrpSpPr>
      <p:grpSpPr>
        <a:xfrm>
          <a:off x="0" y="0"/>
          <a:ext cx="0" cy="0"/>
          <a:chOff x="0" y="0"/>
          <a:chExt cx="0" cy="0"/>
        </a:xfrm>
      </p:grpSpPr>
      <p:sp>
        <p:nvSpPr>
          <p:cNvPr id="143" name="Google Shape;143;p65"/>
          <p:cNvSpPr txBox="1"/>
          <p:nvPr>
            <p:ph type="title"/>
          </p:nvPr>
        </p:nvSpPr>
        <p:spPr>
          <a:xfrm>
            <a:off x="1458000" y="270042"/>
            <a:ext cx="16293216" cy="1647124"/>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6600"/>
              <a:buFont typeface="Oswald"/>
              <a:buNone/>
              <a:defRPr b="0" i="0" sz="6600" u="none" cap="none" strike="noStrike">
                <a:solidFill>
                  <a:schemeClr val="dk1"/>
                </a:solidFill>
                <a:latin typeface="Oswald"/>
                <a:ea typeface="Oswald"/>
                <a:cs typeface="Oswald"/>
                <a:sym typeface="Oswald"/>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4" name="Google Shape;144;p65"/>
          <p:cNvSpPr txBox="1"/>
          <p:nvPr>
            <p:ph idx="12" type="sldNum"/>
          </p:nvPr>
        </p:nvSpPr>
        <p:spPr>
          <a:xfrm>
            <a:off x="1" y="9599826"/>
            <a:ext cx="902828" cy="482548"/>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1pPr>
            <a:lvl2pPr indent="0" lvl="1"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2pPr>
            <a:lvl3pPr indent="0" lvl="2"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3pPr>
            <a:lvl4pPr indent="0" lvl="3"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4pPr>
            <a:lvl5pPr indent="0" lvl="4"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5pPr>
            <a:lvl6pPr indent="0" lvl="5"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6pPr>
            <a:lvl7pPr indent="0" lvl="6"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7pPr>
            <a:lvl8pPr indent="0" lvl="7"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8pPr>
            <a:lvl9pPr indent="0" lvl="8" marL="0" marR="0" rtl="0" algn="r">
              <a:lnSpc>
                <a:spcPct val="100000"/>
              </a:lnSpc>
              <a:spcBef>
                <a:spcPts val="0"/>
              </a:spcBef>
              <a:spcAft>
                <a:spcPts val="0"/>
              </a:spcAft>
              <a:buClr>
                <a:srgbClr val="000000"/>
              </a:buClr>
              <a:buSzPts val="2700"/>
              <a:buFont typeface="Arial"/>
              <a:buNone/>
              <a:defRPr b="0" i="0" sz="2700" u="none" cap="none" strike="noStrike">
                <a:solidFill>
                  <a:schemeClr val="lt1"/>
                </a:solidFill>
                <a:latin typeface="Arial Narrow"/>
                <a:ea typeface="Arial Narrow"/>
                <a:cs typeface="Arial Narrow"/>
                <a:sym typeface="Arial Narrow"/>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0">
  <p:cSld name="30">
    <p:spTree>
      <p:nvGrpSpPr>
        <p:cNvPr id="18" name="Shape 18"/>
        <p:cNvGrpSpPr/>
        <p:nvPr/>
      </p:nvGrpSpPr>
      <p:grpSpPr>
        <a:xfrm>
          <a:off x="0" y="0"/>
          <a:ext cx="0" cy="0"/>
          <a:chOff x="0" y="0"/>
          <a:chExt cx="0" cy="0"/>
        </a:xfrm>
      </p:grpSpPr>
      <p:sp>
        <p:nvSpPr>
          <p:cNvPr id="19" name="Google Shape;19;p33"/>
          <p:cNvSpPr/>
          <p:nvPr>
            <p:ph idx="2" type="pic"/>
          </p:nvPr>
        </p:nvSpPr>
        <p:spPr>
          <a:xfrm>
            <a:off x="0" y="0"/>
            <a:ext cx="13279983" cy="10288588"/>
          </a:xfrm>
          <a:prstGeom prst="rect">
            <a:avLst/>
          </a:prstGeom>
          <a:solidFill>
            <a:srgbClr val="353535">
              <a:alpha val="10980"/>
            </a:srgbClr>
          </a:solid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5">
  <p:cSld name="25">
    <p:spTree>
      <p:nvGrpSpPr>
        <p:cNvPr id="20" name="Shape 20"/>
        <p:cNvGrpSpPr/>
        <p:nvPr/>
      </p:nvGrpSpPr>
      <p:grpSpPr>
        <a:xfrm>
          <a:off x="0" y="0"/>
          <a:ext cx="0" cy="0"/>
          <a:chOff x="0" y="0"/>
          <a:chExt cx="0" cy="0"/>
        </a:xfrm>
      </p:grpSpPr>
      <p:sp>
        <p:nvSpPr>
          <p:cNvPr id="21" name="Google Shape;21;p34"/>
          <p:cNvSpPr/>
          <p:nvPr>
            <p:ph idx="2" type="pic"/>
          </p:nvPr>
        </p:nvSpPr>
        <p:spPr>
          <a:xfrm>
            <a:off x="-1" y="0"/>
            <a:ext cx="11799269" cy="10288588"/>
          </a:xfrm>
          <a:prstGeom prst="rect">
            <a:avLst/>
          </a:prstGeom>
          <a:solidFill>
            <a:srgbClr val="353535">
              <a:alpha val="10980"/>
            </a:srgbClr>
          </a:solid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
  <p:cSld name="37">
    <p:spTree>
      <p:nvGrpSpPr>
        <p:cNvPr id="22" name="Shape 22"/>
        <p:cNvGrpSpPr/>
        <p:nvPr/>
      </p:nvGrpSpPr>
      <p:grpSpPr>
        <a:xfrm>
          <a:off x="0" y="0"/>
          <a:ext cx="0" cy="0"/>
          <a:chOff x="0" y="0"/>
          <a:chExt cx="0" cy="0"/>
        </a:xfrm>
      </p:grpSpPr>
      <p:sp>
        <p:nvSpPr>
          <p:cNvPr id="23" name="Google Shape;23;p35"/>
          <p:cNvSpPr/>
          <p:nvPr>
            <p:ph idx="2" type="pic"/>
          </p:nvPr>
        </p:nvSpPr>
        <p:spPr>
          <a:xfrm>
            <a:off x="9311054" y="1311513"/>
            <a:ext cx="7687902" cy="7699484"/>
          </a:xfrm>
          <a:prstGeom prst="rect">
            <a:avLst/>
          </a:prstGeom>
          <a:solidFill>
            <a:srgbClr val="353535">
              <a:alpha val="10980"/>
            </a:srgbClr>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7">
  <p:cSld name="27">
    <p:spTree>
      <p:nvGrpSpPr>
        <p:cNvPr id="24" name="Shape 24"/>
        <p:cNvGrpSpPr/>
        <p:nvPr/>
      </p:nvGrpSpPr>
      <p:grpSpPr>
        <a:xfrm>
          <a:off x="0" y="0"/>
          <a:ext cx="0" cy="0"/>
          <a:chOff x="0" y="0"/>
          <a:chExt cx="0" cy="0"/>
        </a:xfrm>
      </p:grpSpPr>
      <p:sp>
        <p:nvSpPr>
          <p:cNvPr id="25" name="Google Shape;25;p36"/>
          <p:cNvSpPr/>
          <p:nvPr>
            <p:ph idx="2" type="pic"/>
          </p:nvPr>
        </p:nvSpPr>
        <p:spPr>
          <a:xfrm>
            <a:off x="9570720" y="1700378"/>
            <a:ext cx="8717279" cy="8588210"/>
          </a:xfrm>
          <a:prstGeom prst="rect">
            <a:avLst/>
          </a:prstGeom>
          <a:solidFill>
            <a:srgbClr val="353535">
              <a:alpha val="10980"/>
            </a:srgbClr>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4">
  <p:cSld name="34">
    <p:spTree>
      <p:nvGrpSpPr>
        <p:cNvPr id="26" name="Shape 26"/>
        <p:cNvGrpSpPr/>
        <p:nvPr/>
      </p:nvGrpSpPr>
      <p:grpSpPr>
        <a:xfrm>
          <a:off x="0" y="0"/>
          <a:ext cx="0" cy="0"/>
          <a:chOff x="0" y="0"/>
          <a:chExt cx="0" cy="0"/>
        </a:xfrm>
      </p:grpSpPr>
      <p:sp>
        <p:nvSpPr>
          <p:cNvPr id="27" name="Google Shape;27;p37"/>
          <p:cNvSpPr/>
          <p:nvPr>
            <p:ph idx="2" type="pic"/>
          </p:nvPr>
        </p:nvSpPr>
        <p:spPr>
          <a:xfrm>
            <a:off x="1818975" y="0"/>
            <a:ext cx="6662002" cy="10288588"/>
          </a:xfrm>
          <a:prstGeom prst="rect">
            <a:avLst/>
          </a:prstGeom>
          <a:solidFill>
            <a:srgbClr val="353535">
              <a:alpha val="10980"/>
            </a:srgbClr>
          </a:solid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6">
  <p:cSld name="26">
    <p:spTree>
      <p:nvGrpSpPr>
        <p:cNvPr id="28" name="Shape 28"/>
        <p:cNvGrpSpPr/>
        <p:nvPr/>
      </p:nvGrpSpPr>
      <p:grpSpPr>
        <a:xfrm>
          <a:off x="0" y="0"/>
          <a:ext cx="0" cy="0"/>
          <a:chOff x="0" y="0"/>
          <a:chExt cx="0" cy="0"/>
        </a:xfrm>
      </p:grpSpPr>
      <p:sp>
        <p:nvSpPr>
          <p:cNvPr id="29" name="Google Shape;29;p38"/>
          <p:cNvSpPr/>
          <p:nvPr>
            <p:ph idx="2" type="pic"/>
          </p:nvPr>
        </p:nvSpPr>
        <p:spPr>
          <a:xfrm>
            <a:off x="10460736" y="2301970"/>
            <a:ext cx="7827263" cy="7986618"/>
          </a:xfrm>
          <a:prstGeom prst="rect">
            <a:avLst/>
          </a:prstGeom>
          <a:solidFill>
            <a:srgbClr val="353535">
              <a:alpha val="10980"/>
            </a:srgbClr>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theme" Target="../theme/theme1.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sp>
        <p:nvSpPr>
          <p:cNvPr id="10" name="Google Shape;10;p29"/>
          <p:cNvSpPr txBox="1"/>
          <p:nvPr/>
        </p:nvSpPr>
        <p:spPr>
          <a:xfrm>
            <a:off x="0" y="10136188"/>
            <a:ext cx="338138" cy="152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Public</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3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4.jp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30.png"/><Relationship Id="rId4" Type="http://schemas.openxmlformats.org/officeDocument/2006/relationships/image" Target="../media/image11.png"/><Relationship Id="rId5"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6.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25.jpg"/><Relationship Id="rId4" Type="http://schemas.openxmlformats.org/officeDocument/2006/relationships/image" Target="../media/image28.png"/><Relationship Id="rId5" Type="http://schemas.openxmlformats.org/officeDocument/2006/relationships/image" Target="../media/image27.jpg"/><Relationship Id="rId6" Type="http://schemas.openxmlformats.org/officeDocument/2006/relationships/hyperlink" Target="https://www.icrc.org/en/document/code-conduct-employees-icrc" TargetMode="External"/><Relationship Id="rId7" Type="http://schemas.openxmlformats.org/officeDocument/2006/relationships/hyperlink" Target="https://www.ifrc.org/document/staff-code-conduc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ifrc.integrityline.org/" TargetMode="External"/><Relationship Id="rId4" Type="http://schemas.openxmlformats.org/officeDocument/2006/relationships/hyperlink" Target="mailto:speakup@IFRC.integrityline.org" TargetMode="External"/><Relationship Id="rId5" Type="http://schemas.openxmlformats.org/officeDocument/2006/relationships/hyperlink" Target="https://icrc.integrityplatform.org/" TargetMode="External"/><Relationship Id="rId6" Type="http://schemas.openxmlformats.org/officeDocument/2006/relationships/image" Target="../media/image35.png"/><Relationship Id="rId7"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 Id="rId3" Type="http://schemas.openxmlformats.org/officeDocument/2006/relationships/image" Target="../media/image3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0.png"/><Relationship Id="rId4" Type="http://schemas.openxmlformats.org/officeDocument/2006/relationships/image" Target="../media/image18.png"/><Relationship Id="rId5"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
          <p:cNvSpPr txBox="1"/>
          <p:nvPr/>
        </p:nvSpPr>
        <p:spPr>
          <a:xfrm>
            <a:off x="588434" y="2188514"/>
            <a:ext cx="17186610" cy="732504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chemeClr val="lt1"/>
                </a:solidFill>
                <a:latin typeface="Arial"/>
                <a:ea typeface="Arial"/>
                <a:cs typeface="Arial"/>
                <a:sym typeface="Arial"/>
              </a:rPr>
              <a:t>এই টুলের উদ্দেশ্য:</a:t>
            </a:r>
            <a:endParaRPr b="1"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এই টুলটি আন্তর্জাতিক রেড ক্রস ও রেড ক্রিসেন্ট কার্যক্রমের আচরণবিধি সম্পর্কে কর্মী ও স্বেচ্ছাসেবীদের জন্য একটি সুবিন্যস্ত ব্রিফিং প্রদান করে এবং এটি তাদের আচরণ কিভাবে সমাজকে প্রভাবিত করে তা নিয়ে আলোচনার সুযোগ সৃষ্টি করে।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এতে প্রতারণা ও দুর্নীতি প্রতিরোধ, যৌন হয়রানি ও নির্যাতন প্রতিরোধ এবং শিশু সুরক্ষার মতো গুরুত্বপূর্ণ বিষয়ের সারসংক্ষেপ অন্তর্ভুক্ত রয়েছে।</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কোনো নির্দিষ্ট সংস্থার (যেমন আইসিআরসি , আইএফআরসি বা জাতীয় সমিতি) কর্মী ও স্বেচ্ছাসেবীদের আচরণবিধি অন্তর্ভুক্ত করে না, তবে এ সংক্রান্ত স্লাইড উপস্থাপনায় যোগ করা যেতে পারে।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তবে, এটি প্রাসঙ্গিক সংস্থার নীতিমালা ও প্রশিক্ষণের লিঙ্ক সরবরাহ করে।</a:t>
            </a:r>
            <a:endParaRPr b="0" i="0" sz="2400" u="none" cap="none" strike="noStrike">
              <a:solidFill>
                <a:schemeClr val="lt1"/>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2400"/>
              <a:buFont typeface="Arial"/>
              <a:buNone/>
            </a:pPr>
            <a:r>
              <a:rPr b="1" i="0" lang="en-US" sz="2400" u="none" cap="none" strike="noStrike">
                <a:solidFill>
                  <a:schemeClr val="lt1"/>
                </a:solidFill>
                <a:latin typeface="Arial"/>
                <a:ea typeface="Arial"/>
                <a:cs typeface="Arial"/>
                <a:sym typeface="Arial"/>
              </a:rPr>
              <a:t>এই টুল কোথায় ব্যবহার করা যেতে পারে:</a:t>
            </a:r>
            <a:endParaRPr b="1"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পাওয়ারপয়েন্ট উপস্থাপনাটি আনুমানিক ৪৫ মিনিট থেকে ১ ঘণ্টার।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কর্মী ও স্বেচ্ছাসেবীদের জন্য উপস্থাপনা বা তাদের সাথে আলোচনার নির্দেশিকা হিসেবে ব্যবহার করা যেতে পারে।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রেড ক্রস ও রেড ক্রিসেন্ট কার্যক্রমের আচরণবিধি থাকায় এটি সংস্থার আচরণবিধির ব্রিফিংয়ের সাথে ব্যবহার করা যেতে পারে।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নতুন কর্মীদের জন্য ওরিয়েন্টেশন, কর্মী ও স্বেচ্ছাসেবীদের প্রশিক্ষণ বা পুনরায় প্রশিক্ষণের অংশ হিসেবে ব্যবহার করা যেতে পারে।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প্রতিটি স্লাইডে আরও বিস্তারিত তথ্য সহ ফ্যাসিলিটেটর নোট অন্তর্ভুক্ত রয়েছে।</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স্লাইডগুলোর তথ্য সংশ্লিষ্ট সংস্থার নির্দিষ্ট প্রয়োজন অনুযায়ী সম্পাদনা করা যেতে পারে এবং করা উচিত।</a:t>
            </a:r>
            <a:endParaRPr b="0" i="0" sz="2400" u="none" cap="none" strike="noStrike">
              <a:solidFill>
                <a:schemeClr val="lt1"/>
              </a:solidFill>
              <a:latin typeface="Arial"/>
              <a:ea typeface="Arial"/>
              <a:cs typeface="Arial"/>
              <a:sym typeface="Arial"/>
            </a:endParaRPr>
          </a:p>
        </p:txBody>
      </p:sp>
      <p:sp>
        <p:nvSpPr>
          <p:cNvPr id="151" name="Google Shape;151;p1"/>
          <p:cNvSpPr txBox="1"/>
          <p:nvPr/>
        </p:nvSpPr>
        <p:spPr>
          <a:xfrm>
            <a:off x="588434" y="477097"/>
            <a:ext cx="15842191" cy="1135696"/>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3200"/>
              <a:buFont typeface="Arial"/>
              <a:buNone/>
            </a:pPr>
            <a:r>
              <a:rPr b="1" i="0" lang="en-US" sz="3200" u="none" cap="none" strike="noStrike">
                <a:solidFill>
                  <a:schemeClr val="lt1"/>
                </a:solidFill>
                <a:latin typeface="Montserrat"/>
                <a:ea typeface="Montserrat"/>
                <a:cs typeface="Montserrat"/>
                <a:sym typeface="Montserrat"/>
              </a:rPr>
              <a:t>কমিউনিটি অংশগ্রহণ ও জবাবদিহিতা নির্দেশিকা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1800"/>
              </a:spcBef>
              <a:spcAft>
                <a:spcPts val="0"/>
              </a:spcAft>
              <a:buClr>
                <a:srgbClr val="000000"/>
              </a:buClr>
              <a:buSzPts val="3200"/>
              <a:buFont typeface="Arial"/>
              <a:buNone/>
            </a:pPr>
            <a:r>
              <a:rPr b="1" i="0" lang="en-US" sz="3200" u="none" cap="none" strike="noStrike">
                <a:solidFill>
                  <a:schemeClr val="lt1"/>
                </a:solidFill>
                <a:latin typeface="Montserrat"/>
                <a:ea typeface="Montserrat"/>
                <a:cs typeface="Montserrat"/>
                <a:sym typeface="Montserrat"/>
              </a:rPr>
              <a:t>টুল ১০: আচরণবিধির ব্রিফিং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pic>
        <p:nvPicPr>
          <p:cNvPr id="223" name="Google Shape;223;p10"/>
          <p:cNvPicPr preferRelativeResize="0"/>
          <p:nvPr>
            <p:ph idx="2" type="pic"/>
          </p:nvPr>
        </p:nvPicPr>
        <p:blipFill rotWithShape="1">
          <a:blip r:embed="rId3">
            <a:alphaModFix/>
          </a:blip>
          <a:srcRect b="0" l="0" r="0" t="0"/>
          <a:stretch/>
        </p:blipFill>
        <p:spPr>
          <a:xfrm>
            <a:off x="0" y="0"/>
            <a:ext cx="7727577" cy="10288588"/>
          </a:xfrm>
          <a:prstGeom prst="rect">
            <a:avLst/>
          </a:prstGeom>
          <a:solidFill>
            <a:srgbClr val="353535">
              <a:alpha val="10980"/>
            </a:srgbClr>
          </a:solidFill>
          <a:ln>
            <a:noFill/>
          </a:ln>
        </p:spPr>
      </p:pic>
      <p:sp>
        <p:nvSpPr>
          <p:cNvPr id="224" name="Google Shape;224;p10"/>
          <p:cNvSpPr txBox="1"/>
          <p:nvPr/>
        </p:nvSpPr>
        <p:spPr>
          <a:xfrm>
            <a:off x="5008017" y="511616"/>
            <a:ext cx="13279983" cy="1311128"/>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৩। সাহায্য কখনও রাজনৈতিক বা ধর্মীয় দৃষ্টিভঙ্গি প্রচারের জন্য ব্যবহৃত হবে না।</a:t>
            </a:r>
            <a:endParaRPr b="1" i="0" sz="4800" u="none" cap="none" strike="noStrike">
              <a:solidFill>
                <a:schemeClr val="lt1"/>
              </a:solidFill>
              <a:latin typeface="Montserrat"/>
              <a:ea typeface="Montserrat"/>
              <a:cs typeface="Montserrat"/>
              <a:sym typeface="Montserrat"/>
            </a:endParaRPr>
          </a:p>
        </p:txBody>
      </p:sp>
      <p:sp>
        <p:nvSpPr>
          <p:cNvPr id="225" name="Google Shape;225;p10"/>
          <p:cNvSpPr txBox="1"/>
          <p:nvPr/>
        </p:nvSpPr>
        <p:spPr>
          <a:xfrm>
            <a:off x="7727577" y="2147348"/>
            <a:ext cx="8232162" cy="1431121"/>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নিরপেক্ষতা ও অপ্রকাশিত নীতির সাথে সম্পর্কিত: </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আমরা কোন ধর্মীয় বা রাজনৈতিক দৃষ্টিভঙ্গি প্রচার করতে সাহায্য প্রদান করি না।</a:t>
            </a:r>
            <a:endParaRPr b="0" i="0" sz="2400" u="none" cap="none" strike="noStrike">
              <a:solidFill>
                <a:schemeClr val="lt1"/>
              </a:solidFill>
              <a:latin typeface="Roboto"/>
              <a:ea typeface="Roboto"/>
              <a:cs typeface="Roboto"/>
              <a:sym typeface="Roboto"/>
            </a:endParaRPr>
          </a:p>
        </p:txBody>
      </p:sp>
      <p:sp>
        <p:nvSpPr>
          <p:cNvPr id="226" name="Google Shape;226;p10"/>
          <p:cNvSpPr txBox="1"/>
          <p:nvPr/>
        </p:nvSpPr>
        <p:spPr>
          <a:xfrm>
            <a:off x="10106130" y="3918858"/>
            <a:ext cx="7727577" cy="31392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 মানুষকে সাহায্য পাওয়ার জন্য কোনো নির্দিষ্ট ধর্ম গ্রহণ বা মেনে নিতে হবে না।</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তাদের কোনো বিশেষ রাজনৈতিক দল বা সরকারের সমর্থন করার প্রয়োজন নেই, তবুও তারা সাহায্য পেতে পারে।</a:t>
            </a:r>
            <a:endParaRPr b="1" i="0" sz="2400" u="none" cap="none" strike="noStrike">
              <a:solidFill>
                <a:schemeClr val="accent3"/>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pic>
        <p:nvPicPr>
          <p:cNvPr descr="A group of people sitting on a bench&#10;&#10;Description automatically generated with medium confidence" id="232" name="Google Shape;232;p11"/>
          <p:cNvPicPr preferRelativeResize="0"/>
          <p:nvPr>
            <p:ph idx="2" type="pic"/>
          </p:nvPr>
        </p:nvPicPr>
        <p:blipFill rotWithShape="1">
          <a:blip r:embed="rId3">
            <a:alphaModFix/>
          </a:blip>
          <a:srcRect b="0" l="0" r="0" t="0"/>
          <a:stretch/>
        </p:blipFill>
        <p:spPr>
          <a:xfrm>
            <a:off x="-3804502" y="0"/>
            <a:ext cx="11799269" cy="10288588"/>
          </a:xfrm>
          <a:prstGeom prst="rect">
            <a:avLst/>
          </a:prstGeom>
          <a:solidFill>
            <a:srgbClr val="353535">
              <a:alpha val="10980"/>
            </a:srgbClr>
          </a:solidFill>
          <a:ln>
            <a:noFill/>
          </a:ln>
        </p:spPr>
      </p:pic>
      <p:sp>
        <p:nvSpPr>
          <p:cNvPr id="233" name="Google Shape;233;p11"/>
          <p:cNvSpPr txBox="1"/>
          <p:nvPr/>
        </p:nvSpPr>
        <p:spPr>
          <a:xfrm>
            <a:off x="9525001" y="304800"/>
            <a:ext cx="8025324" cy="1274155"/>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৪। আমরা সরকারের কূটনৈতিক হাতিয়ার নই</a:t>
            </a:r>
            <a:endParaRPr b="1" i="0" sz="4800" u="none" cap="none" strike="noStrike">
              <a:solidFill>
                <a:schemeClr val="lt1"/>
              </a:solidFill>
              <a:latin typeface="Montserrat"/>
              <a:ea typeface="Montserrat"/>
              <a:cs typeface="Montserrat"/>
              <a:sym typeface="Montserrat"/>
            </a:endParaRPr>
          </a:p>
        </p:txBody>
      </p:sp>
      <p:sp>
        <p:nvSpPr>
          <p:cNvPr id="234" name="Google Shape;234;p11"/>
          <p:cNvSpPr txBox="1"/>
          <p:nvPr/>
        </p:nvSpPr>
        <p:spPr>
          <a:xfrm>
            <a:off x="11117093" y="3410727"/>
            <a:ext cx="6901966" cy="373944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স্বাধীনতার মৌলিক নীতি</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আতিথ্যকারী এবং বিদেশী সরকারগুলোর থেকে স্বাধীনভাবে কাজ করা।</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শুধুমাত্র সরকারী নীতিগুলোর বাস্তবায়ন সহায়তা করা, যদি সেগুলি আমাদের স্বাধীন নীতির সাথে মিলে যায়।</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দাতা সংস্থার রাজনৈতিক স্বার্থ দ্বারা পরিচালিত না হওয়া।</a:t>
            </a:r>
            <a:endParaRPr b="0" i="0" sz="2400" u="none" cap="none" strike="noStrike">
              <a:solidFill>
                <a:schemeClr val="lt1"/>
              </a:solidFill>
              <a:latin typeface="Roboto"/>
              <a:ea typeface="Roboto"/>
              <a:cs typeface="Roboto"/>
              <a:sym typeface="Roboto"/>
            </a:endParaRPr>
          </a:p>
        </p:txBody>
      </p:sp>
      <p:sp>
        <p:nvSpPr>
          <p:cNvPr id="235" name="Google Shape;235;p11"/>
          <p:cNvSpPr txBox="1"/>
          <p:nvPr/>
        </p:nvSpPr>
        <p:spPr>
          <a:xfrm>
            <a:off x="8206742" y="7149739"/>
            <a:ext cx="9600342" cy="26314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দুর্যোগের পরে, যদি মানুষ না চায়, আমরা তাদের বাধ্যতামূলকভাবে নতুন স্থানে সরিয়ে নিয়ে যাই না, এমনকি যদি তা সরকারের ইচ্ছা হয়।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আমরা এমন প্রকল্পের জন্য অর্থ গ্রহণ করি না যা শুধুমাত্র একটি জাতিগত গোষ্ঠী বা ধর্মের সাহায্য করে। </a:t>
            </a:r>
            <a:endParaRPr b="0" i="0" sz="2400" u="none" cap="none" strike="noStrike">
              <a:solidFill>
                <a:schemeClr val="lt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2"/>
          <p:cNvPicPr preferRelativeResize="0"/>
          <p:nvPr>
            <p:ph idx="2" type="pic"/>
          </p:nvPr>
        </p:nvPicPr>
        <p:blipFill rotWithShape="1">
          <a:blip r:embed="rId3">
            <a:alphaModFix/>
          </a:blip>
          <a:srcRect b="0" l="0" r="0" t="0"/>
          <a:stretch/>
        </p:blipFill>
        <p:spPr>
          <a:xfrm>
            <a:off x="9311054" y="1311513"/>
            <a:ext cx="7687902" cy="7699484"/>
          </a:xfrm>
          <a:prstGeom prst="rect">
            <a:avLst/>
          </a:prstGeom>
          <a:solidFill>
            <a:srgbClr val="353535">
              <a:alpha val="10980"/>
            </a:srgbClr>
          </a:solidFill>
          <a:ln>
            <a:noFill/>
          </a:ln>
        </p:spPr>
      </p:pic>
      <p:sp>
        <p:nvSpPr>
          <p:cNvPr id="242" name="Google Shape;242;p12"/>
          <p:cNvSpPr txBox="1"/>
          <p:nvPr/>
        </p:nvSpPr>
        <p:spPr>
          <a:xfrm>
            <a:off x="635048" y="1311513"/>
            <a:ext cx="8341899" cy="1311128"/>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৫। সংস্কৃতি এবং ঐতিহ্যের প্রতি সম্মান বজায় রাখা</a:t>
            </a:r>
            <a:endParaRPr b="1" i="0" sz="4800" u="none" cap="none" strike="noStrike">
              <a:solidFill>
                <a:schemeClr val="lt1"/>
              </a:solidFill>
              <a:latin typeface="Montserrat"/>
              <a:ea typeface="Montserrat"/>
              <a:cs typeface="Montserrat"/>
              <a:sym typeface="Montserrat"/>
            </a:endParaRPr>
          </a:p>
        </p:txBody>
      </p:sp>
      <p:sp>
        <p:nvSpPr>
          <p:cNvPr id="243" name="Google Shape;243;p12"/>
          <p:cNvSpPr txBox="1"/>
          <p:nvPr/>
        </p:nvSpPr>
        <p:spPr>
          <a:xfrm>
            <a:off x="1586816" y="2836985"/>
            <a:ext cx="7390131" cy="6647933"/>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মানুষের ঐতিহ্য, অভ্যাস এবং ধর্মীয় বিশ্বাসের প্রতি সম্মান প্রদর্শন করুন।</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একটি নির্দিষ্ট সংস্কৃতিতে সেই সংস্কৃতির সাথে অসামঞ্জস্যপূর্ণ কোনো আচরণ এড়িয়ে চলুন।</a:t>
            </a:r>
            <a:endParaRPr b="0" i="0" sz="2400" u="none" cap="none" strike="noStrike">
              <a:solidFill>
                <a:schemeClr val="dk1"/>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মহামারীর সময়, আমরা এমনভাবে কাজ করব যাতে স্থানীয় ঐতিহ্য ও বিশ্বাসের প্রতি সম্মান রেখে মানুষদের নিরাপদ এবং মর্যাদাপূর্ণভাবে দাফন করার ব্যবস্থা করা যায়।</a:t>
            </a:r>
            <a:endParaRPr b="0" i="0" sz="2400" u="none" cap="none" strike="noStrike">
              <a:solidFill>
                <a:schemeClr val="dk1"/>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dk1"/>
                </a:solidFill>
                <a:latin typeface="Roboto"/>
                <a:ea typeface="Roboto"/>
                <a:cs typeface="Roboto"/>
                <a:sym typeface="Roboto"/>
              </a:rPr>
              <a:t>এর মানে কী নয়?</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000000"/>
              </a:buClr>
              <a:buSzPts val="2400"/>
              <a:buFont typeface="Arial"/>
              <a:buChar char="•"/>
            </a:pPr>
            <a:r>
              <a:rPr b="0" i="0" lang="en-US" sz="2400" u="none" cap="none" strike="noStrike">
                <a:solidFill>
                  <a:schemeClr val="dk1"/>
                </a:solidFill>
                <a:latin typeface="Roboto"/>
                <a:ea typeface="Roboto"/>
                <a:cs typeface="Roboto"/>
                <a:sym typeface="Roboto"/>
              </a:rPr>
              <a:t>সংস্কৃতির অংশ বলে মহিলাদের বা অন্য প্রান্তিক গোষ্ঠীর প্রতি বৈষম্য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মৌলিক নীতিগুলোর লঙ্ঘন করা</a:t>
            </a:r>
            <a:r>
              <a:rPr b="1" i="0" lang="en-US" sz="2400" u="none" cap="none" strike="noStrike">
                <a:solidFill>
                  <a:schemeClr val="accent3"/>
                </a:solidFill>
                <a:latin typeface="Roboto"/>
                <a:ea typeface="Roboto"/>
                <a:cs typeface="Roboto"/>
                <a:sym typeface="Roboto"/>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descr="A group of people sitting on a blanket&#10;&#10;Description automatically generated with low confidence" id="249" name="Google Shape;249;p13"/>
          <p:cNvPicPr preferRelativeResize="0"/>
          <p:nvPr>
            <p:ph idx="2" type="pic"/>
          </p:nvPr>
        </p:nvPicPr>
        <p:blipFill rotWithShape="1">
          <a:blip r:embed="rId3">
            <a:alphaModFix/>
          </a:blip>
          <a:srcRect b="0" l="0" r="0" t="0"/>
          <a:stretch/>
        </p:blipFill>
        <p:spPr>
          <a:xfrm>
            <a:off x="0" y="0"/>
            <a:ext cx="9601200" cy="10288588"/>
          </a:xfrm>
          <a:prstGeom prst="rect">
            <a:avLst/>
          </a:prstGeom>
          <a:solidFill>
            <a:srgbClr val="353535">
              <a:alpha val="10980"/>
            </a:srgbClr>
          </a:solidFill>
          <a:ln>
            <a:noFill/>
          </a:ln>
        </p:spPr>
      </p:pic>
      <p:sp>
        <p:nvSpPr>
          <p:cNvPr id="250" name="Google Shape;250;p13"/>
          <p:cNvSpPr txBox="1"/>
          <p:nvPr/>
        </p:nvSpPr>
        <p:spPr>
          <a:xfrm>
            <a:off x="10027404" y="515451"/>
            <a:ext cx="7955796" cy="1902059"/>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৬। স্থানীয় সক্ষমতার ওপর ভিত্তি করে দুর্যোগ সহায়তা প্রদান করা।</a:t>
            </a:r>
            <a:endParaRPr b="1" i="0" sz="4800" u="none" cap="none" strike="noStrike">
              <a:solidFill>
                <a:schemeClr val="lt1"/>
              </a:solidFill>
              <a:latin typeface="Montserrat"/>
              <a:ea typeface="Montserrat"/>
              <a:cs typeface="Montserrat"/>
              <a:sym typeface="Montserrat"/>
            </a:endParaRPr>
          </a:p>
        </p:txBody>
      </p:sp>
      <p:sp>
        <p:nvSpPr>
          <p:cNvPr id="251" name="Google Shape;251;p13"/>
          <p:cNvSpPr txBox="1"/>
          <p:nvPr/>
        </p:nvSpPr>
        <p:spPr>
          <a:xfrm>
            <a:off x="10897869" y="2297907"/>
            <a:ext cx="6584219" cy="8125261"/>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মানুষ অসহায় নয় – তাদের সক্ষমতা, দক্ষতা এবং সম্পদ রয়েছে।</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স্থানীয় সক্ষমতা বাড়ানোর জন্য সহায়তা দেওয়া উচিত।</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স্থানীয় মানুষদের কর্মে নিয়োগ করুন, স্থানীয় সামগ্রী কিনুন, স্থানীয় কোম্পানির সাথে কেনাবেচা  করুন</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স্থানীয় প্রতিষ্ঠান এবং সংগঠনগুলোকেই সমন্বয় এবং সাড়াদান প্রক্রিয়ায় নেতৃত্ব দিতে হবে।</a:t>
            </a:r>
            <a:endParaRPr b="0" i="0" sz="2400" u="none" cap="none" strike="noStrike">
              <a:solidFill>
                <a:schemeClr val="dk1"/>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প্রোগ্রাম এবং রেস্পন্স শুরু করার সময়, মানুষের সক্ষমতা সহ প্রেক্ষাপটটি বুঝতে সময় নিন।</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কমিউনিটির কী প্রয়োজন তা তাদের সাথে আলোচনা না করেই চাপিয়ে দিই না। বরং  আমরা তাদের সাথে কাজ করি, তারা যে প্রতিক্রিয়া পরিকল্পনা করতে সাহায্য করে, সেই অনুযায়ী কাজ করি।</a:t>
            </a:r>
            <a:endParaRPr b="0" i="0" sz="2400" u="none" cap="none" strike="noStrike">
              <a:solidFill>
                <a:schemeClr val="dk1"/>
              </a:solidFill>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pic>
        <p:nvPicPr>
          <p:cNvPr id="257" name="Google Shape;257;p14"/>
          <p:cNvPicPr preferRelativeResize="0"/>
          <p:nvPr>
            <p:ph idx="2" type="pic"/>
          </p:nvPr>
        </p:nvPicPr>
        <p:blipFill rotWithShape="1">
          <a:blip r:embed="rId3">
            <a:alphaModFix/>
          </a:blip>
          <a:srcRect b="0" l="0" r="0" t="0"/>
          <a:stretch/>
        </p:blipFill>
        <p:spPr>
          <a:xfrm>
            <a:off x="9570720" y="1700378"/>
            <a:ext cx="8717279" cy="8588210"/>
          </a:xfrm>
          <a:prstGeom prst="rect">
            <a:avLst/>
          </a:prstGeom>
          <a:solidFill>
            <a:srgbClr val="353535">
              <a:alpha val="10980"/>
            </a:srgbClr>
          </a:solidFill>
          <a:ln>
            <a:noFill/>
          </a:ln>
        </p:spPr>
      </p:pic>
      <p:sp>
        <p:nvSpPr>
          <p:cNvPr id="258" name="Google Shape;258;p14"/>
          <p:cNvSpPr txBox="1"/>
          <p:nvPr/>
        </p:nvSpPr>
        <p:spPr>
          <a:xfrm>
            <a:off x="542441" y="827628"/>
            <a:ext cx="9872420" cy="1311128"/>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৭। কমিউনিটিকে ত্রাণ সহায়তা কার্যক্রমে অন্তর্ভুক্ত করুন </a:t>
            </a:r>
            <a:endParaRPr b="0" i="0" sz="1400" u="none" cap="none" strike="noStrike">
              <a:solidFill>
                <a:srgbClr val="000000"/>
              </a:solidFill>
              <a:latin typeface="Arial"/>
              <a:ea typeface="Arial"/>
              <a:cs typeface="Arial"/>
              <a:sym typeface="Arial"/>
            </a:endParaRPr>
          </a:p>
        </p:txBody>
      </p:sp>
      <p:sp>
        <p:nvSpPr>
          <p:cNvPr id="259" name="Google Shape;259;p14"/>
          <p:cNvSpPr txBox="1"/>
          <p:nvPr/>
        </p:nvSpPr>
        <p:spPr>
          <a:xfrm>
            <a:off x="1541538" y="2729409"/>
            <a:ext cx="7874225" cy="7525097"/>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Arial"/>
                <a:ea typeface="Arial"/>
                <a:cs typeface="Arial"/>
                <a:sym typeface="Arial"/>
              </a:rPr>
              <a:t>কমিউনিটির সদস্যদের সাহায্য কার্যক্রম ও সাড়াদান প্রক্রিয়ার খসড়া, ব্যবস্থাপনা এবং বাস্তবায়নে অংশগ্রহণ করা উচিত। </a:t>
            </a:r>
            <a:endParaRPr b="0" i="0" sz="1400" u="none" cap="none" strike="noStrike">
              <a:solidFill>
                <a:schemeClr val="dk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Arial"/>
                <a:ea typeface="Arial"/>
                <a:cs typeface="Arial"/>
                <a:sym typeface="Arial"/>
              </a:rPr>
              <a:t>কমিউনিটির সদস্যদের সমান অংশীদার হিসেবে গণ্য করা হয়।</a:t>
            </a:r>
            <a:endParaRPr b="0" i="0" sz="2400" u="none" cap="none" strike="noStrike">
              <a:solidFill>
                <a:schemeClr val="dk1"/>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Arial"/>
                <a:ea typeface="Arial"/>
                <a:cs typeface="Arial"/>
                <a:sym typeface="Arial"/>
              </a:rPr>
              <a:t>কমিউনিটির অংশগ্রহণ: উদাহরণস্বরূপ, কমিউনিটি-ভিত্তিক কমিটির মাধ্যমে কাজ করা বা নিয়মিত ফোকাস গ্রুপ আলোচনার আয়োজন করা, যাতে মানুষের মতামত শোনা যায়।</a:t>
            </a:r>
            <a:endParaRPr b="0" i="0" sz="2400" u="none" cap="none" strike="noStrike">
              <a:solidFill>
                <a:schemeClr val="dk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Arial"/>
                <a:ea typeface="Arial"/>
                <a:cs typeface="Arial"/>
                <a:sym typeface="Arial"/>
              </a:rPr>
              <a:t>ফিডব্যাক জানানোর উপায় থাকা, যাতে মানুষ যেসব প্রস্তাব, প্রশ্ন বা উদ্বেগ জানায়, তা আমরা শুনি, বিশ্লেষণ করি, জবাব দিই ও সে অনুযায়ী কাজ করি</a:t>
            </a:r>
            <a:endParaRPr b="0" i="0" sz="2400" u="none" cap="none" strike="noStrike">
              <a:solidFill>
                <a:schemeClr val="dk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Arial"/>
                <a:ea typeface="Arial"/>
                <a:cs typeface="Arial"/>
                <a:sym typeface="Arial"/>
              </a:rPr>
              <a:t>আমরা কারা, এখানে কী করছি, আর মানুষ আমাদের কাছ থেকে কী আশা করতে পারে—এসব নিয়ে খোলামেলা, সৎ ও দ্বিমুখী যোগাযোগ রাখা।</a:t>
            </a:r>
            <a:endParaRPr b="0" i="0" sz="24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5"/>
          <p:cNvSpPr txBox="1"/>
          <p:nvPr/>
        </p:nvSpPr>
        <p:spPr>
          <a:xfrm>
            <a:off x="8480977" y="676844"/>
            <a:ext cx="9807023" cy="1311128"/>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৮। ভবিষ্যতে চাহিদা পূরণের পাশাপাশি দুর্যোগের ঝুঁকি কমানো</a:t>
            </a:r>
            <a:endParaRPr b="1" i="0" sz="4800" u="none" cap="none" strike="noStrike">
              <a:solidFill>
                <a:schemeClr val="lt1"/>
              </a:solidFill>
              <a:latin typeface="Montserrat"/>
              <a:ea typeface="Montserrat"/>
              <a:cs typeface="Montserrat"/>
              <a:sym typeface="Montserrat"/>
            </a:endParaRPr>
          </a:p>
        </p:txBody>
      </p:sp>
      <p:pic>
        <p:nvPicPr>
          <p:cNvPr descr="A picture containing person, outdoor, standing, people&#10;&#10;Description automatically generated" id="266" name="Google Shape;266;p15"/>
          <p:cNvPicPr preferRelativeResize="0"/>
          <p:nvPr>
            <p:ph idx="2" type="pic"/>
          </p:nvPr>
        </p:nvPicPr>
        <p:blipFill rotWithShape="1">
          <a:blip r:embed="rId3">
            <a:alphaModFix/>
          </a:blip>
          <a:srcRect b="0" l="0" r="0" t="0"/>
          <a:stretch/>
        </p:blipFill>
        <p:spPr>
          <a:xfrm>
            <a:off x="1818975" y="0"/>
            <a:ext cx="6662002" cy="10288588"/>
          </a:xfrm>
          <a:prstGeom prst="rect">
            <a:avLst/>
          </a:prstGeom>
          <a:solidFill>
            <a:srgbClr val="353535">
              <a:alpha val="10980"/>
            </a:srgbClr>
          </a:solidFill>
          <a:ln>
            <a:noFill/>
          </a:ln>
        </p:spPr>
      </p:pic>
      <p:sp>
        <p:nvSpPr>
          <p:cNvPr id="267" name="Google Shape;267;p15"/>
          <p:cNvSpPr txBox="1"/>
          <p:nvPr/>
        </p:nvSpPr>
        <p:spPr>
          <a:xfrm>
            <a:off x="9144000" y="2846656"/>
            <a:ext cx="8652933" cy="7386597"/>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সহায়তা কার্যক্রম যেন ভবিষ্যৎ দুর্যোগের ঝুঁকি কমায়।</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কার্যক্রম মানুষের সহনশীলতা ও আত্মনির্ভরশীলতা বাড়াতে সাহায্য করবে।</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যেকোনো অনাকাঙ্ক্ষিত নেতিবাচক প্রভাব যতটা সম্ভব কমিয়ে আনতে হবে।</a:t>
            </a:r>
            <a:endParaRPr b="0" i="0" sz="2400" u="none" cap="none" strike="noStrike">
              <a:solidFill>
                <a:schemeClr val="dk1"/>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কমিউনিটি-ভিত্তিক কর্মপরিকল্পনা যা কমিউনিটির মানুষরাই তৈরি করে, নেতৃত্ব দেয় এবং বাস্তবায়ন করে।</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পরিবেশগত প্রভাব সম্পর্কে সচেতনতা: সহায়তা কার্যক্রম পরিচালনার সময় পরিবেশের উপর প্রভাব বিবেচনা করা, যেমন গাছ, পানি উৎস এবং প্রাকৃতিক সম্পদ সংরক্ষণ করা।</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কমিউনিটির সাথে পরিকল্পনা পর্যালোচনা ও পর্যবেক্ষণ: যেকোনো অনাকাঙ্ক্ষিত নেতিবাচক প্রভাব চিহ্নিত করতে এবং এড়াতে নিয়মিতভাবে কমিউনিটির সাথে আলোচনা করা, যেমন—কোনো নির্দিষ্ট গোষ্ঠী ঝুঁকিতে পড়ছে কিনা বা স্থানীয় বাজার ক্ষতিগ্রস্ত হচ্ছে কিনা তা পর্যবেক্ষণ করা।</a:t>
            </a:r>
            <a:endParaRPr b="0" i="0" sz="2400" u="none" cap="none" strike="noStrike">
              <a:solidFill>
                <a:schemeClr val="dk1"/>
              </a:solidFill>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pic>
        <p:nvPicPr>
          <p:cNvPr descr="A picture containing tree, outdoor, grass, person&#10;&#10;Description automatically generated" id="273" name="Google Shape;273;p16"/>
          <p:cNvPicPr preferRelativeResize="0"/>
          <p:nvPr>
            <p:ph idx="2" type="pic"/>
          </p:nvPr>
        </p:nvPicPr>
        <p:blipFill rotWithShape="1">
          <a:blip r:embed="rId3">
            <a:alphaModFix/>
          </a:blip>
          <a:srcRect b="0" l="0" r="0" t="0"/>
          <a:stretch/>
        </p:blipFill>
        <p:spPr>
          <a:xfrm>
            <a:off x="11442740" y="0"/>
            <a:ext cx="6845260" cy="10288588"/>
          </a:xfrm>
          <a:prstGeom prst="rect">
            <a:avLst/>
          </a:prstGeom>
          <a:solidFill>
            <a:srgbClr val="353535">
              <a:alpha val="10980"/>
            </a:srgbClr>
          </a:solidFill>
          <a:ln>
            <a:noFill/>
          </a:ln>
        </p:spPr>
      </p:pic>
      <p:sp>
        <p:nvSpPr>
          <p:cNvPr id="274" name="Google Shape;274;p16"/>
          <p:cNvSpPr txBox="1"/>
          <p:nvPr/>
        </p:nvSpPr>
        <p:spPr>
          <a:xfrm>
            <a:off x="368653" y="421072"/>
            <a:ext cx="10604147" cy="156962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000"/>
              <a:buFont typeface="Arial"/>
              <a:buNone/>
            </a:pPr>
            <a:r>
              <a:rPr b="1" i="0" lang="en-US" sz="4000" u="none" cap="none" strike="noStrike">
                <a:solidFill>
                  <a:schemeClr val="lt1"/>
                </a:solidFill>
                <a:latin typeface="Montserrat"/>
                <a:ea typeface="Montserrat"/>
                <a:cs typeface="Montserrat"/>
                <a:sym typeface="Montserrat"/>
              </a:rPr>
              <a:t>৯। আমরা যাদের সহায়তা করতে চাই এবং যাঁরা আমাদের অর্থায়ন করেন, তাদের প্রতি জবাবদিহি করতে হবে।</a:t>
            </a:r>
            <a:endParaRPr b="1" i="0" sz="4000" u="none" cap="none" strike="noStrike">
              <a:solidFill>
                <a:schemeClr val="lt1"/>
              </a:solidFill>
              <a:latin typeface="Montserrat"/>
              <a:ea typeface="Montserrat"/>
              <a:cs typeface="Montserrat"/>
              <a:sym typeface="Montserrat"/>
            </a:endParaRPr>
          </a:p>
        </p:txBody>
      </p:sp>
      <p:sp>
        <p:nvSpPr>
          <p:cNvPr id="275" name="Google Shape;275;p16"/>
          <p:cNvSpPr txBox="1"/>
          <p:nvPr/>
        </p:nvSpPr>
        <p:spPr>
          <a:xfrm>
            <a:off x="876300" y="2286000"/>
            <a:ext cx="7304010" cy="7894428"/>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আমরা কাজ করি দুর্বল ও অসহায় অবস্থায় থাকা মানুষদের পাশে থাকার জন্য। তাই আমরা এই মানুষগুলোর প্রতিও দায়বদ্ধ—আমরা আমাদের কাজ কতটা ভালোভাবে করছি, সেটা তাদের জানানো আমাদের দায়িত্ব।</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আমরা দায়বদ্ধ তাদের প্রতিও, যারা আমাদের এই কাজের জন্য অর্থ বা সহায়তা দেন।</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স্বচ্ছ এবং খোলামেলা</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আমাদের কাজের প্রভাব নিয়মিত পর্যবেক্ষণ এবং রিপোর্ট করি।</a:t>
            </a:r>
            <a:endParaRPr b="0" i="0" sz="2400" u="none" cap="none" strike="noStrike">
              <a:solidFill>
                <a:schemeClr val="dk1"/>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000000"/>
              </a:buClr>
              <a:buSzPts val="2400"/>
              <a:buFont typeface="Arial"/>
              <a:buChar char="•"/>
            </a:pPr>
            <a:r>
              <a:rPr b="0" i="0" lang="en-US" sz="2400" u="none" cap="none" strike="noStrike">
                <a:solidFill>
                  <a:schemeClr val="dk1"/>
                </a:solidFill>
                <a:latin typeface="Roboto"/>
                <a:ea typeface="Roboto"/>
                <a:cs typeface="Roboto"/>
                <a:sym typeface="Roboto"/>
              </a:rPr>
              <a:t>কার্যক্রম ও প্রতিক্রিয়া পর্যবেক্ষণ করা এবং প্রভাব উন্নত করার জন্য সমন্বয়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কমিউনিটির অভিযোগগুলোর প্রতি পদক্ষেপ গ্রহণ করা।</a:t>
            </a:r>
            <a:endParaRPr b="0" i="0" sz="2400" u="none" cap="none" strike="noStrike">
              <a:solidFill>
                <a:schemeClr val="dk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dk1"/>
                </a:solidFill>
                <a:latin typeface="Roboto"/>
                <a:ea typeface="Roboto"/>
                <a:cs typeface="Roboto"/>
                <a:sym typeface="Roboto"/>
              </a:rPr>
              <a:t>কমিউনিটিকে স্পষ্টভাবে ব্যাখ্যা করা যে আমরা কী করছি এবং কীভাবে আমাদের সম্পদ ব্যবহার করছি।</a:t>
            </a:r>
            <a:endParaRPr b="0" i="0" sz="2400" u="none" cap="none" strike="noStrike">
              <a:solidFill>
                <a:schemeClr val="dk1"/>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pic>
        <p:nvPicPr>
          <p:cNvPr id="281" name="Google Shape;281;p17"/>
          <p:cNvPicPr preferRelativeResize="0"/>
          <p:nvPr>
            <p:ph idx="2" type="pic"/>
          </p:nvPr>
        </p:nvPicPr>
        <p:blipFill rotWithShape="1">
          <a:blip r:embed="rId3">
            <a:alphaModFix/>
          </a:blip>
          <a:srcRect b="0" l="0" r="0" t="0"/>
          <a:stretch/>
        </p:blipFill>
        <p:spPr>
          <a:xfrm>
            <a:off x="1" y="0"/>
            <a:ext cx="8086164" cy="10288588"/>
          </a:xfrm>
          <a:prstGeom prst="rect">
            <a:avLst/>
          </a:prstGeom>
          <a:solidFill>
            <a:srgbClr val="353535">
              <a:alpha val="10980"/>
            </a:srgbClr>
          </a:solidFill>
          <a:ln>
            <a:noFill/>
          </a:ln>
        </p:spPr>
      </p:pic>
      <p:sp>
        <p:nvSpPr>
          <p:cNvPr id="282" name="Google Shape;282;p17"/>
          <p:cNvSpPr txBox="1"/>
          <p:nvPr/>
        </p:nvSpPr>
        <p:spPr>
          <a:xfrm>
            <a:off x="8394017" y="476315"/>
            <a:ext cx="8966535" cy="2308284"/>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Clr>
                <a:srgbClr val="000000"/>
              </a:buClr>
              <a:buSzPts val="4000"/>
              <a:buFont typeface="Arial"/>
              <a:buNone/>
            </a:pPr>
            <a:r>
              <a:rPr b="1" i="0" lang="en-US" sz="4000" u="none" cap="none" strike="noStrike">
                <a:solidFill>
                  <a:schemeClr val="lt1"/>
                </a:solidFill>
                <a:latin typeface="Montserrat"/>
                <a:ea typeface="Montserrat"/>
                <a:cs typeface="Montserrat"/>
                <a:sym typeface="Montserrat"/>
              </a:rPr>
              <a:t>১০। দুর্যোগে আক্রান্ত ব্যাক্তিদের অবমাননাকর বস্তু নয়, বরং মর্যাদাপূর্ণ মানুষ হিসেবে স্বীকৃতি দিন।</a:t>
            </a:r>
            <a:endParaRPr b="1" i="0" sz="4000" u="none" cap="none" strike="noStrike">
              <a:solidFill>
                <a:schemeClr val="lt1"/>
              </a:solidFill>
              <a:latin typeface="Montserrat"/>
              <a:ea typeface="Montserrat"/>
              <a:cs typeface="Montserrat"/>
              <a:sym typeface="Montserrat"/>
            </a:endParaRPr>
          </a:p>
        </p:txBody>
      </p:sp>
      <p:sp>
        <p:nvSpPr>
          <p:cNvPr id="283" name="Google Shape;283;p17"/>
          <p:cNvSpPr txBox="1"/>
          <p:nvPr/>
        </p:nvSpPr>
        <p:spPr>
          <a:xfrm>
            <a:off x="8636098" y="2858813"/>
            <a:ext cx="9651901" cy="203132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প্রাকৃতিক দুর্যোগ দ্বারা প্রভাবিত মানুষ সমান অংশীদার</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আমরা জনসংযোগে মানুষের দুর্বলতা এবং ভয় নয়, বরং তাদের সক্ষমতা এবং আকাঙ্ক্ষাগুলি উপস্থাপন করব।</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প্রচারের চেয়ে ত্রাণ সহায়তা প্রাধান্য পাবে।</a:t>
            </a:r>
            <a:endParaRPr b="0" i="0" sz="2400" u="none" cap="none" strike="noStrike">
              <a:solidFill>
                <a:schemeClr val="lt1"/>
              </a:solidFill>
              <a:latin typeface="Roboto"/>
              <a:ea typeface="Roboto"/>
              <a:cs typeface="Roboto"/>
              <a:sym typeface="Roboto"/>
            </a:endParaRPr>
          </a:p>
        </p:txBody>
      </p:sp>
      <p:sp>
        <p:nvSpPr>
          <p:cNvPr id="284" name="Google Shape;284;p17"/>
          <p:cNvSpPr txBox="1"/>
          <p:nvPr/>
        </p:nvSpPr>
        <p:spPr>
          <a:xfrm>
            <a:off x="9910916" y="5144294"/>
            <a:ext cx="7827149" cy="216978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1800"/>
              </a:spcBef>
              <a:spcAft>
                <a:spcPts val="0"/>
              </a:spcAft>
              <a:buClr>
                <a:srgbClr val="000000"/>
              </a:buClr>
              <a:buSzPts val="2400"/>
              <a:buFont typeface="Arial"/>
              <a:buNone/>
            </a:pPr>
            <a:r>
              <a:rPr b="0" i="0" lang="en-US" sz="24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lt1"/>
                </a:solidFill>
                <a:latin typeface="Roboto"/>
                <a:ea typeface="Roboto"/>
                <a:cs typeface="Roboto"/>
                <a:sym typeface="Roboto"/>
              </a:rPr>
              <a:t>কারও অনুমতি ছাড়া ছবি তোলা যাবে না।</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0"/>
              </a:spcBef>
              <a:spcAft>
                <a:spcPts val="0"/>
              </a:spcAft>
              <a:buClr>
                <a:srgbClr val="000000"/>
              </a:buClr>
              <a:buSzPts val="2400"/>
              <a:buFont typeface="Arial"/>
              <a:buChar char="•"/>
            </a:pPr>
            <a:r>
              <a:rPr b="0" i="0" lang="en-US" sz="2400" u="none" cap="none" strike="noStrike">
                <a:solidFill>
                  <a:schemeClr val="lt1"/>
                </a:solidFill>
                <a:latin typeface="Roboto"/>
                <a:ea typeface="Roboto"/>
                <a:cs typeface="Roboto"/>
                <a:sym typeface="Roboto"/>
              </a:rPr>
              <a:t>এমন ছবি বা গল্প প্রকাশ করবেন না যা মানুষকে অসহায় দেখায়, বা তাদের মর্যাদার ক্ষতি করে।</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8"/>
          <p:cNvSpPr txBox="1"/>
          <p:nvPr/>
        </p:nvSpPr>
        <p:spPr>
          <a:xfrm>
            <a:off x="593280" y="852930"/>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যৌন হয়রানি ও নির্যাতন প্রতিরোধ</a:t>
            </a:r>
            <a:endParaRPr b="0" i="0" sz="5400" u="none" cap="none" strike="noStrike">
              <a:solidFill>
                <a:schemeClr val="lt1"/>
              </a:solidFill>
              <a:latin typeface="Roboto Black"/>
              <a:ea typeface="Roboto Black"/>
              <a:cs typeface="Roboto Black"/>
              <a:sym typeface="Roboto Black"/>
            </a:endParaRPr>
          </a:p>
        </p:txBody>
      </p:sp>
      <p:sp>
        <p:nvSpPr>
          <p:cNvPr id="291" name="Google Shape;291;p18"/>
          <p:cNvSpPr txBox="1"/>
          <p:nvPr/>
        </p:nvSpPr>
        <p:spPr>
          <a:xfrm>
            <a:off x="593280" y="2234466"/>
            <a:ext cx="10003003" cy="79713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FF0000"/>
                </a:solidFill>
                <a:latin typeface="Roboto"/>
                <a:ea typeface="Roboto"/>
                <a:cs typeface="Roboto"/>
                <a:sym typeface="Roboto"/>
              </a:rPr>
              <a:t>এটা কী ?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আন্তর্জাতিক আচরণ বিধি এবং আইএফআরসি এবং আইসিআরসি  কর্মচারীদের আচরণ বিধির গুরুতর লঙ্ঘন</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যৌন হয়রানি  = কারো দুর্বলতা, ক্ষমতা যৌন উদ্দেশ্যে ও অর্থনৈতিক, সামাজিক বা রাজনৈতিক লাভের জন্য ব্যবহার করা।</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যৌন নির্যাতন = যৌন সম্পর্ক স্থাপনে শারীরিক লাঞ্ছনা, শক্তি বা জোরপূর্বক ব্যবহার, অথবা এটি করার জন্যে হুমকি দেওয়া।</a:t>
            </a:r>
            <a:endParaRPr b="0" i="0" sz="2800" u="none" cap="none" strike="noStrike">
              <a:solidFill>
                <a:schemeClr val="lt1"/>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2800"/>
              <a:buFont typeface="Arial"/>
              <a:buNone/>
            </a:pPr>
            <a:r>
              <a:rPr b="0" i="0" lang="en-US" sz="2800" u="none" cap="none" strike="noStrike">
                <a:solidFill>
                  <a:schemeClr val="lt1"/>
                </a:solidFill>
                <a:latin typeface="Arial"/>
                <a:ea typeface="Arial"/>
                <a:cs typeface="Arial"/>
                <a:sym typeface="Arial"/>
              </a:rPr>
              <a:t>এতে অন্তর্ভুক্ত:</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শিশুদের সাথে যৌন সম্পর্ক (&lt;১৮ – দেশের আইন নির্বিশেষে)</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যৌন সেবার জন্য অর্থ, চাকরি, পণ্য বা সেবা প্রদান</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কর্মী/স্বেচ্ছাসেবী এবং সাহায্য গ্রহীতাদের মধ্যে যৌন সম্পর্ক কঠোরভাবে নিরুৎসাহিত করা হয়</a:t>
            </a:r>
            <a:endParaRPr b="0" i="0" sz="28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এই বিষয়টি সন্দেহ হলে রিপোর্ট করার দায়িত্ব আমাদের রয়েছে।</a:t>
            </a:r>
            <a:endParaRPr b="0" i="0" sz="2800" u="none" cap="none" strike="noStrike">
              <a:solidFill>
                <a:schemeClr val="lt1"/>
              </a:solidFill>
              <a:latin typeface="Arial"/>
              <a:ea typeface="Arial"/>
              <a:cs typeface="Arial"/>
              <a:sym typeface="Arial"/>
            </a:endParaRPr>
          </a:p>
        </p:txBody>
      </p:sp>
      <p:pic>
        <p:nvPicPr>
          <p:cNvPr descr="A picture containing person, person, sport, preparing&#10;&#10;Description automatically generated" id="292" name="Google Shape;292;p18"/>
          <p:cNvPicPr preferRelativeResize="0"/>
          <p:nvPr>
            <p:ph idx="2" type="pic"/>
          </p:nvPr>
        </p:nvPicPr>
        <p:blipFill rotWithShape="1">
          <a:blip r:embed="rId3">
            <a:alphaModFix/>
          </a:blip>
          <a:srcRect b="0" l="0" r="0" t="0"/>
          <a:stretch/>
        </p:blipFill>
        <p:spPr>
          <a:xfrm>
            <a:off x="10460736" y="2301970"/>
            <a:ext cx="7827263" cy="7986618"/>
          </a:xfrm>
          <a:prstGeom prst="rect">
            <a:avLst/>
          </a:prstGeom>
          <a:solidFill>
            <a:srgbClr val="353535">
              <a:alpha val="10980"/>
            </a:srgbClr>
          </a:solid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9"/>
          <p:cNvSpPr txBox="1"/>
          <p:nvPr/>
        </p:nvSpPr>
        <p:spPr>
          <a:xfrm>
            <a:off x="5276175" y="2551575"/>
            <a:ext cx="6369300" cy="7044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140"/>
              </a:spcBef>
              <a:spcAft>
                <a:spcPts val="0"/>
              </a:spcAft>
              <a:buClr>
                <a:schemeClr val="dk1"/>
              </a:buClr>
              <a:buSzPts val="1100"/>
              <a:buFont typeface="Arial"/>
              <a:buNone/>
            </a:pPr>
            <a:r>
              <a:rPr b="0" i="0" lang="en-US" sz="2000" u="none" cap="none" strike="noStrike">
                <a:solidFill>
                  <a:schemeClr val="dk1"/>
                </a:solidFill>
                <a:latin typeface="Calibri"/>
                <a:ea typeface="Calibri"/>
                <a:cs typeface="Calibri"/>
                <a:sym typeface="Calibri"/>
              </a:rPr>
              <a:t>কোনো ব্যক্তিকে যৌন সম্পর্ক স্থাপনে বাধ্য করবেন না অথবা না চাইলে এধরণের কার্যক্রম থেকে বিরত থাকবেন।</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100000"/>
              </a:lnSpc>
              <a:spcBef>
                <a:spcPts val="114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আপনি যাদের সাহায্য করেছেন এমন কোনো ব্যক্তি বা তার পরিবার থেকে কোনো অন্যায্য সুবিধা নিবেন না। </a:t>
            </a:r>
            <a:endParaRPr b="0" i="0" sz="2000" u="none" cap="none" strike="noStrike">
              <a:solidFill>
                <a:schemeClr val="dk1"/>
              </a:solidFill>
              <a:latin typeface="Calibri"/>
              <a:ea typeface="Calibri"/>
              <a:cs typeface="Calibri"/>
              <a:sym typeface="Calibri"/>
            </a:endParaRPr>
          </a:p>
          <a:p>
            <a:pPr indent="0" lvl="0" marL="0" marR="0" rtl="0" algn="l">
              <a:lnSpc>
                <a:spcPct val="100000"/>
              </a:lnSpc>
              <a:spcBef>
                <a:spcPts val="114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100000"/>
              </a:lnSpc>
              <a:spcBef>
                <a:spcPts val="114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যেমন: অর্থ, উপহার বা সাহায্যের বিনিময়ে কাউকে যৌন সম্পর্ক স্থাপনে জোর করবেন না। </a:t>
            </a:r>
            <a:endParaRPr b="0" i="0" sz="2004" u="none" cap="none" strike="noStrike">
              <a:solidFill>
                <a:schemeClr val="dk1"/>
              </a:solidFill>
              <a:latin typeface="Calibri"/>
              <a:ea typeface="Calibri"/>
              <a:cs typeface="Calibri"/>
              <a:sym typeface="Calibri"/>
            </a:endParaRPr>
          </a:p>
          <a:p>
            <a:pPr indent="0" lvl="0" marL="0" marR="0" rtl="0" algn="l">
              <a:lnSpc>
                <a:spcPct val="100000"/>
              </a:lnSpc>
              <a:spcBef>
                <a:spcPts val="114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অর্থের বিনিময়ে যৌন সেবা গ্রহণ করা যাবেনা। অথবা যৌন সেবার বিনিময়ে কোনো উপহার দেয়া যাবেনা।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114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এমনকি যদি সংশ্লিষ্ট ব্যক্তি অনুমতি দেয় বা সেই দেশের আইন এটিকে অনুমোদন করে তবুও এই কাজ করবেন না।</a:t>
            </a:r>
            <a:endParaRPr b="0" i="0" sz="1600" u="none" cap="none" strike="noStrike">
              <a:solidFill>
                <a:schemeClr val="dk1"/>
              </a:solidFill>
              <a:latin typeface="Arial"/>
              <a:ea typeface="Arial"/>
              <a:cs typeface="Arial"/>
              <a:sym typeface="Arial"/>
            </a:endParaRPr>
          </a:p>
        </p:txBody>
      </p:sp>
      <p:sp>
        <p:nvSpPr>
          <p:cNvPr id="299" name="Google Shape;299;p19"/>
          <p:cNvSpPr txBox="1"/>
          <p:nvPr/>
        </p:nvSpPr>
        <p:spPr>
          <a:xfrm>
            <a:off x="593279" y="785901"/>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যৌন হয়রানি এবং নির্যাতন প্রতিরোধের নিয়মসমূহ</a:t>
            </a:r>
            <a:endParaRPr b="0" i="0" sz="5400" u="none" cap="none" strike="noStrike">
              <a:solidFill>
                <a:schemeClr val="lt1"/>
              </a:solidFill>
              <a:latin typeface="Roboto Black"/>
              <a:ea typeface="Roboto Black"/>
              <a:cs typeface="Roboto Black"/>
              <a:sym typeface="Roboto Black"/>
            </a:endParaRPr>
          </a:p>
        </p:txBody>
      </p:sp>
      <p:pic>
        <p:nvPicPr>
          <p:cNvPr id="300" name="Google Shape;300;p19"/>
          <p:cNvPicPr preferRelativeResize="0"/>
          <p:nvPr/>
        </p:nvPicPr>
        <p:blipFill rotWithShape="1">
          <a:blip r:embed="rId3">
            <a:alphaModFix/>
          </a:blip>
          <a:srcRect b="0" l="0" r="64876" t="0"/>
          <a:stretch/>
        </p:blipFill>
        <p:spPr>
          <a:xfrm>
            <a:off x="1579398" y="2046725"/>
            <a:ext cx="3696775" cy="3799500"/>
          </a:xfrm>
          <a:prstGeom prst="rect">
            <a:avLst/>
          </a:prstGeom>
          <a:noFill/>
          <a:ln>
            <a:noFill/>
          </a:ln>
        </p:spPr>
      </p:pic>
      <p:pic>
        <p:nvPicPr>
          <p:cNvPr id="301" name="Google Shape;301;p19"/>
          <p:cNvPicPr preferRelativeResize="0"/>
          <p:nvPr/>
        </p:nvPicPr>
        <p:blipFill rotWithShape="1">
          <a:blip r:embed="rId4">
            <a:alphaModFix/>
          </a:blip>
          <a:srcRect b="0" l="0" r="66493" t="0"/>
          <a:stretch/>
        </p:blipFill>
        <p:spPr>
          <a:xfrm>
            <a:off x="1579398" y="5846225"/>
            <a:ext cx="3526675" cy="4053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
          <p:cNvSpPr txBox="1"/>
          <p:nvPr/>
        </p:nvSpPr>
        <p:spPr>
          <a:xfrm>
            <a:off x="588434" y="2188514"/>
            <a:ext cx="16413691" cy="43088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lt1"/>
                </a:solidFill>
                <a:latin typeface="Arial"/>
                <a:ea typeface="Arial"/>
                <a:cs typeface="Arial"/>
                <a:sym typeface="Arial"/>
              </a:rPr>
              <a:t>কৃতজ্ঞতা</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200"/>
              </a:spcBef>
              <a:spcAft>
                <a:spcPts val="0"/>
              </a:spcAft>
              <a:buClr>
                <a:srgbClr val="000000"/>
              </a:buClr>
              <a:buSzPts val="2800"/>
              <a:buFont typeface="Arial"/>
              <a:buNone/>
            </a:pPr>
            <a:r>
              <a:rPr b="0" i="0" lang="en-US" sz="2800" u="none" cap="none" strike="noStrike">
                <a:solidFill>
                  <a:schemeClr val="lt1"/>
                </a:solidFill>
                <a:latin typeface="Arial"/>
                <a:ea typeface="Arial"/>
                <a:cs typeface="Arial"/>
                <a:sym typeface="Arial"/>
              </a:rPr>
              <a:t>এই নির্দেশিকাটি তৈরি করতে নিচের উৎসগুলো থেকে আমরা অনুপ্রাণিত হয়েছি এবং কিছু তথ্য ব্যবহার করেছি—</a:t>
            </a:r>
            <a:endParaRPr b="0" i="0" sz="28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আইসিআরসি : ‘এখানে কাজ করার সময় কী করা যাবে, কী করা যাবে না'— আইসিআরসি -তে কর্মরত ব্যক্তিদের জন্য একটি সহজবোধ্য আচরণবিধি নির্দেশিকা</a:t>
            </a:r>
            <a:endParaRPr b="0" i="0" sz="28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আইএফআরসি: 'কর্মীদের আচরণবিধি' ২০০৭ সংস্করণ। </a:t>
            </a:r>
            <a:endParaRPr b="0" i="0" sz="28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আইএফআরসি: '১০১: দুর্নীতি প্রতিরোধ' অনলাইন ই-লার্নিং কোর্স।</a:t>
            </a:r>
            <a:endParaRPr b="0" i="0" sz="2800" u="none" cap="none" strike="noStrike">
              <a:solidFill>
                <a:schemeClr val="lt1"/>
              </a:solidFill>
              <a:latin typeface="Arial"/>
              <a:ea typeface="Arial"/>
              <a:cs typeface="Arial"/>
              <a:sym typeface="Arial"/>
            </a:endParaRPr>
          </a:p>
          <a:p>
            <a:pPr indent="-342900" lvl="0" marL="342900" marR="0" rtl="0" algn="l">
              <a:lnSpc>
                <a:spcPct val="100000"/>
              </a:lnSpc>
              <a:spcBef>
                <a:spcPts val="12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ব্রিটিশ রেড ক্রস: 'যৌন হয়রানি  ও নির্যাতন থেকে সুরক্ষার পরিচিতি (PSEA)' অনলাইন ই-লার্নিং কোর্স।</a:t>
            </a:r>
            <a:endParaRPr b="0" i="0" sz="2800" u="none" cap="none" strike="noStrike">
              <a:solidFill>
                <a:schemeClr val="lt1"/>
              </a:solidFill>
              <a:latin typeface="Arial"/>
              <a:ea typeface="Arial"/>
              <a:cs typeface="Arial"/>
              <a:sym typeface="Arial"/>
            </a:endParaRPr>
          </a:p>
        </p:txBody>
      </p:sp>
      <p:sp>
        <p:nvSpPr>
          <p:cNvPr id="158" name="Google Shape;158;p2"/>
          <p:cNvSpPr txBox="1"/>
          <p:nvPr/>
        </p:nvSpPr>
        <p:spPr>
          <a:xfrm>
            <a:off x="588434" y="477097"/>
            <a:ext cx="15842191" cy="1135696"/>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3200"/>
              <a:buFont typeface="Arial"/>
              <a:buNone/>
            </a:pPr>
            <a:r>
              <a:rPr b="1" i="0" lang="en-US" sz="3200" u="none" cap="none" strike="noStrike">
                <a:solidFill>
                  <a:schemeClr val="lt1"/>
                </a:solidFill>
                <a:latin typeface="Montserrat"/>
                <a:ea typeface="Montserrat"/>
                <a:cs typeface="Montserrat"/>
                <a:sym typeface="Montserrat"/>
              </a:rPr>
              <a:t>কমিউনিটি অংশগ্রহণ ও জবাবদিহিতার নির্দেশিকা</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1800"/>
              </a:spcBef>
              <a:spcAft>
                <a:spcPts val="0"/>
              </a:spcAft>
              <a:buClr>
                <a:srgbClr val="000000"/>
              </a:buClr>
              <a:buSzPts val="3200"/>
              <a:buFont typeface="Arial"/>
              <a:buNone/>
            </a:pPr>
            <a:r>
              <a:rPr b="1" i="0" lang="en-US" sz="3200" u="none" cap="none" strike="noStrike">
                <a:solidFill>
                  <a:schemeClr val="lt1"/>
                </a:solidFill>
                <a:latin typeface="Montserrat"/>
                <a:ea typeface="Montserrat"/>
                <a:cs typeface="Montserrat"/>
                <a:sym typeface="Montserrat"/>
              </a:rPr>
              <a:t>টুল ১০: আচরণবিধির সারসংক্ষেপ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20"/>
          <p:cNvSpPr txBox="1"/>
          <p:nvPr/>
        </p:nvSpPr>
        <p:spPr>
          <a:xfrm>
            <a:off x="13202325" y="5371450"/>
            <a:ext cx="3776100" cy="175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rgbClr val="000000"/>
              </a:buClr>
              <a:buSzPts val="1904"/>
              <a:buFont typeface="Arial"/>
              <a:buNone/>
            </a:pPr>
            <a:r>
              <a:rPr b="0" i="0" lang="en-US" sz="1904" u="none" cap="none" strike="noStrike">
                <a:solidFill>
                  <a:schemeClr val="dk1"/>
                </a:solidFill>
                <a:latin typeface="Calibri"/>
                <a:ea typeface="Calibri"/>
                <a:cs typeface="Calibri"/>
                <a:sym typeface="Calibri"/>
              </a:rPr>
              <a:t>শিশু কিংবা প্রাপ্তবয়স্কদের যৌন দৃশ্য সম্বলিত কোনো ছবি বা ভিডিও দেখবেন না এবং অন্য লোকজনকে এগুলো দেখাবেন না</a:t>
            </a:r>
            <a:endParaRPr b="0" i="0" sz="1500" u="none" cap="none" strike="noStrike">
              <a:solidFill>
                <a:srgbClr val="000000"/>
              </a:solidFill>
              <a:latin typeface="Arial"/>
              <a:ea typeface="Arial"/>
              <a:cs typeface="Arial"/>
              <a:sym typeface="Arial"/>
            </a:endParaRPr>
          </a:p>
        </p:txBody>
      </p:sp>
      <p:sp>
        <p:nvSpPr>
          <p:cNvPr id="308" name="Google Shape;308;p20"/>
          <p:cNvSpPr txBox="1"/>
          <p:nvPr/>
        </p:nvSpPr>
        <p:spPr>
          <a:xfrm>
            <a:off x="593279" y="660395"/>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শিশুদের জন্য যেসব নিয়ম মানা উচিত </a:t>
            </a:r>
            <a:endParaRPr b="0" i="0" sz="5400" u="none" cap="none" strike="noStrike">
              <a:solidFill>
                <a:schemeClr val="lt1"/>
              </a:solidFill>
              <a:latin typeface="Roboto Black"/>
              <a:ea typeface="Roboto Black"/>
              <a:cs typeface="Roboto Black"/>
              <a:sym typeface="Roboto Black"/>
            </a:endParaRPr>
          </a:p>
        </p:txBody>
      </p:sp>
      <p:pic>
        <p:nvPicPr>
          <p:cNvPr id="309" name="Google Shape;309;p20"/>
          <p:cNvPicPr preferRelativeResize="0"/>
          <p:nvPr/>
        </p:nvPicPr>
        <p:blipFill rotWithShape="1">
          <a:blip r:embed="rId3">
            <a:alphaModFix/>
          </a:blip>
          <a:srcRect b="0" l="0" r="57267" t="0"/>
          <a:stretch/>
        </p:blipFill>
        <p:spPr>
          <a:xfrm>
            <a:off x="913706" y="6440500"/>
            <a:ext cx="3505776" cy="3187700"/>
          </a:xfrm>
          <a:prstGeom prst="rect">
            <a:avLst/>
          </a:prstGeom>
          <a:noFill/>
          <a:ln>
            <a:noFill/>
          </a:ln>
        </p:spPr>
      </p:pic>
      <p:pic>
        <p:nvPicPr>
          <p:cNvPr id="310" name="Google Shape;310;p20"/>
          <p:cNvPicPr preferRelativeResize="0"/>
          <p:nvPr/>
        </p:nvPicPr>
        <p:blipFill rotWithShape="1">
          <a:blip r:embed="rId4">
            <a:alphaModFix/>
          </a:blip>
          <a:srcRect b="0" l="0" r="55884" t="0"/>
          <a:stretch/>
        </p:blipFill>
        <p:spPr>
          <a:xfrm>
            <a:off x="593277" y="1922500"/>
            <a:ext cx="3946201" cy="4381500"/>
          </a:xfrm>
          <a:prstGeom prst="rect">
            <a:avLst/>
          </a:prstGeom>
          <a:noFill/>
          <a:ln>
            <a:noFill/>
          </a:ln>
        </p:spPr>
      </p:pic>
      <p:pic>
        <p:nvPicPr>
          <p:cNvPr id="311" name="Google Shape;311;p20"/>
          <p:cNvPicPr preferRelativeResize="0"/>
          <p:nvPr/>
        </p:nvPicPr>
        <p:blipFill rotWithShape="1">
          <a:blip r:embed="rId5">
            <a:alphaModFix/>
          </a:blip>
          <a:srcRect b="0" l="0" r="58976" t="0"/>
          <a:stretch/>
        </p:blipFill>
        <p:spPr>
          <a:xfrm>
            <a:off x="9412944" y="4122750"/>
            <a:ext cx="3505775" cy="3911600"/>
          </a:xfrm>
          <a:prstGeom prst="rect">
            <a:avLst/>
          </a:prstGeom>
          <a:noFill/>
          <a:ln>
            <a:noFill/>
          </a:ln>
        </p:spPr>
      </p:pic>
      <p:sp>
        <p:nvSpPr>
          <p:cNvPr id="312" name="Google Shape;312;p20"/>
          <p:cNvSpPr txBox="1"/>
          <p:nvPr/>
        </p:nvSpPr>
        <p:spPr>
          <a:xfrm>
            <a:off x="4850925" y="3503825"/>
            <a:ext cx="4643400" cy="1445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4" u="none" cap="none" strike="noStrike">
                <a:solidFill>
                  <a:schemeClr val="dk1"/>
                </a:solidFill>
                <a:latin typeface="Calibri"/>
                <a:ea typeface="Calibri"/>
                <a:cs typeface="Calibri"/>
                <a:sym typeface="Calibri"/>
              </a:rPr>
              <a:t>তাদের সম্মতি থাকা সত্ত্বেও ১৮ বছরের কম বয়সী কারো সাথে যৌন সম্পর্ক স্থাপন করবেন না এমনকি আইন অনুযায়ী তা ঠিক থাকলেও।</a:t>
            </a:r>
            <a:endParaRPr b="0" i="0" sz="1500" u="none" cap="none" strike="noStrike">
              <a:solidFill>
                <a:srgbClr val="000000"/>
              </a:solidFill>
              <a:latin typeface="Arial"/>
              <a:ea typeface="Arial"/>
              <a:cs typeface="Arial"/>
              <a:sym typeface="Arial"/>
            </a:endParaRPr>
          </a:p>
        </p:txBody>
      </p:sp>
      <p:sp>
        <p:nvSpPr>
          <p:cNvPr id="313" name="Google Shape;313;p20"/>
          <p:cNvSpPr txBox="1"/>
          <p:nvPr/>
        </p:nvSpPr>
        <p:spPr>
          <a:xfrm>
            <a:off x="4970000" y="7126750"/>
            <a:ext cx="3946200" cy="2228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4" u="none" cap="none" strike="noStrike">
                <a:solidFill>
                  <a:schemeClr val="dk1"/>
                </a:solidFill>
                <a:latin typeface="Calibri"/>
                <a:ea typeface="Calibri"/>
                <a:cs typeface="Calibri"/>
                <a:sym typeface="Calibri"/>
              </a:rPr>
              <a:t>শিশুদের ক্ষতি করে বা বিপদে ফেলে এমন কোনো কাজ করবেন না </a:t>
            </a:r>
            <a:endParaRPr b="0" i="0" sz="1904" u="none" cap="none" strike="noStrike">
              <a:solidFill>
                <a:schemeClr val="dk1"/>
              </a:solidFill>
              <a:latin typeface="Calibri"/>
              <a:ea typeface="Calibri"/>
              <a:cs typeface="Calibri"/>
              <a:sym typeface="Calibri"/>
            </a:endParaRPr>
          </a:p>
          <a:p>
            <a:pPr indent="0" lvl="0" marL="0" marR="0" rtl="0" algn="l">
              <a:lnSpc>
                <a:spcPct val="100000"/>
              </a:lnSpc>
              <a:spcBef>
                <a:spcPts val="540"/>
              </a:spcBef>
              <a:spcAft>
                <a:spcPts val="0"/>
              </a:spcAft>
              <a:buClr>
                <a:srgbClr val="000000"/>
              </a:buClr>
              <a:buSzPts val="1904"/>
              <a:buFont typeface="Arial"/>
              <a:buNone/>
            </a:pPr>
            <a:r>
              <a:t/>
            </a:r>
            <a:endParaRPr b="0" i="0" sz="1904" u="none" cap="none" strike="noStrike">
              <a:solidFill>
                <a:schemeClr val="dk1"/>
              </a:solidFill>
              <a:latin typeface="Calibri"/>
              <a:ea typeface="Calibri"/>
              <a:cs typeface="Calibri"/>
              <a:sym typeface="Calibri"/>
            </a:endParaRPr>
          </a:p>
          <a:p>
            <a:pPr indent="0" lvl="0" marL="0" marR="0" rtl="0" algn="l">
              <a:lnSpc>
                <a:spcPct val="100000"/>
              </a:lnSpc>
              <a:spcBef>
                <a:spcPts val="540"/>
              </a:spcBef>
              <a:spcAft>
                <a:spcPts val="0"/>
              </a:spcAft>
              <a:buClr>
                <a:schemeClr val="dk1"/>
              </a:buClr>
              <a:buSzPts val="1100"/>
              <a:buFont typeface="Arial"/>
              <a:buNone/>
            </a:pPr>
            <a:r>
              <a:rPr b="0" i="0" lang="en-US" sz="1904" u="none" cap="none" strike="noStrike">
                <a:solidFill>
                  <a:schemeClr val="dk1"/>
                </a:solidFill>
                <a:latin typeface="Calibri"/>
                <a:ea typeface="Calibri"/>
                <a:cs typeface="Calibri"/>
                <a:sym typeface="Calibri"/>
              </a:rPr>
              <a:t>আপনাকে অবশ্যই শিশুদের নিরাপদে রাখতে হবে এবং তাদের জন্য সর্বোত্তম কাজটি করেতে হবে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1"/>
          <p:cNvSpPr txBox="1"/>
          <p:nvPr/>
        </p:nvSpPr>
        <p:spPr>
          <a:xfrm>
            <a:off x="593279" y="745353"/>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আলোচনা </a:t>
            </a:r>
            <a:endParaRPr b="0" i="0" sz="5400" u="none" cap="none" strike="noStrike">
              <a:solidFill>
                <a:schemeClr val="lt1"/>
              </a:solidFill>
              <a:latin typeface="Roboto Black"/>
              <a:ea typeface="Roboto Black"/>
              <a:cs typeface="Roboto Black"/>
              <a:sym typeface="Roboto Black"/>
            </a:endParaRPr>
          </a:p>
        </p:txBody>
      </p:sp>
      <p:sp>
        <p:nvSpPr>
          <p:cNvPr id="320" name="Google Shape;320;p21"/>
          <p:cNvSpPr txBox="1"/>
          <p:nvPr/>
        </p:nvSpPr>
        <p:spPr>
          <a:xfrm>
            <a:off x="593279" y="1929667"/>
            <a:ext cx="16726532" cy="2893059"/>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FF0000"/>
              </a:buClr>
              <a:buSzPts val="2800"/>
              <a:buFont typeface="Arial"/>
              <a:buChar char="•"/>
            </a:pPr>
            <a:r>
              <a:rPr b="1" i="0" lang="en-US" sz="2800" u="none" cap="none" strike="noStrike">
                <a:solidFill>
                  <a:schemeClr val="lt1"/>
                </a:solidFill>
                <a:latin typeface="Roboto"/>
                <a:ea typeface="Roboto"/>
                <a:cs typeface="Roboto"/>
                <a:sym typeface="Roboto"/>
              </a:rPr>
              <a:t>যৌন শোষণ এবং নির্যাতনের প্রভাব কী? কমিউনিটিতে? আমাদের কমিউনিটির সাথে সম্পর্ক এবং খ্যাতির উপর এটার কী প্রভাব পড়ে?</a:t>
            </a:r>
            <a:endParaRPr b="1" i="0" sz="2800" u="none" cap="none" strike="noStrike">
              <a:solidFill>
                <a:schemeClr val="lt1"/>
              </a:solidFill>
              <a:latin typeface="Roboto"/>
              <a:ea typeface="Roboto"/>
              <a:cs typeface="Roboto"/>
              <a:sym typeface="Roboto"/>
            </a:endParaRPr>
          </a:p>
          <a:p>
            <a:pPr indent="-457200" lvl="0" marL="457200" marR="0" rtl="0" algn="l">
              <a:lnSpc>
                <a:spcPct val="100000"/>
              </a:lnSpc>
              <a:spcBef>
                <a:spcPts val="4200"/>
              </a:spcBef>
              <a:spcAft>
                <a:spcPts val="0"/>
              </a:spcAft>
              <a:buClr>
                <a:srgbClr val="FF0000"/>
              </a:buClr>
              <a:buSzPts val="2800"/>
              <a:buFont typeface="Arial"/>
              <a:buChar char="•"/>
            </a:pPr>
            <a:r>
              <a:rPr b="1" i="0" lang="en-US" sz="2800" u="none" cap="none" strike="noStrike">
                <a:solidFill>
                  <a:schemeClr val="lt1"/>
                </a:solidFill>
                <a:latin typeface="Roboto"/>
                <a:ea typeface="Roboto"/>
                <a:cs typeface="Roboto"/>
                <a:sym typeface="Roboto"/>
              </a:rPr>
              <a:t>এই বিষয়ে নিয়মগুলো এত কঠোর কেন? আপনি কি মনে করেন এটা প্রয়োজনীয়? কেন/কেন নয়?</a:t>
            </a:r>
            <a:endParaRPr b="1" i="0" sz="28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800"/>
              <a:buFont typeface="Arial"/>
              <a:buNone/>
            </a:pPr>
            <a:r>
              <a:rPr b="1" i="0" lang="en-US" sz="2800" u="none" cap="none" strike="noStrike">
                <a:solidFill>
                  <a:schemeClr val="lt1"/>
                </a:solidFill>
                <a:latin typeface="Roboto"/>
                <a:ea typeface="Roboto"/>
                <a:cs typeface="Roboto"/>
                <a:sym typeface="Roboto"/>
              </a:rPr>
              <a:t>বিবৃতি গুলো কি সত্য নাকি মিথ্যা </a:t>
            </a:r>
            <a:endParaRPr b="0" i="0" sz="1400" u="none" cap="none" strike="noStrike">
              <a:solidFill>
                <a:srgbClr val="000000"/>
              </a:solidFill>
              <a:latin typeface="Arial"/>
              <a:ea typeface="Arial"/>
              <a:cs typeface="Arial"/>
              <a:sym typeface="Arial"/>
            </a:endParaRPr>
          </a:p>
        </p:txBody>
      </p:sp>
      <p:sp>
        <p:nvSpPr>
          <p:cNvPr id="321" name="Google Shape;321;p21"/>
          <p:cNvSpPr txBox="1"/>
          <p:nvPr/>
        </p:nvSpPr>
        <p:spPr>
          <a:xfrm>
            <a:off x="593279" y="4774418"/>
            <a:ext cx="11329780" cy="4508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১। </a:t>
            </a:r>
            <a:r>
              <a:rPr b="0" i="0" lang="en-US" sz="2800" u="none" cap="none" strike="noStrike">
                <a:solidFill>
                  <a:srgbClr val="000000"/>
                </a:solidFill>
                <a:latin typeface="Arial"/>
                <a:ea typeface="Arial"/>
                <a:cs typeface="Arial"/>
                <a:sym typeface="Arial"/>
              </a:rPr>
              <a:t>যদি আমাদের কাজের সঙ্গে জড়িত কারো সঙ্গে না হয় এবং দায়িত্ব পালনের সময় না হয়, তাহলে টাকার বিনিময়ে যৌন সম্পর্ক করা ঠিক আছে</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২।  এটি শিশুর বিরুদ্ধে শারীরিক শাস্তি প্রয়োগ করা ঠিক, যদি এটা অল্প মাত্রায় হয়, মাঝে মধ্যে হয় এবং স্থানীয় সংস্কৃতির সাথে সঙ্গতিপূর্ণ হয়।</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৩। </a:t>
            </a:r>
            <a:r>
              <a:rPr b="0" i="0" lang="en-US" sz="2800" u="none" cap="none" strike="noStrike">
                <a:solidFill>
                  <a:srgbClr val="000000"/>
                </a:solidFill>
                <a:latin typeface="Arial"/>
                <a:ea typeface="Arial"/>
                <a:cs typeface="Arial"/>
                <a:sym typeface="Arial"/>
              </a:rPr>
              <a:t>আমাদের এক সহকর্মী প্রায়ই এমন এক তরুণীর সঙ্গে রাত কাটান, যিনি সেই কমিউনিটির, যেখানে রেডক্রস রেডক্রিসেন্ট কাজ করছে। কিন্তু এটা ঠিক আছে, কারণ মেয়েটি এই সম্পর্ক চায়, আর তার বাবা, যিনি স্থানীয় প্রধান, তিনিও অনুমতি দিয়েছেন।</a:t>
            </a:r>
            <a:endParaRPr b="0" i="0" sz="1400" u="none" cap="none" strike="noStrike">
              <a:solidFill>
                <a:srgbClr val="000000"/>
              </a:solidFill>
              <a:latin typeface="Arial"/>
              <a:ea typeface="Arial"/>
              <a:cs typeface="Arial"/>
              <a:sym typeface="Arial"/>
            </a:endParaRPr>
          </a:p>
        </p:txBody>
      </p:sp>
      <p:sp>
        <p:nvSpPr>
          <p:cNvPr id="322" name="Google Shape;322;p21"/>
          <p:cNvSpPr txBox="1"/>
          <p:nvPr/>
        </p:nvSpPr>
        <p:spPr>
          <a:xfrm>
            <a:off x="11923059" y="4774418"/>
            <a:ext cx="6078069" cy="109256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মিথ্যা</a:t>
            </a:r>
            <a:endParaRPr b="0" i="0" sz="2500" u="none" cap="none" strike="noStrike">
              <a:solidFill>
                <a:schemeClr val="accent3"/>
              </a:solidFill>
              <a:latin typeface="Roboto"/>
              <a:ea typeface="Roboto"/>
              <a:cs typeface="Roboto"/>
              <a:sym typeface="Roboto"/>
            </a:endParaRPr>
          </a:p>
          <a:p>
            <a:pPr indent="0" lvl="0" marL="0" marR="0" rtl="0" algn="l">
              <a:lnSpc>
                <a:spcPct val="100000"/>
              </a:lnSpc>
              <a:spcBef>
                <a:spcPts val="180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এটি একটি ধরনের যৌন নির্যাতন যা নিষিদ্ধ</a:t>
            </a:r>
            <a:endParaRPr b="0" i="0" sz="2500" u="none" cap="none" strike="noStrike">
              <a:solidFill>
                <a:schemeClr val="accent3"/>
              </a:solidFill>
              <a:latin typeface="Roboto"/>
              <a:ea typeface="Roboto"/>
              <a:cs typeface="Roboto"/>
              <a:sym typeface="Roboto"/>
            </a:endParaRPr>
          </a:p>
        </p:txBody>
      </p:sp>
      <p:sp>
        <p:nvSpPr>
          <p:cNvPr id="323" name="Google Shape;323;p21"/>
          <p:cNvSpPr txBox="1"/>
          <p:nvPr/>
        </p:nvSpPr>
        <p:spPr>
          <a:xfrm>
            <a:off x="11923059" y="6390206"/>
            <a:ext cx="6078070" cy="9386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মিথ্যা </a:t>
            </a:r>
            <a:endParaRPr b="0" i="0" sz="25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শিশুদের গায়ে হাত তোলা গ্রহণযোগ্য নয় </a:t>
            </a:r>
            <a:endParaRPr b="0" i="0" sz="2500" u="none" cap="none" strike="noStrike">
              <a:solidFill>
                <a:srgbClr val="000000"/>
              </a:solidFill>
              <a:latin typeface="Arial"/>
              <a:ea typeface="Arial"/>
              <a:cs typeface="Arial"/>
              <a:sym typeface="Arial"/>
            </a:endParaRPr>
          </a:p>
        </p:txBody>
      </p:sp>
      <p:sp>
        <p:nvSpPr>
          <p:cNvPr id="324" name="Google Shape;324;p21"/>
          <p:cNvSpPr txBox="1"/>
          <p:nvPr/>
        </p:nvSpPr>
        <p:spPr>
          <a:xfrm>
            <a:off x="11923059" y="7778366"/>
            <a:ext cx="5934635" cy="17081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মিথ্যা </a:t>
            </a:r>
            <a:endParaRPr b="0" i="0" sz="25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2500"/>
              <a:buFont typeface="Arial"/>
              <a:buNone/>
            </a:pPr>
            <a:r>
              <a:rPr b="0" i="0" lang="en-US" sz="2500" u="none" cap="none" strike="noStrike">
                <a:solidFill>
                  <a:schemeClr val="accent3"/>
                </a:solidFill>
                <a:latin typeface="Roboto"/>
                <a:ea typeface="Roboto"/>
                <a:cs typeface="Roboto"/>
                <a:sym typeface="Roboto"/>
              </a:rPr>
              <a:t>এখানে ক্ষমতার সমতা নেই এবং মেয়েটি তার বাবা এবং সহকর্মীর দ্বারা নির্যাতিত হতে পারে।</a:t>
            </a:r>
            <a:endParaRPr b="0" i="0" sz="2500" u="none" cap="none" strike="noStrike">
              <a:solidFill>
                <a:schemeClr val="accent3"/>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0">
                                            <p:txEl>
                                              <p:pRg end="0" st="0"/>
                                            </p:txEl>
                                          </p:spTgt>
                                        </p:tgtEl>
                                        <p:attrNameLst>
                                          <p:attrName>style.visibility</p:attrName>
                                        </p:attrNameLst>
                                      </p:cBhvr>
                                      <p:to>
                                        <p:strVal val="visible"/>
                                      </p:to>
                                    </p:set>
                                    <p:anim calcmode="lin" valueType="num">
                                      <p:cBhvr additive="base">
                                        <p:cTn dur="500"/>
                                        <p:tgtEl>
                                          <p:spTgt spid="32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0">
                                            <p:txEl>
                                              <p:pRg end="1" st="1"/>
                                            </p:txEl>
                                          </p:spTgt>
                                        </p:tgtEl>
                                        <p:attrNameLst>
                                          <p:attrName>style.visibility</p:attrName>
                                        </p:attrNameLst>
                                      </p:cBhvr>
                                      <p:to>
                                        <p:strVal val="visible"/>
                                      </p:to>
                                    </p:set>
                                    <p:anim calcmode="lin" valueType="num">
                                      <p:cBhvr additive="base">
                                        <p:cTn dur="500"/>
                                        <p:tgtEl>
                                          <p:spTgt spid="32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0">
                                            <p:txEl>
                                              <p:pRg end="2" st="2"/>
                                            </p:txEl>
                                          </p:spTgt>
                                        </p:tgtEl>
                                        <p:attrNameLst>
                                          <p:attrName>style.visibility</p:attrName>
                                        </p:attrNameLst>
                                      </p:cBhvr>
                                      <p:to>
                                        <p:strVal val="visible"/>
                                      </p:to>
                                    </p:set>
                                    <p:anim calcmode="lin" valueType="num">
                                      <p:cBhvr additive="base">
                                        <p:cTn dur="500"/>
                                        <p:tgtEl>
                                          <p:spTgt spid="32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xEl>
                                              <p:pRg end="0" st="0"/>
                                            </p:txEl>
                                          </p:spTgt>
                                        </p:tgtEl>
                                        <p:attrNameLst>
                                          <p:attrName>style.visibility</p:attrName>
                                        </p:attrNameLst>
                                      </p:cBhvr>
                                      <p:to>
                                        <p:strVal val="visible"/>
                                      </p:to>
                                    </p:set>
                                    <p:anim calcmode="lin" valueType="num">
                                      <p:cBhvr additive="base">
                                        <p:cTn dur="500"/>
                                        <p:tgtEl>
                                          <p:spTgt spid="32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xEl>
                                              <p:pRg end="1" st="1"/>
                                            </p:txEl>
                                          </p:spTgt>
                                        </p:tgtEl>
                                        <p:attrNameLst>
                                          <p:attrName>style.visibility</p:attrName>
                                        </p:attrNameLst>
                                      </p:cBhvr>
                                      <p:to>
                                        <p:strVal val="visible"/>
                                      </p:to>
                                    </p:set>
                                    <p:anim calcmode="lin" valueType="num">
                                      <p:cBhvr additive="base">
                                        <p:cTn dur="500"/>
                                        <p:tgtEl>
                                          <p:spTgt spid="32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xEl>
                                              <p:pRg end="2" st="2"/>
                                            </p:txEl>
                                          </p:spTgt>
                                        </p:tgtEl>
                                        <p:attrNameLst>
                                          <p:attrName>style.visibility</p:attrName>
                                        </p:attrNameLst>
                                      </p:cBhvr>
                                      <p:to>
                                        <p:strVal val="visible"/>
                                      </p:to>
                                    </p:set>
                                    <p:anim calcmode="lin" valueType="num">
                                      <p:cBhvr additive="base">
                                        <p:cTn dur="500"/>
                                        <p:tgtEl>
                                          <p:spTgt spid="32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1">
                                            <p:txEl>
                                              <p:pRg end="3" st="3"/>
                                            </p:txEl>
                                          </p:spTgt>
                                        </p:tgtEl>
                                        <p:attrNameLst>
                                          <p:attrName>style.visibility</p:attrName>
                                        </p:attrNameLst>
                                      </p:cBhvr>
                                      <p:to>
                                        <p:strVal val="visible"/>
                                      </p:to>
                                    </p:set>
                                    <p:anim calcmode="lin" valueType="num">
                                      <p:cBhvr additive="base">
                                        <p:cTn dur="500"/>
                                        <p:tgtEl>
                                          <p:spTgt spid="32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500"/>
                                        <p:tgtEl>
                                          <p:spTgt spid="32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500"/>
                                        <p:tgtEl>
                                          <p:spTgt spid="32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4"/>
                                        </p:tgtEl>
                                        <p:attrNameLst>
                                          <p:attrName>style.visibility</p:attrName>
                                        </p:attrNameLst>
                                      </p:cBhvr>
                                      <p:to>
                                        <p:strVal val="visible"/>
                                      </p:to>
                                    </p:set>
                                    <p:anim calcmode="lin" valueType="num">
                                      <p:cBhvr additive="base">
                                        <p:cTn dur="500"/>
                                        <p:tgtEl>
                                          <p:spTgt spid="324"/>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22"/>
          <p:cNvSpPr txBox="1"/>
          <p:nvPr/>
        </p:nvSpPr>
        <p:spPr>
          <a:xfrm>
            <a:off x="593281" y="655706"/>
            <a:ext cx="11795944"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প্রতারণা এবং দুর্নীতি</a:t>
            </a:r>
            <a:endParaRPr b="0" i="0" sz="5400" u="none" cap="none" strike="noStrike">
              <a:solidFill>
                <a:schemeClr val="lt1"/>
              </a:solidFill>
              <a:latin typeface="Roboto Black"/>
              <a:ea typeface="Roboto Black"/>
              <a:cs typeface="Roboto Black"/>
              <a:sym typeface="Roboto Black"/>
            </a:endParaRPr>
          </a:p>
        </p:txBody>
      </p:sp>
      <p:sp>
        <p:nvSpPr>
          <p:cNvPr id="331" name="Google Shape;331;p22"/>
          <p:cNvSpPr txBox="1"/>
          <p:nvPr/>
        </p:nvSpPr>
        <p:spPr>
          <a:xfrm>
            <a:off x="593281" y="1804160"/>
            <a:ext cx="9106532" cy="820220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FF0000"/>
                </a:solidFill>
                <a:latin typeface="Roboto"/>
                <a:ea typeface="Roboto"/>
                <a:cs typeface="Roboto"/>
                <a:sym typeface="Roboto"/>
              </a:rPr>
              <a:t>এগুলো কি ? </a:t>
            </a:r>
            <a:endParaRPr b="0" i="0" sz="2400" u="none" cap="none" strike="noStrike">
              <a:solidFill>
                <a:schemeClr val="lt1"/>
              </a:solidFill>
              <a:latin typeface="Roboto"/>
              <a:ea typeface="Roboto"/>
              <a:cs typeface="Roboto"/>
              <a:sym typeface="Roboto"/>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আন্তর্জাতিক আচরণ বিধি এবং আইএফআরসি ও আইসিআরসি  কর্মচারীদের আচরণ বিধির গুরুতর লঙ্ঘন</a:t>
            </a:r>
            <a:endParaRPr b="0" i="0" sz="2800" u="none" cap="none" strike="noStrike">
              <a:solidFill>
                <a:schemeClr val="lt1"/>
              </a:solidFill>
              <a:latin typeface="Arial"/>
              <a:ea typeface="Arial"/>
              <a:cs typeface="Arial"/>
              <a:sym typeface="Arial"/>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প্রতারণা অন্যদের প্রতারিত করার জন্য কোনো কাজ, যার ফলে ভুক্তভোগীর ক্ষতি হয় এবং অপরাধী লাভবান হয়।</a:t>
            </a:r>
            <a:endParaRPr b="0" i="0" sz="2800" u="none" cap="none" strike="noStrike">
              <a:solidFill>
                <a:schemeClr val="lt1"/>
              </a:solidFill>
              <a:latin typeface="Arial"/>
              <a:ea typeface="Arial"/>
              <a:cs typeface="Arial"/>
              <a:sym typeface="Arial"/>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দুর্নীতি=ব্যক্তিগত লাভের জন্য ক্ষমতার অপব্যবহার।</a:t>
            </a:r>
            <a:endParaRPr b="0" i="0" sz="2800" u="none" cap="none" strike="noStrike">
              <a:solidFill>
                <a:schemeClr val="lt1"/>
              </a:solidFill>
              <a:latin typeface="Arial"/>
              <a:ea typeface="Arial"/>
              <a:cs typeface="Arial"/>
              <a:sym typeface="Arial"/>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এতে অন্তর্ভুক্ত:</a:t>
            </a:r>
            <a:endParaRPr b="0" i="0" sz="1400" u="none" cap="none" strike="noStrike">
              <a:solidFill>
                <a:srgbClr val="000000"/>
              </a:solidFill>
              <a:latin typeface="Arial"/>
              <a:ea typeface="Arial"/>
              <a:cs typeface="Arial"/>
              <a:sym typeface="Arial"/>
            </a:endParaRPr>
          </a:p>
          <a:p>
            <a:pPr indent="-457200" lvl="0" marL="457200" marR="0" rtl="0" algn="just">
              <a:lnSpc>
                <a:spcPct val="100000"/>
              </a:lnSpc>
              <a:spcBef>
                <a:spcPts val="1800"/>
              </a:spcBef>
              <a:spcAft>
                <a:spcPts val="0"/>
              </a:spcAft>
              <a:buClr>
                <a:srgbClr val="FF0000"/>
              </a:buClr>
              <a:buSzPts val="2800"/>
              <a:buFont typeface="Noto Sans Symbols"/>
              <a:buChar char="✔"/>
            </a:pPr>
            <a:r>
              <a:rPr b="0" i="0" lang="en-US" sz="2800" u="none" cap="none" strike="noStrike">
                <a:solidFill>
                  <a:schemeClr val="lt1"/>
                </a:solidFill>
                <a:latin typeface="Arial"/>
                <a:ea typeface="Arial"/>
                <a:cs typeface="Arial"/>
                <a:sym typeface="Arial"/>
              </a:rPr>
              <a:t>অর্থ বা সরবরাহ চুরি</a:t>
            </a:r>
            <a:endParaRPr b="0" i="0" sz="2800" u="none" cap="none" strike="noStrike">
              <a:solidFill>
                <a:schemeClr val="lt1"/>
              </a:solidFill>
              <a:latin typeface="Arial"/>
              <a:ea typeface="Arial"/>
              <a:cs typeface="Arial"/>
              <a:sym typeface="Arial"/>
            </a:endParaRPr>
          </a:p>
          <a:p>
            <a:pPr indent="-457200" lvl="0" marL="457200" marR="0" rtl="0" algn="just">
              <a:lnSpc>
                <a:spcPct val="100000"/>
              </a:lnSpc>
              <a:spcBef>
                <a:spcPts val="1800"/>
              </a:spcBef>
              <a:spcAft>
                <a:spcPts val="0"/>
              </a:spcAft>
              <a:buClr>
                <a:srgbClr val="FF0000"/>
              </a:buClr>
              <a:buSzPts val="2800"/>
              <a:buFont typeface="Noto Sans Symbols"/>
              <a:buChar char="✔"/>
            </a:pPr>
            <a:r>
              <a:rPr b="0" i="0" lang="en-US" sz="2800" u="none" cap="none" strike="noStrike">
                <a:solidFill>
                  <a:schemeClr val="lt1"/>
                </a:solidFill>
                <a:latin typeface="Arial"/>
                <a:ea typeface="Arial"/>
                <a:cs typeface="Arial"/>
                <a:sym typeface="Arial"/>
              </a:rPr>
              <a:t>ঘুষ</a:t>
            </a:r>
            <a:endParaRPr b="0" i="0" sz="2800" u="none" cap="none" strike="noStrike">
              <a:solidFill>
                <a:schemeClr val="lt1"/>
              </a:solidFill>
              <a:latin typeface="Arial"/>
              <a:ea typeface="Arial"/>
              <a:cs typeface="Arial"/>
              <a:sym typeface="Arial"/>
            </a:endParaRPr>
          </a:p>
          <a:p>
            <a:pPr indent="-457200" lvl="0" marL="457200" marR="0" rtl="0" algn="just">
              <a:lnSpc>
                <a:spcPct val="100000"/>
              </a:lnSpc>
              <a:spcBef>
                <a:spcPts val="1800"/>
              </a:spcBef>
              <a:spcAft>
                <a:spcPts val="0"/>
              </a:spcAft>
              <a:buClr>
                <a:srgbClr val="FF0000"/>
              </a:buClr>
              <a:buSzPts val="2800"/>
              <a:buFont typeface="Noto Sans Symbols"/>
              <a:buChar char="✔"/>
            </a:pPr>
            <a:r>
              <a:rPr b="0" i="0" lang="en-US" sz="2800" u="none" cap="none" strike="noStrike">
                <a:solidFill>
                  <a:schemeClr val="lt1"/>
                </a:solidFill>
                <a:latin typeface="Arial"/>
                <a:ea typeface="Arial"/>
                <a:cs typeface="Arial"/>
                <a:sym typeface="Arial"/>
              </a:rPr>
              <a:t>আত্মীয়তার প্রভাব</a:t>
            </a:r>
            <a:endParaRPr b="0" i="0" sz="2800" u="none" cap="none" strike="noStrike">
              <a:solidFill>
                <a:schemeClr val="lt1"/>
              </a:solidFill>
              <a:latin typeface="Arial"/>
              <a:ea typeface="Arial"/>
              <a:cs typeface="Arial"/>
              <a:sym typeface="Arial"/>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এই বিষয়টি সন্দেহ হলে রিপোর্ট করার দায়িত্ব আমাদের</a:t>
            </a:r>
            <a:endParaRPr b="0" i="0" sz="2800" u="none" cap="none" strike="noStrike">
              <a:solidFill>
                <a:schemeClr val="lt1"/>
              </a:solidFill>
              <a:latin typeface="Arial"/>
              <a:ea typeface="Arial"/>
              <a:cs typeface="Arial"/>
              <a:sym typeface="Arial"/>
            </a:endParaRPr>
          </a:p>
          <a:p>
            <a:pPr indent="-342900" lvl="0" marL="342900" marR="0" rtl="0" algn="just">
              <a:lnSpc>
                <a:spcPct val="100000"/>
              </a:lnSpc>
              <a:spcBef>
                <a:spcPts val="1800"/>
              </a:spcBef>
              <a:spcAft>
                <a:spcPts val="0"/>
              </a:spcAft>
              <a:buClr>
                <a:srgbClr val="FF0000"/>
              </a:buClr>
              <a:buSzPts val="2800"/>
              <a:buFont typeface="Arial"/>
              <a:buChar char="•"/>
            </a:pPr>
            <a:r>
              <a:rPr b="0" i="0" lang="en-US" sz="2800" u="none" cap="none" strike="noStrike">
                <a:solidFill>
                  <a:schemeClr val="lt1"/>
                </a:solidFill>
                <a:latin typeface="Arial"/>
                <a:ea typeface="Arial"/>
                <a:cs typeface="Arial"/>
                <a:sym typeface="Arial"/>
              </a:rPr>
              <a:t>দুর্নীতির প্রভাব কী? কমিউনিটিতে? আমাদের কমিউনিটির সাথে সম্পর্ক এবং খ্যাতির উপর কী প্রভাব পড়ে? আমাদের সংস্থার উপর কী প্রভাব পড়ে?</a:t>
            </a:r>
            <a:endParaRPr b="0" i="0" sz="2800" u="none" cap="none" strike="noStrike">
              <a:solidFill>
                <a:schemeClr val="lt1"/>
              </a:solidFill>
              <a:latin typeface="Arial"/>
              <a:ea typeface="Arial"/>
              <a:cs typeface="Arial"/>
              <a:sym typeface="Arial"/>
            </a:endParaRPr>
          </a:p>
        </p:txBody>
      </p:sp>
      <p:pic>
        <p:nvPicPr>
          <p:cNvPr id="332" name="Google Shape;332;p22"/>
          <p:cNvPicPr preferRelativeResize="0"/>
          <p:nvPr>
            <p:ph idx="2" type="pic"/>
          </p:nvPr>
        </p:nvPicPr>
        <p:blipFill rotWithShape="1">
          <a:blip r:embed="rId3">
            <a:alphaModFix/>
          </a:blip>
          <a:srcRect b="0" l="0" r="0" t="0"/>
          <a:stretch/>
        </p:blipFill>
        <p:spPr>
          <a:xfrm>
            <a:off x="10350960" y="1616601"/>
            <a:ext cx="7687902" cy="7699484"/>
          </a:xfrm>
          <a:prstGeom prst="rect">
            <a:avLst/>
          </a:prstGeom>
          <a:solidFill>
            <a:srgbClr val="353535">
              <a:alpha val="10980"/>
            </a:srgbClr>
          </a:solid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3"/>
          <p:cNvSpPr txBox="1"/>
          <p:nvPr/>
        </p:nvSpPr>
        <p:spPr>
          <a:xfrm>
            <a:off x="593279" y="460909"/>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আলোচনা </a:t>
            </a:r>
            <a:endParaRPr b="0" i="0" sz="5400" u="none" cap="none" strike="noStrike">
              <a:solidFill>
                <a:schemeClr val="lt1"/>
              </a:solidFill>
              <a:latin typeface="Roboto Black"/>
              <a:ea typeface="Roboto Black"/>
              <a:cs typeface="Roboto Black"/>
              <a:sym typeface="Roboto Black"/>
            </a:endParaRPr>
          </a:p>
        </p:txBody>
      </p:sp>
      <p:sp>
        <p:nvSpPr>
          <p:cNvPr id="339" name="Google Shape;339;p23"/>
          <p:cNvSpPr txBox="1"/>
          <p:nvPr/>
        </p:nvSpPr>
        <p:spPr>
          <a:xfrm>
            <a:off x="570433" y="1259589"/>
            <a:ext cx="7940521" cy="860231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accent3"/>
                </a:solidFill>
                <a:latin typeface="Roboto"/>
                <a:ea typeface="Roboto"/>
                <a:cs typeface="Roboto"/>
                <a:sym typeface="Roboto"/>
              </a:rPr>
              <a:t>এগুলোকে কী দুর্নীতি বলা যায়?</a:t>
            </a:r>
            <a:endParaRPr b="0" i="0" sz="2800" u="none" cap="none" strike="noStrike">
              <a:solidFill>
                <a:schemeClr val="accent3"/>
              </a:solidFill>
              <a:latin typeface="Roboto"/>
              <a:ea typeface="Roboto"/>
              <a:cs typeface="Roboto"/>
              <a:sym typeface="Roboto"/>
            </a:endParaRPr>
          </a:p>
          <a:p>
            <a:pPr indent="0" lvl="0" marL="0" marR="0" rtl="0" algn="l">
              <a:lnSpc>
                <a:spcPct val="100000"/>
              </a:lnSpc>
              <a:spcBef>
                <a:spcPts val="2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১। কমিউনিটিতে বিতরণের নির্ধারিত পণ্য রেখে দেয়া</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5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২। আত্মিয়কে চাকরির জন্যে অগ্রাধিকার দেওয়া</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5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৩। একজন সরবরাহকারী বা সাপ্লাইয়ারের কাছ থেকে দামী উপহার নেয়া</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5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৪। একজন সরবরাহকারী থেকে একটি সস্তা কলম গ্রহণ করা</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5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৫। কমিউনিটির কাছ থেকে সাহায্য বিতরণ তালিকায় নাম ঢোকানোর জন্য টাকা চাওয়া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54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৬। কমিউনিটি নেতার অনুরোধে তার পরিবারের নাম বিতরণ তালিকায় ঢোকানো </a:t>
            </a:r>
            <a:endParaRPr b="0" i="0" sz="1400" u="none" cap="none" strike="noStrike">
              <a:solidFill>
                <a:srgbClr val="000000"/>
              </a:solidFill>
              <a:latin typeface="Arial"/>
              <a:ea typeface="Arial"/>
              <a:cs typeface="Arial"/>
              <a:sym typeface="Arial"/>
            </a:endParaRPr>
          </a:p>
        </p:txBody>
      </p:sp>
      <p:sp>
        <p:nvSpPr>
          <p:cNvPr id="340" name="Google Shape;340;p23"/>
          <p:cNvSpPr txBox="1"/>
          <p:nvPr/>
        </p:nvSpPr>
        <p:spPr>
          <a:xfrm>
            <a:off x="9143998" y="1770841"/>
            <a:ext cx="8573568" cy="95406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হ্যাঁ - এটি কমিউনিটি থেকে চুরি করা এবং তাদের অধিকার থেকে বঞ্চিত করা।</a:t>
            </a:r>
            <a:endParaRPr b="0" i="0" sz="2800" u="none" cap="none" strike="noStrike">
              <a:solidFill>
                <a:schemeClr val="lt1"/>
              </a:solidFill>
              <a:latin typeface="Roboto"/>
              <a:ea typeface="Roboto"/>
              <a:cs typeface="Roboto"/>
              <a:sym typeface="Roboto"/>
            </a:endParaRPr>
          </a:p>
        </p:txBody>
      </p:sp>
      <p:sp>
        <p:nvSpPr>
          <p:cNvPr id="341" name="Google Shape;341;p23"/>
          <p:cNvSpPr txBox="1"/>
          <p:nvPr/>
        </p:nvSpPr>
        <p:spPr>
          <a:xfrm>
            <a:off x="9143998" y="3149831"/>
            <a:ext cx="8573568" cy="5231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হ্যাঁ, এটি স্বজনপ্রীতি </a:t>
            </a:r>
            <a:endParaRPr b="0" i="0" sz="1400" u="none" cap="none" strike="noStrike">
              <a:solidFill>
                <a:srgbClr val="000000"/>
              </a:solidFill>
              <a:latin typeface="Arial"/>
              <a:ea typeface="Arial"/>
              <a:cs typeface="Arial"/>
              <a:sym typeface="Arial"/>
            </a:endParaRPr>
          </a:p>
        </p:txBody>
      </p:sp>
      <p:sp>
        <p:nvSpPr>
          <p:cNvPr id="342" name="Google Shape;342;p23"/>
          <p:cNvSpPr txBox="1"/>
          <p:nvPr/>
        </p:nvSpPr>
        <p:spPr>
          <a:xfrm>
            <a:off x="8956545" y="4097934"/>
            <a:ext cx="8573567" cy="13849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হ্যাঁ - এটি আপনার সিদ্ধান্তকে প্রভাবিত করতে পারে যে কোন সরবরাহকারীকে বেছে নেবেন, অথবা এটি ঘুষ (কিকব্যাক) হিসেবে দেখা যেতে পারে।</a:t>
            </a:r>
            <a:endParaRPr b="0" i="0" sz="2800" u="none" cap="none" strike="noStrike">
              <a:solidFill>
                <a:schemeClr val="lt1"/>
              </a:solidFill>
              <a:latin typeface="Roboto"/>
              <a:ea typeface="Roboto"/>
              <a:cs typeface="Roboto"/>
              <a:sym typeface="Roboto"/>
            </a:endParaRPr>
          </a:p>
        </p:txBody>
      </p:sp>
      <p:sp>
        <p:nvSpPr>
          <p:cNvPr id="343" name="Google Shape;343;p23"/>
          <p:cNvSpPr txBox="1"/>
          <p:nvPr/>
        </p:nvSpPr>
        <p:spPr>
          <a:xfrm>
            <a:off x="9143996" y="5764262"/>
            <a:ext cx="8573567" cy="95406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না - এটি সরবরাহকারী নির্বাচন সম্পর্কে সিদ্ধান্তে প্রভাবিত হওয়ার সম্ভাবনা কম।</a:t>
            </a:r>
            <a:endParaRPr b="0" i="0" sz="2800" u="none" cap="none" strike="noStrike">
              <a:solidFill>
                <a:schemeClr val="lt1"/>
              </a:solidFill>
              <a:latin typeface="Roboto"/>
              <a:ea typeface="Roboto"/>
              <a:cs typeface="Roboto"/>
              <a:sym typeface="Roboto"/>
            </a:endParaRPr>
          </a:p>
        </p:txBody>
      </p:sp>
      <p:sp>
        <p:nvSpPr>
          <p:cNvPr id="344" name="Google Shape;344;p23"/>
          <p:cNvSpPr txBox="1"/>
          <p:nvPr/>
        </p:nvSpPr>
        <p:spPr>
          <a:xfrm>
            <a:off x="9143995" y="7097105"/>
            <a:ext cx="8573567" cy="95406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হ্যাঁ - এটি ক্ষমতার অপব্যবহার এবং মানুষের দুর্বলতার সুযোগ নেওয়া।</a:t>
            </a:r>
            <a:endParaRPr b="0" i="0" sz="2800" u="none" cap="none" strike="noStrike">
              <a:solidFill>
                <a:schemeClr val="lt1"/>
              </a:solidFill>
              <a:latin typeface="Roboto"/>
              <a:ea typeface="Roboto"/>
              <a:cs typeface="Roboto"/>
              <a:sym typeface="Roboto"/>
            </a:endParaRPr>
          </a:p>
        </p:txBody>
      </p:sp>
      <p:sp>
        <p:nvSpPr>
          <p:cNvPr id="345" name="Google Shape;345;p23"/>
          <p:cNvSpPr txBox="1"/>
          <p:nvPr/>
        </p:nvSpPr>
        <p:spPr>
          <a:xfrm>
            <a:off x="9143995" y="8711322"/>
            <a:ext cx="8573566" cy="95406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হ্যাঁ - এটি শুধুমাত্র প্রয়োজনের ভিত্তিতে সহায়তা প্রদান না করা এবং আমাদের নিরপেক্ষতা ও খ্যাতির ক্ষতি করা।</a:t>
            </a:r>
            <a:endParaRPr b="0" i="0" sz="2800" u="none" cap="none" strike="noStrike">
              <a:solidFill>
                <a:schemeClr val="lt1"/>
              </a:solidFill>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gtEl>
                                        <p:attrNameLst>
                                          <p:attrName>style.visibility</p:attrName>
                                        </p:attrNameLst>
                                      </p:cBhvr>
                                      <p:to>
                                        <p:strVal val="visible"/>
                                      </p:to>
                                    </p:set>
                                    <p:anim calcmode="lin" valueType="num">
                                      <p:cBhvr additive="base">
                                        <p:cTn dur="500"/>
                                        <p:tgtEl>
                                          <p:spTgt spid="3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1"/>
                                        </p:tgtEl>
                                        <p:attrNameLst>
                                          <p:attrName>style.visibility</p:attrName>
                                        </p:attrNameLst>
                                      </p:cBhvr>
                                      <p:to>
                                        <p:strVal val="visible"/>
                                      </p:to>
                                    </p:set>
                                    <p:anim calcmode="lin" valueType="num">
                                      <p:cBhvr additive="base">
                                        <p:cTn dur="500"/>
                                        <p:tgtEl>
                                          <p:spTgt spid="3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2"/>
                                        </p:tgtEl>
                                        <p:attrNameLst>
                                          <p:attrName>style.visibility</p:attrName>
                                        </p:attrNameLst>
                                      </p:cBhvr>
                                      <p:to>
                                        <p:strVal val="visible"/>
                                      </p:to>
                                    </p:set>
                                    <p:anim calcmode="lin" valueType="num">
                                      <p:cBhvr additive="base">
                                        <p:cTn dur="500"/>
                                        <p:tgtEl>
                                          <p:spTgt spid="3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3"/>
                                        </p:tgtEl>
                                        <p:attrNameLst>
                                          <p:attrName>style.visibility</p:attrName>
                                        </p:attrNameLst>
                                      </p:cBhvr>
                                      <p:to>
                                        <p:strVal val="visible"/>
                                      </p:to>
                                    </p:set>
                                    <p:anim calcmode="lin" valueType="num">
                                      <p:cBhvr additive="base">
                                        <p:cTn dur="500"/>
                                        <p:tgtEl>
                                          <p:spTgt spid="3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4"/>
                                        </p:tgtEl>
                                        <p:attrNameLst>
                                          <p:attrName>style.visibility</p:attrName>
                                        </p:attrNameLst>
                                      </p:cBhvr>
                                      <p:to>
                                        <p:strVal val="visible"/>
                                      </p:to>
                                    </p:set>
                                    <p:anim calcmode="lin" valueType="num">
                                      <p:cBhvr additive="base">
                                        <p:cTn dur="500"/>
                                        <p:tgtEl>
                                          <p:spTgt spid="3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5"/>
                                        </p:tgtEl>
                                        <p:attrNameLst>
                                          <p:attrName>style.visibility</p:attrName>
                                        </p:attrNameLst>
                                      </p:cBhvr>
                                      <p:to>
                                        <p:strVal val="visible"/>
                                      </p:to>
                                    </p:set>
                                    <p:anim calcmode="lin" valueType="num">
                                      <p:cBhvr additive="base">
                                        <p:cTn dur="500"/>
                                        <p:tgtEl>
                                          <p:spTgt spid="34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4"/>
          <p:cNvSpPr txBox="1"/>
          <p:nvPr/>
        </p:nvSpPr>
        <p:spPr>
          <a:xfrm>
            <a:off x="596900" y="512858"/>
            <a:ext cx="16726532"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অন্যান্য গুরুত্বপূর্ণ নিয়ম </a:t>
            </a:r>
            <a:endParaRPr b="0" i="0" sz="5400" u="none" cap="none" strike="noStrike">
              <a:solidFill>
                <a:schemeClr val="lt1"/>
              </a:solidFill>
              <a:latin typeface="Roboto Black"/>
              <a:ea typeface="Roboto Black"/>
              <a:cs typeface="Roboto Black"/>
              <a:sym typeface="Roboto Black"/>
            </a:endParaRPr>
          </a:p>
        </p:txBody>
      </p:sp>
      <p:pic>
        <p:nvPicPr>
          <p:cNvPr id="352" name="Google Shape;352;p24"/>
          <p:cNvPicPr preferRelativeResize="0"/>
          <p:nvPr/>
        </p:nvPicPr>
        <p:blipFill rotWithShape="1">
          <a:blip r:embed="rId3">
            <a:alphaModFix/>
          </a:blip>
          <a:srcRect b="0" l="0" r="65151" t="0"/>
          <a:stretch/>
        </p:blipFill>
        <p:spPr>
          <a:xfrm>
            <a:off x="596900" y="1848025"/>
            <a:ext cx="2978525" cy="2476500"/>
          </a:xfrm>
          <a:prstGeom prst="rect">
            <a:avLst/>
          </a:prstGeom>
          <a:noFill/>
          <a:ln>
            <a:noFill/>
          </a:ln>
        </p:spPr>
      </p:pic>
      <p:pic>
        <p:nvPicPr>
          <p:cNvPr id="353" name="Google Shape;353;p24"/>
          <p:cNvPicPr preferRelativeResize="0"/>
          <p:nvPr/>
        </p:nvPicPr>
        <p:blipFill rotWithShape="1">
          <a:blip r:embed="rId4">
            <a:alphaModFix/>
          </a:blip>
          <a:srcRect b="0" l="0" r="63525" t="0"/>
          <a:stretch/>
        </p:blipFill>
        <p:spPr>
          <a:xfrm>
            <a:off x="558801" y="7563150"/>
            <a:ext cx="2978526" cy="2565400"/>
          </a:xfrm>
          <a:prstGeom prst="rect">
            <a:avLst/>
          </a:prstGeom>
          <a:noFill/>
          <a:ln>
            <a:noFill/>
          </a:ln>
        </p:spPr>
      </p:pic>
      <p:pic>
        <p:nvPicPr>
          <p:cNvPr id="354" name="Google Shape;354;p24"/>
          <p:cNvPicPr preferRelativeResize="0"/>
          <p:nvPr/>
        </p:nvPicPr>
        <p:blipFill rotWithShape="1">
          <a:blip r:embed="rId5">
            <a:alphaModFix/>
          </a:blip>
          <a:srcRect b="0" l="0" r="57330" t="0"/>
          <a:stretch/>
        </p:blipFill>
        <p:spPr>
          <a:xfrm>
            <a:off x="9779000" y="2021300"/>
            <a:ext cx="3292938" cy="3255725"/>
          </a:xfrm>
          <a:prstGeom prst="rect">
            <a:avLst/>
          </a:prstGeom>
          <a:noFill/>
          <a:ln>
            <a:noFill/>
          </a:ln>
        </p:spPr>
      </p:pic>
      <p:pic>
        <p:nvPicPr>
          <p:cNvPr id="355" name="Google Shape;355;p24"/>
          <p:cNvPicPr preferRelativeResize="0"/>
          <p:nvPr/>
        </p:nvPicPr>
        <p:blipFill rotWithShape="1">
          <a:blip r:embed="rId6">
            <a:alphaModFix/>
          </a:blip>
          <a:srcRect b="0" l="0" r="63269" t="0"/>
          <a:stretch/>
        </p:blipFill>
        <p:spPr>
          <a:xfrm>
            <a:off x="9779000" y="6063925"/>
            <a:ext cx="2978525" cy="3874000"/>
          </a:xfrm>
          <a:prstGeom prst="rect">
            <a:avLst/>
          </a:prstGeom>
          <a:noFill/>
          <a:ln>
            <a:noFill/>
          </a:ln>
        </p:spPr>
      </p:pic>
      <p:pic>
        <p:nvPicPr>
          <p:cNvPr id="356" name="Google Shape;356;p24"/>
          <p:cNvPicPr preferRelativeResize="0"/>
          <p:nvPr/>
        </p:nvPicPr>
        <p:blipFill rotWithShape="1">
          <a:blip r:embed="rId7">
            <a:alphaModFix/>
          </a:blip>
          <a:srcRect b="0" l="0" r="63887" t="0"/>
          <a:stretch/>
        </p:blipFill>
        <p:spPr>
          <a:xfrm>
            <a:off x="558801" y="4539925"/>
            <a:ext cx="3187550" cy="3048000"/>
          </a:xfrm>
          <a:prstGeom prst="rect">
            <a:avLst/>
          </a:prstGeom>
          <a:noFill/>
          <a:ln>
            <a:noFill/>
          </a:ln>
        </p:spPr>
      </p:pic>
      <p:sp>
        <p:nvSpPr>
          <p:cNvPr id="357" name="Google Shape;357;p24"/>
          <p:cNvSpPr txBox="1"/>
          <p:nvPr/>
        </p:nvSpPr>
        <p:spPr>
          <a:xfrm>
            <a:off x="13141025" y="7195450"/>
            <a:ext cx="4422300" cy="213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rgbClr val="000000"/>
              </a:buClr>
              <a:buSzPts val="1900"/>
              <a:buFont typeface="Arial"/>
              <a:buNone/>
            </a:pPr>
            <a:r>
              <a:rPr b="0" i="0" lang="en-US" sz="1900" u="none" cap="none" strike="noStrike">
                <a:solidFill>
                  <a:schemeClr val="dk1"/>
                </a:solidFill>
                <a:latin typeface="Calibri"/>
                <a:ea typeface="Calibri"/>
                <a:cs typeface="Calibri"/>
                <a:sym typeface="Calibri"/>
              </a:rPr>
              <a:t>বর্তমান সরকার ব্যবস্থা সম্পর্কে আপনার মতামত বা দেশের ভবিতব্য বিষয় সম্পর্কে লোকজনের সাথে কথা না বলা ভালো।</a:t>
            </a:r>
            <a:endParaRPr b="0" i="0" sz="1900" u="none" cap="none" strike="noStrike">
              <a:solidFill>
                <a:schemeClr val="dk1"/>
              </a:solidFill>
              <a:latin typeface="Calibri"/>
              <a:ea typeface="Calibri"/>
              <a:cs typeface="Calibri"/>
              <a:sym typeface="Calibri"/>
            </a:endParaRPr>
          </a:p>
          <a:p>
            <a:pPr indent="0" lvl="0" marL="0" marR="0" rtl="0" algn="l">
              <a:lnSpc>
                <a:spcPct val="100000"/>
              </a:lnSpc>
              <a:spcBef>
                <a:spcPts val="540"/>
              </a:spcBef>
              <a:spcAft>
                <a:spcPts val="0"/>
              </a:spcAft>
              <a:buClr>
                <a:srgbClr val="000000"/>
              </a:buClr>
              <a:buSzPts val="1900"/>
              <a:buFont typeface="Arial"/>
              <a:buNone/>
            </a:pPr>
            <a:r>
              <a:t/>
            </a:r>
            <a:endParaRPr b="0" i="0" sz="1900" u="none" cap="none" strike="noStrike">
              <a:solidFill>
                <a:schemeClr val="dk1"/>
              </a:solidFill>
              <a:latin typeface="Calibri"/>
              <a:ea typeface="Calibri"/>
              <a:cs typeface="Calibri"/>
              <a:sym typeface="Calibri"/>
            </a:endParaRPr>
          </a:p>
          <a:p>
            <a:pPr indent="0" lvl="0" marL="0" marR="0" rtl="0" algn="l">
              <a:lnSpc>
                <a:spcPct val="100000"/>
              </a:lnSpc>
              <a:spcBef>
                <a:spcPts val="540"/>
              </a:spcBef>
              <a:spcAft>
                <a:spcPts val="0"/>
              </a:spcAft>
              <a:buClr>
                <a:srgbClr val="000000"/>
              </a:buClr>
              <a:buSzPts val="1900"/>
              <a:buFont typeface="Arial"/>
              <a:buNone/>
            </a:pPr>
            <a:r>
              <a:rPr b="0" i="0" lang="en-US" sz="1900" u="none" cap="none" strike="noStrike">
                <a:solidFill>
                  <a:schemeClr val="dk1"/>
                </a:solidFill>
                <a:latin typeface="Calibri"/>
                <a:ea typeface="Calibri"/>
                <a:cs typeface="Calibri"/>
                <a:sym typeface="Calibri"/>
              </a:rPr>
              <a:t>আপনি কোন পক্ষ সমর্থন করেন তা গোপন রাখুন।</a:t>
            </a:r>
            <a:endParaRPr b="0" i="0" sz="1900" u="none" cap="none" strike="noStrike">
              <a:solidFill>
                <a:srgbClr val="000000"/>
              </a:solidFill>
              <a:latin typeface="Arial"/>
              <a:ea typeface="Arial"/>
              <a:cs typeface="Arial"/>
              <a:sym typeface="Arial"/>
            </a:endParaRPr>
          </a:p>
        </p:txBody>
      </p:sp>
      <p:sp>
        <p:nvSpPr>
          <p:cNvPr id="358" name="Google Shape;358;p24"/>
          <p:cNvSpPr txBox="1"/>
          <p:nvPr/>
        </p:nvSpPr>
        <p:spPr>
          <a:xfrm>
            <a:off x="3746350" y="2571750"/>
            <a:ext cx="5296500" cy="112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0" u="none" cap="none" strike="noStrike">
                <a:solidFill>
                  <a:schemeClr val="dk1"/>
                </a:solidFill>
                <a:latin typeface="Calibri"/>
                <a:ea typeface="Calibri"/>
                <a:cs typeface="Calibri"/>
                <a:sym typeface="Calibri"/>
              </a:rPr>
              <a:t>আমাদের লোগো ব্যবহারের নিয়মগুলি মেনে চলুন। রেড ক্রস, রেড ক্রিসেন্ট এবং রেড ক্রিস্টাল এর তিনটি বিশেষ প্রতীক রয়েছে যা সুরক্ষা প্রদান করে।</a:t>
            </a:r>
            <a:endParaRPr b="0" i="0" sz="1400" u="none" cap="none" strike="noStrike">
              <a:solidFill>
                <a:srgbClr val="000000"/>
              </a:solidFill>
              <a:latin typeface="Arial"/>
              <a:ea typeface="Arial"/>
              <a:cs typeface="Arial"/>
              <a:sym typeface="Arial"/>
            </a:endParaRPr>
          </a:p>
        </p:txBody>
      </p:sp>
      <p:sp>
        <p:nvSpPr>
          <p:cNvPr id="359" name="Google Shape;359;p24"/>
          <p:cNvSpPr txBox="1"/>
          <p:nvPr/>
        </p:nvSpPr>
        <p:spPr>
          <a:xfrm>
            <a:off x="3966475" y="5483675"/>
            <a:ext cx="5296500" cy="927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0" u="none" cap="none" strike="noStrike">
                <a:solidFill>
                  <a:schemeClr val="dk1"/>
                </a:solidFill>
                <a:latin typeface="Calibri"/>
                <a:ea typeface="Calibri"/>
                <a:cs typeface="Calibri"/>
                <a:sym typeface="Calibri"/>
              </a:rPr>
              <a:t>কাজের বাইরে এসব লোগো খচিত পোশাক পরিধান করা থেকে বিরত থাকুন। </a:t>
            </a:r>
            <a:endParaRPr b="0" i="0" sz="1400" u="none" cap="none" strike="noStrike">
              <a:solidFill>
                <a:srgbClr val="000000"/>
              </a:solidFill>
              <a:latin typeface="Arial"/>
              <a:ea typeface="Arial"/>
              <a:cs typeface="Arial"/>
              <a:sym typeface="Arial"/>
            </a:endParaRPr>
          </a:p>
        </p:txBody>
      </p:sp>
      <p:sp>
        <p:nvSpPr>
          <p:cNvPr id="360" name="Google Shape;360;p24"/>
          <p:cNvSpPr txBox="1"/>
          <p:nvPr/>
        </p:nvSpPr>
        <p:spPr>
          <a:xfrm>
            <a:off x="3966475" y="8543575"/>
            <a:ext cx="4509900" cy="112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0" u="none" cap="none" strike="noStrike">
                <a:solidFill>
                  <a:schemeClr val="dk1"/>
                </a:solidFill>
                <a:latin typeface="Calibri"/>
                <a:ea typeface="Calibri"/>
                <a:cs typeface="Calibri"/>
                <a:sym typeface="Calibri"/>
              </a:rPr>
              <a:t>কাজের সময় বা তার পরে এমন কিছু করবেন না যেটা আপনার কাছে অথবা অন্য লোকজনের কাছে ভুল বলে মনে হবে।</a:t>
            </a:r>
            <a:endParaRPr b="0" i="0" sz="1400" u="none" cap="none" strike="noStrike">
              <a:solidFill>
                <a:srgbClr val="000000"/>
              </a:solidFill>
              <a:latin typeface="Arial"/>
              <a:ea typeface="Arial"/>
              <a:cs typeface="Arial"/>
              <a:sym typeface="Arial"/>
            </a:endParaRPr>
          </a:p>
        </p:txBody>
      </p:sp>
      <p:sp>
        <p:nvSpPr>
          <p:cNvPr id="361" name="Google Shape;361;p24"/>
          <p:cNvSpPr txBox="1"/>
          <p:nvPr/>
        </p:nvSpPr>
        <p:spPr>
          <a:xfrm>
            <a:off x="13695600" y="3306525"/>
            <a:ext cx="3452700" cy="112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chemeClr val="dk1"/>
              </a:buClr>
              <a:buSzPts val="1100"/>
              <a:buFont typeface="Arial"/>
              <a:buNone/>
            </a:pPr>
            <a:r>
              <a:rPr b="0" i="0" lang="en-US" sz="1900" u="none" cap="none" strike="noStrike">
                <a:solidFill>
                  <a:schemeClr val="dk1"/>
                </a:solidFill>
                <a:latin typeface="Calibri"/>
                <a:ea typeface="Calibri"/>
                <a:cs typeface="Calibri"/>
                <a:sym typeface="Calibri"/>
              </a:rPr>
              <a:t>আপনার কাজের তথ্য এবং লোকজনের থেকে প্রাপ্ত তথ্য গোপন রাখুন।</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25"/>
          <p:cNvSpPr txBox="1"/>
          <p:nvPr/>
        </p:nvSpPr>
        <p:spPr>
          <a:xfrm>
            <a:off x="593281" y="655706"/>
            <a:ext cx="11795944"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আচরণবিধির দলিলাদি </a:t>
            </a:r>
            <a:endParaRPr b="0" i="0" sz="5400" u="none" cap="none" strike="noStrike">
              <a:solidFill>
                <a:schemeClr val="lt1"/>
              </a:solidFill>
              <a:latin typeface="Roboto Black"/>
              <a:ea typeface="Roboto Black"/>
              <a:cs typeface="Roboto Black"/>
              <a:sym typeface="Roboto Black"/>
            </a:endParaRPr>
          </a:p>
        </p:txBody>
      </p:sp>
      <p:pic>
        <p:nvPicPr>
          <p:cNvPr id="368" name="Google Shape;368;p25"/>
          <p:cNvPicPr preferRelativeResize="0"/>
          <p:nvPr/>
        </p:nvPicPr>
        <p:blipFill rotWithShape="1">
          <a:blip r:embed="rId3">
            <a:alphaModFix/>
          </a:blip>
          <a:srcRect b="0" l="0" r="0" t="0"/>
          <a:stretch/>
        </p:blipFill>
        <p:spPr>
          <a:xfrm>
            <a:off x="593281" y="1879973"/>
            <a:ext cx="3899510" cy="5554056"/>
          </a:xfrm>
          <a:prstGeom prst="rect">
            <a:avLst/>
          </a:prstGeom>
          <a:noFill/>
          <a:ln>
            <a:noFill/>
          </a:ln>
        </p:spPr>
      </p:pic>
      <p:pic>
        <p:nvPicPr>
          <p:cNvPr id="369" name="Google Shape;369;p25"/>
          <p:cNvPicPr preferRelativeResize="0"/>
          <p:nvPr/>
        </p:nvPicPr>
        <p:blipFill rotWithShape="1">
          <a:blip r:embed="rId4">
            <a:alphaModFix/>
          </a:blip>
          <a:srcRect b="0" l="0" r="0" t="0"/>
          <a:stretch/>
        </p:blipFill>
        <p:spPr>
          <a:xfrm>
            <a:off x="10255624" y="1604042"/>
            <a:ext cx="4547202" cy="6249040"/>
          </a:xfrm>
          <a:prstGeom prst="rect">
            <a:avLst/>
          </a:prstGeom>
          <a:noFill/>
          <a:ln>
            <a:noFill/>
          </a:ln>
        </p:spPr>
      </p:pic>
      <p:pic>
        <p:nvPicPr>
          <p:cNvPr descr="A picture containing text, person, people&#10;&#10;Description automatically generated" id="370" name="Google Shape;370;p25"/>
          <p:cNvPicPr preferRelativeResize="0"/>
          <p:nvPr/>
        </p:nvPicPr>
        <p:blipFill rotWithShape="1">
          <a:blip r:embed="rId5">
            <a:alphaModFix/>
          </a:blip>
          <a:srcRect b="0" l="0" r="0" t="0"/>
          <a:stretch/>
        </p:blipFill>
        <p:spPr>
          <a:xfrm>
            <a:off x="4831976" y="1879973"/>
            <a:ext cx="3757375" cy="5554056"/>
          </a:xfrm>
          <a:prstGeom prst="rect">
            <a:avLst/>
          </a:prstGeom>
          <a:noFill/>
          <a:ln>
            <a:noFill/>
          </a:ln>
        </p:spPr>
      </p:pic>
      <p:sp>
        <p:nvSpPr>
          <p:cNvPr id="371" name="Google Shape;371;p25"/>
          <p:cNvSpPr txBox="1"/>
          <p:nvPr/>
        </p:nvSpPr>
        <p:spPr>
          <a:xfrm>
            <a:off x="524041" y="8049360"/>
            <a:ext cx="7937500" cy="176971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dk1"/>
                </a:solidFill>
                <a:latin typeface="Roboto"/>
                <a:ea typeface="Roboto"/>
                <a:cs typeface="Roboto"/>
                <a:sym typeface="Roboto"/>
              </a:rPr>
              <a:t>আইসিআরসি</a:t>
            </a:r>
            <a:endParaRPr b="1" i="0" sz="2800" u="none" cap="none" strike="noStrike">
              <a:solidFill>
                <a:schemeClr val="dk1"/>
              </a:solidFill>
              <a:latin typeface="Roboto"/>
              <a:ea typeface="Roboto"/>
              <a:cs typeface="Roboto"/>
              <a:sym typeface="Roboto"/>
            </a:endParaRPr>
          </a:p>
          <a:p>
            <a:pPr indent="0" lvl="0" marL="0" marR="0" rtl="0" algn="l">
              <a:lnSpc>
                <a:spcPct val="100000"/>
              </a:lnSpc>
              <a:spcBef>
                <a:spcPts val="3000"/>
              </a:spcBef>
              <a:spcAft>
                <a:spcPts val="0"/>
              </a:spcAft>
              <a:buClr>
                <a:srgbClr val="000000"/>
              </a:buClr>
              <a:buSzPts val="2800"/>
              <a:buFont typeface="Arial"/>
              <a:buNone/>
            </a:pPr>
            <a:r>
              <a:rPr b="0" i="0" lang="en-US" sz="2800" u="sng" cap="none" strike="noStrike">
                <a:solidFill>
                  <a:schemeClr val="accent3"/>
                </a:solidFill>
                <a:latin typeface="Roboto"/>
                <a:ea typeface="Roboto"/>
                <a:cs typeface="Roboto"/>
                <a:sym typeface="Roboto"/>
                <a:hlinkClick r:id="rId6">
                  <a:extLst>
                    <a:ext uri="{A12FA001-AC4F-418D-AE19-62706E023703}">
                      <ahyp:hlinkClr val="tx"/>
                    </a:ext>
                  </a:extLst>
                </a:hlinkClick>
              </a:rPr>
              <a:t>https://www.ICRC.org/en/document/code-conduct-employees-ICRC </a:t>
            </a:r>
            <a:r>
              <a:rPr b="0" i="0" lang="en-US" sz="2800" u="none" cap="none" strike="noStrike">
                <a:solidFill>
                  <a:schemeClr val="accent3"/>
                </a:solidFill>
                <a:latin typeface="Roboto"/>
                <a:ea typeface="Roboto"/>
                <a:cs typeface="Roboto"/>
                <a:sym typeface="Roboto"/>
              </a:rPr>
              <a:t> 	</a:t>
            </a:r>
            <a:endParaRPr b="0" i="0" sz="1400" u="none" cap="none" strike="noStrike">
              <a:solidFill>
                <a:srgbClr val="000000"/>
              </a:solidFill>
              <a:latin typeface="Arial"/>
              <a:ea typeface="Arial"/>
              <a:cs typeface="Arial"/>
              <a:sym typeface="Arial"/>
            </a:endParaRPr>
          </a:p>
        </p:txBody>
      </p:sp>
      <p:sp>
        <p:nvSpPr>
          <p:cNvPr id="372" name="Google Shape;372;p25"/>
          <p:cNvSpPr txBox="1"/>
          <p:nvPr/>
        </p:nvSpPr>
        <p:spPr>
          <a:xfrm>
            <a:off x="10458077" y="8037747"/>
            <a:ext cx="6987241" cy="176971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chemeClr val="dk1"/>
                </a:solidFill>
                <a:latin typeface="Roboto"/>
                <a:ea typeface="Roboto"/>
                <a:cs typeface="Roboto"/>
                <a:sym typeface="Roboto"/>
              </a:rPr>
              <a:t>আইএফআরসি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3000"/>
              </a:spcBef>
              <a:spcAft>
                <a:spcPts val="0"/>
              </a:spcAft>
              <a:buClr>
                <a:srgbClr val="000000"/>
              </a:buClr>
              <a:buSzPts val="2800"/>
              <a:buFont typeface="Arial"/>
              <a:buNone/>
            </a:pPr>
            <a:r>
              <a:rPr b="0" i="0" lang="en-US" sz="2800" u="sng" cap="none" strike="noStrike">
                <a:solidFill>
                  <a:schemeClr val="accent3"/>
                </a:solidFill>
                <a:latin typeface="Roboto"/>
                <a:ea typeface="Roboto"/>
                <a:cs typeface="Roboto"/>
                <a:sym typeface="Roboto"/>
                <a:hlinkClick r:id="rId7">
                  <a:extLst>
                    <a:ext uri="{A12FA001-AC4F-418D-AE19-62706E023703}">
                      <ahyp:hlinkClr val="tx"/>
                    </a:ext>
                  </a:extLst>
                </a:hlinkClick>
              </a:rPr>
              <a:t>https://www.IFRC.org/document/staff-code-conduct</a:t>
            </a:r>
            <a:r>
              <a:rPr b="0" i="0" lang="en-US" sz="2800" u="none" cap="none" strike="noStrike">
                <a:solidFill>
                  <a:schemeClr val="accent3"/>
                </a:solidFill>
                <a:latin typeface="Roboto"/>
                <a:ea typeface="Roboto"/>
                <a:cs typeface="Roboto"/>
                <a:sym typeface="Roboto"/>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26"/>
          <p:cNvSpPr txBox="1"/>
          <p:nvPr/>
        </p:nvSpPr>
        <p:spPr>
          <a:xfrm>
            <a:off x="593279" y="460909"/>
            <a:ext cx="17124288"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0" i="0" lang="en-US" sz="5400" u="none" cap="none" strike="noStrike">
                <a:solidFill>
                  <a:schemeClr val="lt1"/>
                </a:solidFill>
                <a:latin typeface="Roboto Black"/>
                <a:ea typeface="Roboto Black"/>
                <a:cs typeface="Roboto Black"/>
                <a:sym typeface="Roboto Black"/>
              </a:rPr>
              <a:t>আচরণবিধি লঙ্ঘনের অভিযোগ কীভাবে জানাবেন</a:t>
            </a:r>
            <a:endParaRPr b="0" i="0" sz="5400" u="none" cap="none" strike="noStrike">
              <a:solidFill>
                <a:schemeClr val="lt1"/>
              </a:solidFill>
              <a:latin typeface="Roboto Black"/>
              <a:ea typeface="Roboto Black"/>
              <a:cs typeface="Roboto Black"/>
              <a:sym typeface="Roboto Black"/>
            </a:endParaRPr>
          </a:p>
        </p:txBody>
      </p:sp>
      <p:sp>
        <p:nvSpPr>
          <p:cNvPr id="379" name="Google Shape;379;p26"/>
          <p:cNvSpPr txBox="1"/>
          <p:nvPr/>
        </p:nvSpPr>
        <p:spPr>
          <a:xfrm>
            <a:off x="593275" y="1894800"/>
            <a:ext cx="7937400" cy="795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১। আপনার ব্যবস্থাপক বা সংস্থার প্রধান বা প্রতিনিধি দলের প্রধানকে রিপোর্ট করুন।</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30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২। আপনার কর্তৃপক্ষকে (HR) জানান।</a:t>
            </a:r>
            <a:endParaRPr b="0" i="0" sz="2800" u="none" cap="none" strike="noStrike">
              <a:solidFill>
                <a:schemeClr val="lt1"/>
              </a:solidFill>
              <a:latin typeface="Roboto"/>
              <a:ea typeface="Roboto"/>
              <a:cs typeface="Roboto"/>
              <a:sym typeface="Roboto"/>
            </a:endParaRPr>
          </a:p>
          <a:p>
            <a:pPr indent="0" lvl="0" marL="0" marR="0" rtl="0" algn="l">
              <a:lnSpc>
                <a:spcPct val="100000"/>
              </a:lnSpc>
              <a:spcBef>
                <a:spcPts val="30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৩। আইএফআরসি ইন্টেগ্রিটি লাইন-এর মাধ্যমে জানাতে পারেন। </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300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hlinkClick r:id="rId3">
                  <a:extLst>
                    <a:ext uri="{A12FA001-AC4F-418D-AE19-62706E023703}">
                      <ahyp:hlinkClr val="tx"/>
                    </a:ext>
                  </a:extLst>
                </a:hlinkClick>
              </a:rPr>
              <a:t>IFRC.integrityline.org</a:t>
            </a:r>
            <a:endParaRPr b="0" i="0" sz="2800" u="sng" cap="none" strike="noStrike">
              <a:solidFill>
                <a:schemeClr val="accent3"/>
              </a:solidFill>
              <a:latin typeface="Roboto"/>
              <a:ea typeface="Roboto"/>
              <a:cs typeface="Roboto"/>
              <a:sym typeface="Roboto"/>
            </a:endParaRPr>
          </a:p>
          <a:p>
            <a:pPr indent="-514350" lvl="1" marL="1201967" marR="0" rtl="0" algn="l">
              <a:lnSpc>
                <a:spcPct val="100000"/>
              </a:lnSpc>
              <a:spcBef>
                <a:spcPts val="300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hlinkClick r:id="rId4">
                  <a:extLst>
                    <a:ext uri="{A12FA001-AC4F-418D-AE19-62706E023703}">
                      <ahyp:hlinkClr val="tx"/>
                    </a:ext>
                  </a:extLst>
                </a:hlinkClick>
              </a:rPr>
              <a:t>speakup@IFRC.integrityline.org</a:t>
            </a:r>
            <a:endParaRPr b="0" i="0" sz="2800" u="sng" cap="none" strike="noStrike">
              <a:solidFill>
                <a:schemeClr val="accent3"/>
              </a:solidFill>
              <a:latin typeface="Roboto"/>
              <a:ea typeface="Roboto"/>
              <a:cs typeface="Roboto"/>
              <a:sym typeface="Roboto"/>
            </a:endParaRPr>
          </a:p>
          <a:p>
            <a:pPr indent="-514350" lvl="1" marL="1201967" marR="0" rtl="0" algn="l">
              <a:lnSpc>
                <a:spcPct val="100000"/>
              </a:lnSpc>
              <a:spcBef>
                <a:spcPts val="300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টোল-ফ্রি হটলাইন +41 800 437 272 নম্বরে ফোন করে আপনার উদ্বেগ জানান</a:t>
            </a:r>
            <a:endParaRPr b="0" i="0" sz="2800" u="sng" cap="none" strike="noStrike">
              <a:solidFill>
                <a:schemeClr val="accent3"/>
              </a:solidFill>
              <a:latin typeface="Roboto"/>
              <a:ea typeface="Roboto"/>
              <a:cs typeface="Roboto"/>
              <a:sym typeface="Roboto"/>
            </a:endParaRPr>
          </a:p>
          <a:p>
            <a:pPr indent="0" lvl="0" marL="0" marR="0" rtl="0" algn="l">
              <a:lnSpc>
                <a:spcPct val="100000"/>
              </a:lnSpc>
              <a:spcBef>
                <a:spcPts val="3000"/>
              </a:spcBef>
              <a:spcAft>
                <a:spcPts val="0"/>
              </a:spcAft>
              <a:buClr>
                <a:srgbClr val="000000"/>
              </a:buClr>
              <a:buSzPts val="2800"/>
              <a:buFont typeface="Arial"/>
              <a:buNone/>
            </a:pPr>
            <a:r>
              <a:rPr b="0" i="0" lang="en-US" sz="2800" u="none" cap="none" strike="noStrike">
                <a:solidFill>
                  <a:schemeClr val="lt1"/>
                </a:solidFill>
                <a:latin typeface="Roboto"/>
                <a:ea typeface="Roboto"/>
                <a:cs typeface="Roboto"/>
                <a:sym typeface="Roboto"/>
              </a:rPr>
              <a:t>৪। আইসিআরসি ইন্টেগ্রিটি লাইন-এর মাধ্যমে রিপোর্ট করতে পারেন:।</a:t>
            </a:r>
            <a:endParaRPr b="0" i="0" sz="2800" u="none" cap="none" strike="noStrike">
              <a:solidFill>
                <a:schemeClr val="lt1"/>
              </a:solidFill>
              <a:latin typeface="Roboto"/>
              <a:ea typeface="Roboto"/>
              <a:cs typeface="Roboto"/>
              <a:sym typeface="Roboto"/>
            </a:endParaRPr>
          </a:p>
          <a:p>
            <a:pPr indent="-514350" lvl="1" marL="1201967" marR="0" rtl="0" algn="l">
              <a:lnSpc>
                <a:spcPct val="100000"/>
              </a:lnSpc>
              <a:spcBef>
                <a:spcPts val="3000"/>
              </a:spcBef>
              <a:spcAft>
                <a:spcPts val="0"/>
              </a:spcAft>
              <a:buClr>
                <a:srgbClr val="FF0000"/>
              </a:buClr>
              <a:buSzPts val="2800"/>
              <a:buFont typeface="Arial"/>
              <a:buChar char="•"/>
            </a:pPr>
            <a:r>
              <a:rPr b="0" i="0" lang="en-US" sz="2700" u="sng" cap="none" strike="noStrike">
                <a:solidFill>
                  <a:schemeClr val="accent3"/>
                </a:solidFill>
                <a:latin typeface="Roboto"/>
                <a:ea typeface="Roboto"/>
                <a:cs typeface="Roboto"/>
                <a:sym typeface="Roboto"/>
                <a:hlinkClick r:id="rId5">
                  <a:extLst>
                    <a:ext uri="{A12FA001-AC4F-418D-AE19-62706E023703}">
                      <ahyp:hlinkClr val="tx"/>
                    </a:ext>
                  </a:extLst>
                </a:hlinkClick>
              </a:rPr>
              <a:t>https://ICRC.integrityplatform.org/</a:t>
            </a:r>
            <a:r>
              <a:rPr b="0" i="0" lang="en-US" sz="2700" u="none" cap="none" strike="noStrike">
                <a:solidFill>
                  <a:schemeClr val="accent3"/>
                </a:solidFill>
                <a:latin typeface="Roboto"/>
                <a:ea typeface="Roboto"/>
                <a:cs typeface="Roboto"/>
                <a:sym typeface="Roboto"/>
              </a:rPr>
              <a:t>	</a:t>
            </a:r>
            <a:endParaRPr b="0" i="0" sz="1300" u="none" cap="none" strike="noStrike">
              <a:solidFill>
                <a:srgbClr val="000000"/>
              </a:solidFill>
              <a:latin typeface="Arial"/>
              <a:ea typeface="Arial"/>
              <a:cs typeface="Arial"/>
              <a:sym typeface="Arial"/>
            </a:endParaRPr>
          </a:p>
        </p:txBody>
      </p:sp>
      <p:pic>
        <p:nvPicPr>
          <p:cNvPr id="380" name="Google Shape;380;p26"/>
          <p:cNvPicPr preferRelativeResize="0"/>
          <p:nvPr/>
        </p:nvPicPr>
        <p:blipFill rotWithShape="1">
          <a:blip r:embed="rId6">
            <a:alphaModFix/>
          </a:blip>
          <a:srcRect b="0" l="0" r="64966" t="0"/>
          <a:stretch/>
        </p:blipFill>
        <p:spPr>
          <a:xfrm>
            <a:off x="8842303" y="2176500"/>
            <a:ext cx="3101376" cy="3439375"/>
          </a:xfrm>
          <a:prstGeom prst="rect">
            <a:avLst/>
          </a:prstGeom>
          <a:noFill/>
          <a:ln>
            <a:noFill/>
          </a:ln>
        </p:spPr>
      </p:pic>
      <p:pic>
        <p:nvPicPr>
          <p:cNvPr id="381" name="Google Shape;381;p26"/>
          <p:cNvPicPr preferRelativeResize="0"/>
          <p:nvPr/>
        </p:nvPicPr>
        <p:blipFill rotWithShape="1">
          <a:blip r:embed="rId7">
            <a:alphaModFix/>
          </a:blip>
          <a:srcRect b="0" l="0" r="60773" t="0"/>
          <a:stretch/>
        </p:blipFill>
        <p:spPr>
          <a:xfrm>
            <a:off x="8819454" y="6242175"/>
            <a:ext cx="3481400" cy="3266100"/>
          </a:xfrm>
          <a:prstGeom prst="rect">
            <a:avLst/>
          </a:prstGeom>
          <a:noFill/>
          <a:ln>
            <a:noFill/>
          </a:ln>
        </p:spPr>
      </p:pic>
      <p:sp>
        <p:nvSpPr>
          <p:cNvPr id="382" name="Google Shape;382;p26"/>
          <p:cNvSpPr txBox="1"/>
          <p:nvPr/>
        </p:nvSpPr>
        <p:spPr>
          <a:xfrm>
            <a:off x="12981200" y="3387700"/>
            <a:ext cx="4575300" cy="570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140"/>
              </a:spcBef>
              <a:spcAft>
                <a:spcPts val="0"/>
              </a:spcAft>
              <a:buClr>
                <a:srgbClr val="000000"/>
              </a:buClr>
              <a:buSzPts val="1800"/>
              <a:buFont typeface="Arial"/>
              <a:buNone/>
            </a:pPr>
            <a:r>
              <a:rPr b="1" i="0" lang="en-US" sz="1800" u="none" cap="none" strike="noStrike">
                <a:solidFill>
                  <a:schemeClr val="dk1"/>
                </a:solidFill>
                <a:latin typeface="Open Sans"/>
                <a:ea typeface="Open Sans"/>
                <a:cs typeface="Open Sans"/>
                <a:sym typeface="Open Sans"/>
              </a:rPr>
              <a:t>আচরণবিধি লংঘনকারীর ব্যাপারে জানালে আপনি বিপদে পড়বেন না।  আমরা আপনার নিরাপত্তা নিশ্চিত করব ।</a:t>
            </a:r>
            <a:endParaRPr b="1" i="0" sz="1804" u="none" cap="none" strike="noStrike">
              <a:solidFill>
                <a:schemeClr val="dk1"/>
              </a:solidFill>
              <a:latin typeface="Calibri"/>
              <a:ea typeface="Calibri"/>
              <a:cs typeface="Calibri"/>
              <a:sym typeface="Calibri"/>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rPr b="1" i="0" lang="en-US" sz="1800" u="none" cap="none" strike="noStrike">
                <a:solidFill>
                  <a:schemeClr val="dk1"/>
                </a:solidFill>
                <a:latin typeface="Open Sans"/>
                <a:ea typeface="Open Sans"/>
                <a:cs typeface="Open Sans"/>
                <a:sym typeface="Open Sans"/>
              </a:rPr>
              <a:t>পরবর্তীতে কি করতে হবে তা আমরা ঠিক করবো। </a:t>
            </a:r>
            <a:endParaRPr b="1" i="0" sz="1800" u="none" cap="none" strike="noStrike">
              <a:solidFill>
                <a:schemeClr val="dk1"/>
              </a:solidFill>
              <a:latin typeface="Open Sans"/>
              <a:ea typeface="Open Sans"/>
              <a:cs typeface="Open Sans"/>
              <a:sym typeface="Open Sans"/>
            </a:endParaRPr>
          </a:p>
          <a:p>
            <a:pPr indent="0" lvl="0" marL="0" marR="0" rtl="0" algn="l">
              <a:lnSpc>
                <a:spcPct val="100000"/>
              </a:lnSpc>
              <a:spcBef>
                <a:spcPts val="1140"/>
              </a:spcBef>
              <a:spcAft>
                <a:spcPts val="0"/>
              </a:spcAft>
              <a:buClr>
                <a:srgbClr val="000000"/>
              </a:buClr>
              <a:buSzPts val="1800"/>
              <a:buFont typeface="Arial"/>
              <a:buNone/>
            </a:pPr>
            <a:r>
              <a:rPr b="1" i="0" lang="en-US" sz="1800" u="none" cap="none" strike="noStrike">
                <a:solidFill>
                  <a:schemeClr val="dk1"/>
                </a:solidFill>
                <a:latin typeface="Open Sans"/>
                <a:ea typeface="Open Sans"/>
                <a:cs typeface="Open Sans"/>
                <a:sym typeface="Open Sans"/>
              </a:rPr>
              <a:t>যেমন, আচরণবিধি লঙ্ঘনকারী ব্যাক্তিকে আমরা আমাদের জন্য কাজ করতে মানা করব।</a:t>
            </a:r>
            <a:endParaRPr b="1" i="0" sz="1400" u="none" cap="none" strike="noStrike">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27"/>
          <p:cNvSpPr txBox="1"/>
          <p:nvPr/>
        </p:nvSpPr>
        <p:spPr>
          <a:xfrm>
            <a:off x="680702" y="2140106"/>
            <a:ext cx="9306000" cy="8496600"/>
          </a:xfrm>
          <a:prstGeom prst="rect">
            <a:avLst/>
          </a:prstGeom>
          <a:noFill/>
          <a:ln>
            <a:noFill/>
          </a:ln>
        </p:spPr>
        <p:txBody>
          <a:bodyPr anchorCtr="0" anchor="t" bIns="45700" lIns="91425" spcFirstLastPara="1" rIns="91425" wrap="square" tIns="45700">
            <a:spAutoFit/>
          </a:bodyPr>
          <a:lstStyle/>
          <a:p>
            <a:pPr indent="-514350" lvl="0" marL="514350" marR="0" rtl="0" algn="l">
              <a:lnSpc>
                <a:spcPct val="150000"/>
              </a:lnSpc>
              <a:spcBef>
                <a:spcPts val="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আইএফআরসি’র অনলাইন শিক্ষা মাধ্যম</a:t>
            </a:r>
            <a:endParaRPr b="0" i="0" sz="2800" u="sng" cap="none" strike="noStrike">
              <a:solidFill>
                <a:schemeClr val="accent3"/>
              </a:solidFill>
              <a:latin typeface="Roboto"/>
              <a:ea typeface="Roboto"/>
              <a:cs typeface="Roboto"/>
              <a:sym typeface="Roboto"/>
            </a:endParaRPr>
          </a:p>
          <a:p>
            <a:pPr indent="-406400" lvl="0" marL="971550" marR="0" rtl="0" algn="l">
              <a:lnSpc>
                <a:spcPct val="150000"/>
              </a:lnSpc>
              <a:spcBef>
                <a:spcPts val="0"/>
              </a:spcBef>
              <a:spcAft>
                <a:spcPts val="0"/>
              </a:spcAft>
              <a:buClr>
                <a:schemeClr val="accent3"/>
              </a:buClr>
              <a:buSzPts val="2800"/>
              <a:buFont typeface="Roboto"/>
              <a:buChar char="•"/>
            </a:pPr>
            <a:r>
              <a:rPr b="0" i="0" lang="en-US" sz="2800" u="sng" cap="none" strike="noStrike">
                <a:solidFill>
                  <a:schemeClr val="accent3"/>
                </a:solidFill>
                <a:latin typeface="Roboto"/>
                <a:ea typeface="Roboto"/>
                <a:cs typeface="Roboto"/>
                <a:sym typeface="Roboto"/>
              </a:rPr>
              <a:t>ব্রিটিশ রেড ক্রসের "যৌন নিপীড়ন ও নির্যাতন থেকে সুরক্ষা" অনলাইন প্রশিক্ষণ কোর্স</a:t>
            </a:r>
            <a:endParaRPr b="0" i="0" sz="2800" u="sng" cap="none" strike="noStrike">
              <a:solidFill>
                <a:schemeClr val="accent3"/>
              </a:solidFill>
              <a:latin typeface="Roboto"/>
              <a:ea typeface="Roboto"/>
              <a:cs typeface="Roboto"/>
              <a:sym typeface="Roboto"/>
            </a:endParaRPr>
          </a:p>
          <a:p>
            <a:pPr indent="-406400" lvl="0" marL="971550" marR="0" rtl="0" algn="l">
              <a:lnSpc>
                <a:spcPct val="150000"/>
              </a:lnSpc>
              <a:spcBef>
                <a:spcPts val="0"/>
              </a:spcBef>
              <a:spcAft>
                <a:spcPts val="0"/>
              </a:spcAft>
              <a:buClr>
                <a:schemeClr val="accent3"/>
              </a:buClr>
              <a:buSzPts val="2800"/>
              <a:buFont typeface="Roboto"/>
              <a:buChar char="•"/>
            </a:pPr>
            <a:r>
              <a:rPr b="0" i="0" lang="en-US" sz="2800" u="sng" cap="none" strike="noStrike">
                <a:solidFill>
                  <a:schemeClr val="accent3"/>
                </a:solidFill>
                <a:latin typeface="Roboto"/>
                <a:ea typeface="Roboto"/>
                <a:cs typeface="Roboto"/>
                <a:sym typeface="Roboto"/>
              </a:rPr>
              <a:t>দুর্নীতি প্রতিরোধ বিষয়ক নীতিমালা</a:t>
            </a:r>
            <a:endParaRPr b="0" i="0" sz="2800" u="sng" cap="none" strike="noStrike">
              <a:solidFill>
                <a:schemeClr val="accent3"/>
              </a:solidFill>
              <a:latin typeface="Roboto"/>
              <a:ea typeface="Roboto"/>
              <a:cs typeface="Roboto"/>
              <a:sym typeface="Roboto"/>
            </a:endParaRPr>
          </a:p>
          <a:p>
            <a:pPr indent="-406400" lvl="0" marL="971550" marR="0" rtl="0" algn="l">
              <a:lnSpc>
                <a:spcPct val="150000"/>
              </a:lnSpc>
              <a:spcBef>
                <a:spcPts val="0"/>
              </a:spcBef>
              <a:spcAft>
                <a:spcPts val="0"/>
              </a:spcAft>
              <a:buClr>
                <a:schemeClr val="accent3"/>
              </a:buClr>
              <a:buSzPts val="2800"/>
              <a:buFont typeface="Roboto"/>
              <a:buChar char="•"/>
            </a:pPr>
            <a:r>
              <a:rPr b="0" i="0" lang="en-US" sz="2800" u="sng" cap="none" strike="noStrike">
                <a:solidFill>
                  <a:schemeClr val="accent3"/>
                </a:solidFill>
                <a:latin typeface="Roboto"/>
                <a:ea typeface="Roboto"/>
                <a:cs typeface="Roboto"/>
                <a:sym typeface="Roboto"/>
              </a:rPr>
              <a:t>আইএফআরসি আচরণবিধি</a:t>
            </a:r>
            <a:endParaRPr b="0" i="0" sz="2800" u="sng" cap="none" strike="noStrike">
              <a:solidFill>
                <a:schemeClr val="accent3"/>
              </a:solidFill>
              <a:latin typeface="Roboto"/>
              <a:ea typeface="Roboto"/>
              <a:cs typeface="Roboto"/>
              <a:sym typeface="Roboto"/>
            </a:endParaRPr>
          </a:p>
          <a:p>
            <a:pPr indent="-514350" lvl="0" marL="514350" marR="0" rtl="0" algn="l">
              <a:lnSpc>
                <a:spcPct val="150000"/>
              </a:lnSpc>
              <a:spcBef>
                <a:spcPts val="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যৌন নিপীড়ন ও নির্যাতন প্রতিরোধ এবং প্রতিক্রিয়া নীতিমালা (আইএফআরসি)</a:t>
            </a:r>
            <a:endParaRPr b="0" i="0" sz="2800" u="sng" cap="none" strike="noStrike">
              <a:solidFill>
                <a:schemeClr val="accent3"/>
              </a:solidFill>
              <a:latin typeface="Roboto"/>
              <a:ea typeface="Roboto"/>
              <a:cs typeface="Roboto"/>
              <a:sym typeface="Roboto"/>
            </a:endParaRPr>
          </a:p>
          <a:p>
            <a:pPr indent="-514350" lvl="0" marL="514350" marR="0" rtl="0" algn="l">
              <a:lnSpc>
                <a:spcPct val="150000"/>
              </a:lnSpc>
              <a:spcBef>
                <a:spcPts val="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শিশু সুরক্ষা নীতিমালা (আইএফআরসি)</a:t>
            </a:r>
            <a:endParaRPr b="0" i="0" sz="2800" u="sng" cap="none" strike="noStrike">
              <a:solidFill>
                <a:schemeClr val="accent3"/>
              </a:solidFill>
              <a:latin typeface="Roboto"/>
              <a:ea typeface="Roboto"/>
              <a:cs typeface="Roboto"/>
              <a:sym typeface="Roboto"/>
            </a:endParaRPr>
          </a:p>
          <a:p>
            <a:pPr indent="-514350" lvl="0" marL="514350" marR="0" rtl="0" algn="l">
              <a:lnSpc>
                <a:spcPct val="150000"/>
              </a:lnSpc>
              <a:spcBef>
                <a:spcPts val="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গোপনীয় তথ্য প্রকাশকারীদের (হুইসেলব্লোয়ার) সুরক্ষা নীতিমালা (আইএফআরসি)</a:t>
            </a:r>
            <a:endParaRPr b="0" i="0" sz="2800" u="sng" cap="none" strike="noStrike">
              <a:solidFill>
                <a:schemeClr val="accent3"/>
              </a:solidFill>
              <a:latin typeface="Roboto"/>
              <a:ea typeface="Roboto"/>
              <a:cs typeface="Roboto"/>
              <a:sym typeface="Roboto"/>
            </a:endParaRPr>
          </a:p>
          <a:p>
            <a:pPr indent="-514350" lvl="0" marL="514350" marR="0" rtl="0" algn="l">
              <a:lnSpc>
                <a:spcPct val="150000"/>
              </a:lnSpc>
              <a:spcBef>
                <a:spcPts val="0"/>
              </a:spcBef>
              <a:spcAft>
                <a:spcPts val="0"/>
              </a:spcAft>
              <a:buClr>
                <a:srgbClr val="FF0000"/>
              </a:buClr>
              <a:buSzPts val="2800"/>
              <a:buFont typeface="Arial"/>
              <a:buChar char="•"/>
            </a:pPr>
            <a:r>
              <a:rPr b="0" i="0" lang="en-US" sz="2800" u="sng" cap="none" strike="noStrike">
                <a:solidFill>
                  <a:schemeClr val="accent3"/>
                </a:solidFill>
                <a:latin typeface="Roboto"/>
                <a:ea typeface="Roboto"/>
                <a:cs typeface="Roboto"/>
                <a:sym typeface="Roboto"/>
              </a:rPr>
              <a:t>প্রতারণা ও দুর্নীতি প্রতিরোধ নীতিমালা (আইএফআরসি)</a:t>
            </a:r>
            <a:endParaRPr b="0" i="0" sz="2800" u="sng" cap="none" strike="noStrike">
              <a:solidFill>
                <a:schemeClr val="accent3"/>
              </a:solidFill>
              <a:latin typeface="Roboto"/>
              <a:ea typeface="Roboto"/>
              <a:cs typeface="Roboto"/>
              <a:sym typeface="Roboto"/>
            </a:endParaRPr>
          </a:p>
          <a:p>
            <a:pPr indent="-336550" lvl="0" marL="514350" marR="0" rtl="0" algn="l">
              <a:lnSpc>
                <a:spcPct val="100000"/>
              </a:lnSpc>
              <a:spcBef>
                <a:spcPts val="0"/>
              </a:spcBef>
              <a:spcAft>
                <a:spcPts val="0"/>
              </a:spcAft>
              <a:buClr>
                <a:srgbClr val="FF0000"/>
              </a:buClr>
              <a:buSzPts val="2800"/>
              <a:buFont typeface="Arial"/>
              <a:buNone/>
            </a:pPr>
            <a:r>
              <a:t/>
            </a:r>
            <a:endParaRPr b="0" i="0" sz="2800" u="sng" cap="none" strike="noStrike">
              <a:solidFill>
                <a:schemeClr val="accent3"/>
              </a:solidFill>
              <a:latin typeface="Roboto"/>
              <a:ea typeface="Roboto"/>
              <a:cs typeface="Roboto"/>
              <a:sym typeface="Roboto"/>
            </a:endParaRPr>
          </a:p>
          <a:p>
            <a:pPr indent="-336550" lvl="0" marL="514350" marR="0" rtl="0" algn="l">
              <a:lnSpc>
                <a:spcPct val="100000"/>
              </a:lnSpc>
              <a:spcBef>
                <a:spcPts val="0"/>
              </a:spcBef>
              <a:spcAft>
                <a:spcPts val="0"/>
              </a:spcAft>
              <a:buClr>
                <a:srgbClr val="FF0000"/>
              </a:buClr>
              <a:buSzPts val="2800"/>
              <a:buFont typeface="Arial"/>
              <a:buNone/>
            </a:pPr>
            <a:r>
              <a:t/>
            </a:r>
            <a:endParaRPr b="0" i="0" sz="2800" u="sng" cap="none" strike="noStrike">
              <a:solidFill>
                <a:schemeClr val="accent3"/>
              </a:solidFill>
              <a:latin typeface="Roboto"/>
              <a:ea typeface="Roboto"/>
              <a:cs typeface="Roboto"/>
              <a:sym typeface="Roboto"/>
            </a:endParaRPr>
          </a:p>
          <a:p>
            <a:pPr indent="-336550" lvl="0" marL="514350" marR="0" rtl="0" algn="l">
              <a:lnSpc>
                <a:spcPct val="100000"/>
              </a:lnSpc>
              <a:spcBef>
                <a:spcPts val="0"/>
              </a:spcBef>
              <a:spcAft>
                <a:spcPts val="0"/>
              </a:spcAft>
              <a:buClr>
                <a:srgbClr val="FF0000"/>
              </a:buClr>
              <a:buSzPts val="2800"/>
              <a:buFont typeface="Arial"/>
              <a:buNone/>
            </a:pPr>
            <a:r>
              <a:t/>
            </a:r>
            <a:endParaRPr b="0" i="0" sz="2800" u="none" cap="none" strike="noStrike">
              <a:solidFill>
                <a:schemeClr val="lt1"/>
              </a:solidFill>
              <a:latin typeface="Roboto"/>
              <a:ea typeface="Roboto"/>
              <a:cs typeface="Roboto"/>
              <a:sym typeface="Roboto"/>
            </a:endParaRPr>
          </a:p>
        </p:txBody>
      </p:sp>
      <p:sp>
        <p:nvSpPr>
          <p:cNvPr id="389" name="Google Shape;389;p27"/>
          <p:cNvSpPr txBox="1"/>
          <p:nvPr/>
        </p:nvSpPr>
        <p:spPr>
          <a:xfrm>
            <a:off x="680703" y="689019"/>
            <a:ext cx="11605500" cy="72030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100" u="none" cap="none" strike="noStrike">
                <a:solidFill>
                  <a:schemeClr val="lt1"/>
                </a:solidFill>
                <a:latin typeface="Montserrat"/>
                <a:ea typeface="Montserrat"/>
                <a:cs typeface="Montserrat"/>
                <a:sym typeface="Montserrat"/>
              </a:rPr>
              <a:t>অন্যান্য সাহায্যকারী সম্পদসমূহ </a:t>
            </a:r>
            <a:endParaRPr b="0" i="0" sz="1100" u="none" cap="none" strike="noStrike">
              <a:solidFill>
                <a:srgbClr val="000000"/>
              </a:solidFill>
              <a:latin typeface="Arial"/>
              <a:ea typeface="Arial"/>
              <a:cs typeface="Arial"/>
              <a:sym typeface="Arial"/>
            </a:endParaRPr>
          </a:p>
        </p:txBody>
      </p:sp>
      <p:pic>
        <p:nvPicPr>
          <p:cNvPr id="390" name="Google Shape;390;p27"/>
          <p:cNvPicPr preferRelativeResize="0"/>
          <p:nvPr/>
        </p:nvPicPr>
        <p:blipFill rotWithShape="1">
          <a:blip r:embed="rId3">
            <a:alphaModFix/>
          </a:blip>
          <a:srcRect b="0" l="0" r="0" t="0"/>
          <a:stretch/>
        </p:blipFill>
        <p:spPr>
          <a:xfrm>
            <a:off x="10644189" y="0"/>
            <a:ext cx="7643811" cy="1028858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42D38"/>
        </a:solidFill>
      </p:bgPr>
    </p:bg>
    <p:spTree>
      <p:nvGrpSpPr>
        <p:cNvPr id="395" name="Shape 395"/>
        <p:cNvGrpSpPr/>
        <p:nvPr/>
      </p:nvGrpSpPr>
      <p:grpSpPr>
        <a:xfrm>
          <a:off x="0" y="0"/>
          <a:ext cx="0" cy="0"/>
          <a:chOff x="0" y="0"/>
          <a:chExt cx="0" cy="0"/>
        </a:xfrm>
      </p:grpSpPr>
      <p:sp>
        <p:nvSpPr>
          <p:cNvPr id="396" name="Google Shape;396;p28"/>
          <p:cNvSpPr txBox="1"/>
          <p:nvPr/>
        </p:nvSpPr>
        <p:spPr>
          <a:xfrm>
            <a:off x="1961498" y="4009464"/>
            <a:ext cx="14365003" cy="1175666"/>
          </a:xfrm>
          <a:prstGeom prst="rect">
            <a:avLst/>
          </a:prstGeom>
          <a:noFill/>
          <a:ln>
            <a:noFill/>
          </a:ln>
        </p:spPr>
        <p:txBody>
          <a:bodyPr anchorCtr="0" anchor="t" bIns="45700" lIns="91425" spcFirstLastPara="1" rIns="91425" wrap="square" tIns="45700">
            <a:spAutoFit/>
          </a:bodyPr>
          <a:lstStyle/>
          <a:p>
            <a:pPr indent="0" lvl="0" marL="0" marR="0" rtl="0" algn="ctr">
              <a:lnSpc>
                <a:spcPct val="80000"/>
              </a:lnSpc>
              <a:spcBef>
                <a:spcPts val="0"/>
              </a:spcBef>
              <a:spcAft>
                <a:spcPts val="0"/>
              </a:spcAft>
              <a:buClr>
                <a:srgbClr val="000000"/>
              </a:buClr>
              <a:buSzPts val="8800"/>
              <a:buFont typeface="Arial"/>
              <a:buNone/>
            </a:pPr>
            <a:r>
              <a:rPr b="1" i="0" lang="en-US" sz="8800" u="none" cap="none" strike="noStrike">
                <a:solidFill>
                  <a:srgbClr val="F5333F"/>
                </a:solidFill>
                <a:latin typeface="Montserrat"/>
                <a:ea typeface="Montserrat"/>
                <a:cs typeface="Montserrat"/>
                <a:sym typeface="Montserrat"/>
              </a:rPr>
              <a:t>কোনো প্রশ্ন আছে ?</a:t>
            </a:r>
            <a:endParaRPr b="0" i="0" sz="8800" u="none" cap="none" strike="noStrike">
              <a:solidFill>
                <a:srgbClr val="F5333F"/>
              </a:solidFill>
              <a:latin typeface="Roboto Black"/>
              <a:ea typeface="Roboto Black"/>
              <a:cs typeface="Roboto Black"/>
              <a:sym typeface="Roboto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2F2"/>
        </a:solidFill>
      </p:bgPr>
    </p:bg>
    <p:spTree>
      <p:nvGrpSpPr>
        <p:cNvPr id="163" name="Shape 163"/>
        <p:cNvGrpSpPr/>
        <p:nvPr/>
      </p:nvGrpSpPr>
      <p:grpSpPr>
        <a:xfrm>
          <a:off x="0" y="0"/>
          <a:ext cx="0" cy="0"/>
          <a:chOff x="0" y="0"/>
          <a:chExt cx="0" cy="0"/>
        </a:xfrm>
      </p:grpSpPr>
      <p:sp>
        <p:nvSpPr>
          <p:cNvPr id="164" name="Google Shape;164;p3"/>
          <p:cNvSpPr/>
          <p:nvPr/>
        </p:nvSpPr>
        <p:spPr>
          <a:xfrm>
            <a:off x="11309819" y="2485301"/>
            <a:ext cx="6363819" cy="507827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F5333F"/>
                </a:solidFill>
                <a:latin typeface="Arial"/>
                <a:ea typeface="Arial"/>
                <a:cs typeface="Arial"/>
                <a:sym typeface="Arial"/>
              </a:rPr>
              <a:t>আন্তর্জাতিক রেড ক্রস ও রেড ক্রিসেন্ট কার্যক্রম এবং দুর্যোগ ত্রাণে এনজিওদের জন্য আচরণবিধি</a:t>
            </a:r>
            <a:endParaRPr b="1" i="0" sz="3600" u="none" cap="none" strike="noStrike">
              <a:solidFill>
                <a:srgbClr val="F5333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t/>
            </a:r>
            <a:endParaRPr b="1" i="0" sz="3600" u="none" cap="none" strike="noStrike">
              <a:solidFill>
                <a:srgbClr val="F5333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chemeClr val="lt1"/>
                </a:solidFill>
                <a:latin typeface="Arial"/>
                <a:ea typeface="Arial"/>
                <a:cs typeface="Arial"/>
                <a:sym typeface="Arial"/>
              </a:rPr>
              <a:t>এবং এটি আমাদের কমিউনিটিতে কীভাবে আচরণ করতে হবে সে সম্পর্কে ধারণা দেয় </a:t>
            </a:r>
            <a:endParaRPr b="0" i="0" sz="1400" u="none" cap="none" strike="noStrike">
              <a:solidFill>
                <a:srgbClr val="000000"/>
              </a:solidFill>
              <a:latin typeface="Arial"/>
              <a:ea typeface="Arial"/>
              <a:cs typeface="Arial"/>
              <a:sym typeface="Arial"/>
            </a:endParaRPr>
          </a:p>
        </p:txBody>
      </p:sp>
      <p:pic>
        <p:nvPicPr>
          <p:cNvPr descr="A picture containing person, outdoor&#10;&#10;Description automatically generated" id="165" name="Google Shape;165;p3"/>
          <p:cNvPicPr preferRelativeResize="0"/>
          <p:nvPr/>
        </p:nvPicPr>
        <p:blipFill rotWithShape="1">
          <a:blip r:embed="rId3">
            <a:alphaModFix/>
          </a:blip>
          <a:srcRect b="0" l="0" r="0" t="0"/>
          <a:stretch/>
        </p:blipFill>
        <p:spPr>
          <a:xfrm>
            <a:off x="0" y="0"/>
            <a:ext cx="10787063" cy="1028858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id="171" name="Google Shape;171;p4"/>
          <p:cNvPicPr preferRelativeResize="0"/>
          <p:nvPr>
            <p:ph idx="2" type="pic"/>
          </p:nvPr>
        </p:nvPicPr>
        <p:blipFill rotWithShape="1">
          <a:blip r:embed="rId3">
            <a:alphaModFix/>
          </a:blip>
          <a:srcRect b="0" l="0" r="0" t="0"/>
          <a:stretch/>
        </p:blipFill>
        <p:spPr>
          <a:xfrm>
            <a:off x="11550650" y="0"/>
            <a:ext cx="6737350" cy="10288588"/>
          </a:xfrm>
          <a:prstGeom prst="rect">
            <a:avLst/>
          </a:prstGeom>
          <a:solidFill>
            <a:srgbClr val="353535">
              <a:alpha val="10980"/>
            </a:srgbClr>
          </a:solidFill>
          <a:ln>
            <a:noFill/>
          </a:ln>
        </p:spPr>
      </p:pic>
      <p:sp>
        <p:nvSpPr>
          <p:cNvPr id="172" name="Google Shape;172;p4"/>
          <p:cNvSpPr txBox="1"/>
          <p:nvPr/>
        </p:nvSpPr>
        <p:spPr>
          <a:xfrm>
            <a:off x="553403" y="1217202"/>
            <a:ext cx="11605467"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এই অধিবেশনে যেসব বিষয় আলোচনা করা হবে </a:t>
            </a:r>
            <a:endParaRPr b="0" i="0" sz="1400" u="none" cap="none" strike="noStrike">
              <a:solidFill>
                <a:srgbClr val="000000"/>
              </a:solidFill>
              <a:latin typeface="Arial"/>
              <a:ea typeface="Arial"/>
              <a:cs typeface="Arial"/>
              <a:sym typeface="Arial"/>
            </a:endParaRPr>
          </a:p>
        </p:txBody>
      </p:sp>
      <p:sp>
        <p:nvSpPr>
          <p:cNvPr id="173" name="Google Shape;173;p4"/>
          <p:cNvSpPr txBox="1"/>
          <p:nvPr/>
        </p:nvSpPr>
        <p:spPr>
          <a:xfrm>
            <a:off x="553403" y="2515745"/>
            <a:ext cx="9404985" cy="557071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আচরণবিধির সংক্ষিপ্ত বিবরণ</a:t>
            </a:r>
            <a:endParaRPr b="0" i="0" sz="3200" u="none" cap="none" strike="noStrike">
              <a:solidFill>
                <a:schemeClr val="lt1"/>
              </a:solidFill>
              <a:latin typeface="Roboto"/>
              <a:ea typeface="Roboto"/>
              <a:cs typeface="Roboto"/>
              <a:sym typeface="Roboto"/>
            </a:endParaRPr>
          </a:p>
          <a:p>
            <a:pPr indent="-342900" lvl="0" marL="342900" marR="0" rtl="0" algn="l">
              <a:lnSpc>
                <a:spcPct val="100000"/>
              </a:lnSpc>
              <a:spcBef>
                <a:spcPts val="240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১০টি মূলনীতি এবং কমিউনিটিতে আমাদের আচরণের উপর এগুলোর প্রভাব</a:t>
            </a:r>
            <a:endParaRPr b="0" i="0" sz="3200" u="none" cap="none" strike="noStrike">
              <a:solidFill>
                <a:schemeClr val="lt1"/>
              </a:solidFill>
              <a:latin typeface="Roboto"/>
              <a:ea typeface="Roboto"/>
              <a:cs typeface="Roboto"/>
              <a:sym typeface="Roboto"/>
            </a:endParaRPr>
          </a:p>
          <a:p>
            <a:pPr indent="-342900" lvl="0" marL="342900" marR="0" rtl="0" algn="l">
              <a:lnSpc>
                <a:spcPct val="100000"/>
              </a:lnSpc>
              <a:spcBef>
                <a:spcPts val="240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যৌন হয়রানি, যৌন নির্যাতন, প্রতারণা ও দুর্নীতি প্রতিরোধ</a:t>
            </a:r>
            <a:endParaRPr b="0" i="0" sz="3200" u="none" cap="none" strike="noStrike">
              <a:solidFill>
                <a:schemeClr val="lt1"/>
              </a:solidFill>
              <a:latin typeface="Roboto"/>
              <a:ea typeface="Roboto"/>
              <a:cs typeface="Roboto"/>
              <a:sym typeface="Roboto"/>
            </a:endParaRPr>
          </a:p>
          <a:p>
            <a:pPr indent="-342900" lvl="0" marL="342900" marR="0" rtl="0" algn="l">
              <a:lnSpc>
                <a:spcPct val="100000"/>
              </a:lnSpc>
              <a:spcBef>
                <a:spcPts val="240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নির্দিষ্ট প্রতিষ্ঠানের কর্মী ও স্বেচ্ছাসেবীদের আচরণবিধি</a:t>
            </a:r>
            <a:endParaRPr b="0" i="0" sz="3200" u="none" cap="none" strike="noStrike">
              <a:solidFill>
                <a:schemeClr val="lt1"/>
              </a:solidFill>
              <a:latin typeface="Roboto"/>
              <a:ea typeface="Roboto"/>
              <a:cs typeface="Roboto"/>
              <a:sym typeface="Roboto"/>
            </a:endParaRPr>
          </a:p>
          <a:p>
            <a:pPr indent="-342900" lvl="0" marL="342900" marR="0" rtl="0" algn="l">
              <a:lnSpc>
                <a:spcPct val="100000"/>
              </a:lnSpc>
              <a:spcBef>
                <a:spcPts val="240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আচরণবিধি লঙ্ঘনের ঘটনা ও রিপোর্টিং প্রক্রিয়া</a:t>
            </a:r>
            <a:endParaRPr b="0" i="0" sz="3200" u="none" cap="none" strike="noStrike">
              <a:solidFill>
                <a:schemeClr val="lt1"/>
              </a:solidFill>
              <a:latin typeface="Roboto"/>
              <a:ea typeface="Roboto"/>
              <a:cs typeface="Roboto"/>
              <a:sym typeface="Roboto"/>
            </a:endParaRPr>
          </a:p>
          <a:p>
            <a:pPr indent="-342900" lvl="0" marL="342900" marR="0" rtl="0" algn="l">
              <a:lnSpc>
                <a:spcPct val="100000"/>
              </a:lnSpc>
              <a:spcBef>
                <a:spcPts val="2400"/>
              </a:spcBef>
              <a:spcAft>
                <a:spcPts val="0"/>
              </a:spcAft>
              <a:buClr>
                <a:srgbClr val="FF0000"/>
              </a:buClr>
              <a:buSzPts val="3200"/>
              <a:buFont typeface="Arial"/>
              <a:buChar char="•"/>
            </a:pPr>
            <a:r>
              <a:rPr b="0" i="0" lang="en-US" sz="3200" u="none" cap="none" strike="noStrike">
                <a:solidFill>
                  <a:schemeClr val="lt1"/>
                </a:solidFill>
                <a:latin typeface="Roboto"/>
                <a:ea typeface="Roboto"/>
                <a:cs typeface="Roboto"/>
                <a:sym typeface="Roboto"/>
              </a:rPr>
              <a:t>অন্যান্য নীতিমালা ও অনলাইন প্রশিক্ষণ</a:t>
            </a:r>
            <a:endParaRPr b="0" i="0" sz="3200" u="none" cap="none" strike="noStrike">
              <a:solidFill>
                <a:schemeClr val="lt1"/>
              </a:solidFill>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5"/>
          <p:cNvSpPr txBox="1"/>
          <p:nvPr/>
        </p:nvSpPr>
        <p:spPr>
          <a:xfrm>
            <a:off x="8250920" y="1175984"/>
            <a:ext cx="10037080" cy="667875"/>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400"/>
              <a:buFont typeface="Arial"/>
              <a:buNone/>
            </a:pPr>
            <a:r>
              <a:rPr b="1" i="0" lang="en-US" sz="4400" u="none" cap="none" strike="noStrike">
                <a:solidFill>
                  <a:schemeClr val="lt1"/>
                </a:solidFill>
                <a:latin typeface="Roboto Black"/>
                <a:ea typeface="Roboto Black"/>
                <a:cs typeface="Roboto Black"/>
                <a:sym typeface="Roboto Black"/>
              </a:rPr>
              <a:t>আচরণ বিধি কি</a:t>
            </a:r>
            <a:r>
              <a:rPr b="0" i="0" lang="en-US" sz="4400" u="none" cap="none" strike="noStrike">
                <a:solidFill>
                  <a:schemeClr val="lt1"/>
                </a:solidFill>
                <a:latin typeface="Roboto Black"/>
                <a:ea typeface="Roboto Black"/>
                <a:cs typeface="Roboto Black"/>
                <a:sym typeface="Roboto Black"/>
              </a:rPr>
              <a:t>? </a:t>
            </a:r>
            <a:endParaRPr b="0" i="0" sz="4400" u="none" cap="none" strike="noStrike">
              <a:solidFill>
                <a:schemeClr val="lt1"/>
              </a:solidFill>
              <a:latin typeface="Roboto Black"/>
              <a:ea typeface="Roboto Black"/>
              <a:cs typeface="Roboto Black"/>
              <a:sym typeface="Roboto Black"/>
            </a:endParaRPr>
          </a:p>
        </p:txBody>
      </p:sp>
      <p:sp>
        <p:nvSpPr>
          <p:cNvPr id="180" name="Google Shape;180;p5"/>
          <p:cNvSpPr txBox="1"/>
          <p:nvPr/>
        </p:nvSpPr>
        <p:spPr>
          <a:xfrm>
            <a:off x="8250920" y="2443929"/>
            <a:ext cx="8594043" cy="747893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১৯৯৪ সালে আইএফআরসি এবং আইসিআরসি  দ্বারা তৈরি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আমাদের স্বাধীনতা, কার্যকারিতা এবং প্রভাব বজায় রাখতে আচরণের মান নির্ধারণ করে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অনেক এনজিও-ই এটি স্বাক্ষর করেছে</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সমস্ত রেড ক্রস, রেড ক্রিসেন্ট কার্যক্রমের কর্মী এবং স্বেচ্ছাসেবীদের জন্য প্রযোজ্য (স্বাক্ষরিত হোক বা না হোক)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শুধু কর্মরত অবস্থায় নয়, যখন আমরা কাজ করছি না, তখনও প্রযোজ্য</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১০টি মূল নীতি – যা মৌলিক নীতিগুলোর সঙ্গে সম্পর্কিত</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আমাদের নির্দিষ্ট সংগঠনের কর্মী আচরণ বিধি যেমন আইসিআরসি , আইএফআরসি ইত্যাদি সম্পর্কে অবহিত করে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আমাদের কার্যক্রম, সাড়াদান এবং কমিউনিটির সঙ্গে কাজ করার পদ্ধতি সম্পর্কে নির্দেশ প্রদান করে</a:t>
            </a:r>
            <a:endParaRPr b="0" i="0" sz="24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Arial"/>
                <a:ea typeface="Arial"/>
                <a:cs typeface="Arial"/>
                <a:sym typeface="Arial"/>
              </a:rPr>
              <a:t>এটি কর্মী এবং স্বেচ্ছাসেবীদের জন্য কী গ্রহণযোগ্য এবং কী গ্রহণযোগ্য নয়, তার বিষয়ে স্পষ্ট নির্দেশনা দেয়</a:t>
            </a:r>
            <a:endParaRPr b="0" i="0" sz="2400" u="none" cap="none" strike="noStrike">
              <a:solidFill>
                <a:schemeClr val="lt1"/>
              </a:solidFill>
              <a:latin typeface="Arial"/>
              <a:ea typeface="Arial"/>
              <a:cs typeface="Arial"/>
              <a:sym typeface="Arial"/>
            </a:endParaRPr>
          </a:p>
        </p:txBody>
      </p:sp>
      <p:sp>
        <p:nvSpPr>
          <p:cNvPr id="181" name="Google Shape;181;p5"/>
          <p:cNvSpPr/>
          <p:nvPr>
            <p:ph idx="2" type="pic"/>
          </p:nvPr>
        </p:nvSpPr>
        <p:spPr>
          <a:xfrm>
            <a:off x="0" y="0"/>
            <a:ext cx="7358063" cy="10288588"/>
          </a:xfrm>
          <a:prstGeom prst="rect">
            <a:avLst/>
          </a:prstGeom>
          <a:solidFill>
            <a:srgbClr val="353535">
              <a:alpha val="10980"/>
            </a:srgbClr>
          </a:solidFill>
          <a:ln>
            <a:noFill/>
          </a:ln>
        </p:spPr>
      </p:sp>
      <p:pic>
        <p:nvPicPr>
          <p:cNvPr id="182" name="Google Shape;182;p5" title="Tool_10.jpg"/>
          <p:cNvPicPr preferRelativeResize="0"/>
          <p:nvPr/>
        </p:nvPicPr>
        <p:blipFill rotWithShape="1">
          <a:blip r:embed="rId3">
            <a:alphaModFix/>
          </a:blip>
          <a:srcRect b="0" l="0" r="0" t="0"/>
          <a:stretch/>
        </p:blipFill>
        <p:spPr>
          <a:xfrm>
            <a:off x="3" y="1175980"/>
            <a:ext cx="7358075" cy="700308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6"/>
          <p:cNvSpPr txBox="1"/>
          <p:nvPr/>
        </p:nvSpPr>
        <p:spPr>
          <a:xfrm>
            <a:off x="731989" y="619666"/>
            <a:ext cx="11605467" cy="798680"/>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১০ টি প্রধান মূলনীতি </a:t>
            </a:r>
            <a:endParaRPr b="0" i="0" sz="1400" u="none" cap="none" strike="noStrike">
              <a:solidFill>
                <a:srgbClr val="000000"/>
              </a:solidFill>
              <a:latin typeface="Arial"/>
              <a:ea typeface="Arial"/>
              <a:cs typeface="Arial"/>
              <a:sym typeface="Arial"/>
            </a:endParaRPr>
          </a:p>
        </p:txBody>
      </p:sp>
      <p:sp>
        <p:nvSpPr>
          <p:cNvPr id="189" name="Google Shape;189;p6"/>
          <p:cNvSpPr txBox="1"/>
          <p:nvPr/>
        </p:nvSpPr>
        <p:spPr>
          <a:xfrm>
            <a:off x="0" y="1657831"/>
            <a:ext cx="18288000" cy="8633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১। মানবিক প্রয়োজন সর্বাধিক গুরুত্ব পায়</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২। জাতি, ধর্ম বা জাতীয়তা নির্বিশেষে, কোনো বৈষম্য ছাড়াই সাহায্য প্রদান করা হয়, এবং এর অগ্রাধিকার শুধু প্রয়োজনের ভিত্তিতে নির্ধারিত হয়।</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৩। সাহায্য কোন নির্দিষ্ট রাজনৈতিক বা ধর্মীয় দৃষ্টিভঙ্গি প্রচারের জন্য ব্যবহার করা হবে না।</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৪। আমরা চেষ্টা করবো যাতে সরকারের বৈদেশিক নীতির হাতিয়ার না হই।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৫। আমরা সংস্কৃতি এবং প্রথার প্রতি সম্মান দেখাবো।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৬। আমরা স্থানীয় সক্ষমতার ওপর ভিত্তি করে দুর্যোগ পরবর্তী সাড়াদান ব্যবস্থা গড়ে তোলার চেষ্টা করব।</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৭।  প্রোগ্রামের সুবিধাভোগীদের ত্রাণ সহায়তা ব্যবস্থাপনায় অন্তর্ভুক্ত করার উপায় খুঁজে বের করা হবে।</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৮। সহায়তা এমনভাবে প্রদান করতে হবে যাতে ভবিষ্যতে দুর্যোগের ঝুঁকি কমে এবং মানুষের মৌলিক প্রয়োজনও পূরণ হয়।</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৯। আমরা যাদের সাহায্য করতে চেষ্টা করি এবং যাদের কাছ থেকে সম্পদ গ্রহণ করি এই দুই গোষ্ঠির কাছেই নিজেদের দায়বদ্ধ মনে করি ।</a:t>
            </a:r>
            <a:endParaRPr b="0" i="0" sz="2400" u="none" cap="none" strike="noStrike">
              <a:solidFill>
                <a:schemeClr val="lt1"/>
              </a:solidFill>
              <a:latin typeface="Roboto"/>
              <a:ea typeface="Roboto"/>
              <a:cs typeface="Roboto"/>
              <a:sym typeface="Roboto"/>
            </a:endParaRPr>
          </a:p>
          <a:p>
            <a:pPr indent="0" lvl="0" marL="0" marR="0" rtl="0" algn="l">
              <a:lnSpc>
                <a:spcPct val="100000"/>
              </a:lnSpc>
              <a:spcBef>
                <a:spcPts val="42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১০। আমাদের তথ্য, প্রচার এবং বিজ্ঞাপন কার্যক্রমে, দুর্যোগে ক্ষতিগ্রস্থদের সম্মানের সাথে দেখাবো, অসহায় ব্যাক্তি  হিসেবে নয়।</a:t>
            </a:r>
            <a:endParaRPr b="0" i="0" sz="2400" u="none" cap="none" strike="noStrike">
              <a:solidFill>
                <a:schemeClr val="lt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7"/>
          <p:cNvSpPr txBox="1"/>
          <p:nvPr/>
        </p:nvSpPr>
        <p:spPr>
          <a:xfrm>
            <a:off x="688446" y="453185"/>
            <a:ext cx="14151816" cy="2086685"/>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5400"/>
              <a:buFont typeface="Arial"/>
              <a:buNone/>
            </a:pPr>
            <a:r>
              <a:rPr b="1" i="0" lang="en-US" sz="5400" u="none" cap="none" strike="noStrike">
                <a:solidFill>
                  <a:schemeClr val="lt1"/>
                </a:solidFill>
                <a:latin typeface="Montserrat"/>
                <a:ea typeface="Montserrat"/>
                <a:cs typeface="Montserrat"/>
                <a:sym typeface="Montserrat"/>
              </a:rPr>
              <a:t>মৌলিক নীতিগুলো – যা কমিউনিটির সাথে সম্পর্কের জন্য পথপ্রদর্শক হিসেবে কাজ করে </a:t>
            </a:r>
            <a:endParaRPr b="0" i="0" sz="1400" u="none" cap="none" strike="noStrike">
              <a:solidFill>
                <a:srgbClr val="000000"/>
              </a:solidFill>
              <a:latin typeface="Arial"/>
              <a:ea typeface="Arial"/>
              <a:cs typeface="Arial"/>
              <a:sym typeface="Arial"/>
            </a:endParaRPr>
          </a:p>
        </p:txBody>
      </p:sp>
      <p:sp>
        <p:nvSpPr>
          <p:cNvPr id="196" name="Google Shape;196;p7"/>
          <p:cNvSpPr txBox="1"/>
          <p:nvPr/>
        </p:nvSpPr>
        <p:spPr>
          <a:xfrm>
            <a:off x="688446" y="2991859"/>
            <a:ext cx="16628004" cy="6176009"/>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১। মানবিক প্রয়োজন সর্বাধিক গুরুত্ব পায়</a:t>
            </a:r>
            <a:endParaRPr b="0" i="0" sz="2400" u="none" cap="none" strike="noStrike">
              <a:solidFill>
                <a:schemeClr val="lt1"/>
              </a:solidFill>
              <a:latin typeface="Roboto"/>
              <a:ea typeface="Roboto"/>
              <a:cs typeface="Roboto"/>
              <a:sym typeface="Roboto"/>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২। জাতি, ধর্ম বা জাতীয়তা নির্বিশেষে এবং কোনো ধরনের বৈষম্য ছাড়াই প্রার্থীদের সাহায্য প্রদান করা হয়। সাহায্যের অগ্রাধিকার শুধুমাত্র প্রয়োজনের ভিত্তিতে নির্ধারণ করা হয়।</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৩। সাহায্য কোন নির্দিষ্ট রাজনৈতিক বা ধর্মীয় দৃষ্টিভঙ্গি প্রচারের জন্য ব্যবহার করা হবে না।</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৪। আমরা চেষ্টা করবো যাতে সরকারের বৈদেশিক নীতির হাতিয়ার না হই।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৫। আমরা সংস্কৃতি এবং প্রথার প্রতি সম্মান দেখাবো।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৬। আমরা স্থানীয় সক্ষমতার ওপর ভিত্তি করে দুর্যোগ পরবর্তী সাড়াদান ব্যবস্থা গড়ে তোলার চেষ্টা করব।</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৭।  প্রোগ্রামের সুবিধাভোগীদের ত্রাণ সহায়তা ব্যবস্থাপনায় অন্তর্ভুক্ত করার উপায় খুঁজে বের করা হবে।</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৮। সহায়তা এমনভাবে প্রদান করতে হবে যাতে ভবিষ্যতে দুর্যোগের ঝুঁকি কমে এবং মানুষের মৌলিক প্রয়োজনও পূরণ হয়।</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0"/>
              </a:spcAft>
              <a:buClr>
                <a:srgbClr val="000000"/>
              </a:buClr>
              <a:buSzPts val="2400"/>
              <a:buFont typeface="Arial"/>
              <a:buNone/>
            </a:pPr>
            <a:r>
              <a:rPr b="0" i="0" lang="en-US" sz="2400" u="none" cap="none" strike="noStrike">
                <a:solidFill>
                  <a:srgbClr val="FF0000"/>
                </a:solidFill>
                <a:latin typeface="Roboto"/>
                <a:ea typeface="Roboto"/>
                <a:cs typeface="Roboto"/>
                <a:sym typeface="Roboto"/>
              </a:rPr>
              <a:t>৯। আমরা যাদের সাহায্য করতে চেষ্টা করি এবং যাদের কাছ থেকে সম্পদ গ্রহণ করি এই দুই গোষ্ঠির কাছেই নিজেদের দায়বদ্ধ মনে করি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1000"/>
              </a:spcBef>
              <a:spcAft>
                <a:spcPts val="1000"/>
              </a:spcAft>
              <a:buClr>
                <a:srgbClr val="000000"/>
              </a:buClr>
              <a:buSzPts val="2400"/>
              <a:buFont typeface="Arial"/>
              <a:buNone/>
            </a:pPr>
            <a:r>
              <a:rPr b="0" i="0" lang="en-US" sz="2400" u="none" cap="none" strike="noStrike">
                <a:solidFill>
                  <a:schemeClr val="lt1"/>
                </a:solidFill>
                <a:latin typeface="Roboto"/>
                <a:ea typeface="Roboto"/>
                <a:cs typeface="Roboto"/>
                <a:sym typeface="Roboto"/>
              </a:rPr>
              <a:t>১০। আমাদের তথ্য, প্রচার এবং বিজ্ঞাপন কার্যক্রমে, আমরা দুর্যোগে ক্ষতিগ্রস্থদের সম্মানজনক মানুষ হিসেবে চিহ্নিত করব, অসহায় ব্যাক্তি  হিসেবে নয়।</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8"/>
          <p:cNvSpPr txBox="1"/>
          <p:nvPr/>
        </p:nvSpPr>
        <p:spPr>
          <a:xfrm>
            <a:off x="364416" y="592294"/>
            <a:ext cx="13835677" cy="683224"/>
          </a:xfrm>
          <a:prstGeom prst="rect">
            <a:avLst/>
          </a:prstGeom>
          <a:no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১। মানবিক প্রয়োজন সর্বাধিক গুরুত্ব পায় </a:t>
            </a:r>
            <a:endParaRPr b="0" i="0" sz="1400" u="none" cap="none" strike="noStrike">
              <a:solidFill>
                <a:srgbClr val="000000"/>
              </a:solidFill>
              <a:latin typeface="Arial"/>
              <a:ea typeface="Arial"/>
              <a:cs typeface="Arial"/>
              <a:sym typeface="Arial"/>
            </a:endParaRPr>
          </a:p>
        </p:txBody>
      </p:sp>
      <p:sp>
        <p:nvSpPr>
          <p:cNvPr id="203" name="Google Shape;203;p8"/>
          <p:cNvSpPr txBox="1"/>
          <p:nvPr/>
        </p:nvSpPr>
        <p:spPr>
          <a:xfrm>
            <a:off x="1273820" y="2130185"/>
            <a:ext cx="7117145" cy="4708941"/>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মানবিকতার মূলনীতি সমূহ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রেড ক্রস রেড ক্রিসেন্ট আন্দোলনের প্রধান উদ্দেশ্যই হল যেখানে মানবিক সহায়তার প্রয়োজন সেখানে তা প্রদান করা।</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মানবিক সহায়তা পাওয়ার অধিকার একটি মৌলিক অধিকার।</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মানবিক মর্যাদার প্রতি সম্মান প্রদান অত্যন্ত গুরুত্বপূর্ণ।</a:t>
            </a:r>
            <a:endParaRPr b="0" i="0" sz="2400" u="none" cap="none" strike="noStrike">
              <a:solidFill>
                <a:schemeClr val="lt1"/>
              </a:solidFill>
              <a:latin typeface="Roboto"/>
              <a:ea typeface="Roboto"/>
              <a:cs typeface="Roboto"/>
              <a:sym typeface="Roboto"/>
            </a:endParaRPr>
          </a:p>
          <a:p>
            <a:pPr indent="-342900" lvl="0" marL="342900" marR="0" rtl="0" algn="l">
              <a:lnSpc>
                <a:spcPct val="100000"/>
              </a:lnSpc>
              <a:spcBef>
                <a:spcPts val="1800"/>
              </a:spcBef>
              <a:spcAft>
                <a:spcPts val="0"/>
              </a:spcAft>
              <a:buClr>
                <a:srgbClr val="FF0000"/>
              </a:buClr>
              <a:buSzPts val="2400"/>
              <a:buFont typeface="Arial"/>
              <a:buChar char="•"/>
            </a:pPr>
            <a:r>
              <a:rPr b="0" i="0" lang="en-US" sz="2400" u="none" cap="none" strike="noStrike">
                <a:solidFill>
                  <a:schemeClr val="lt1"/>
                </a:solidFill>
                <a:latin typeface="Roboto"/>
                <a:ea typeface="Roboto"/>
                <a:cs typeface="Roboto"/>
                <a:sym typeface="Roboto"/>
              </a:rPr>
              <a:t>সবাইকে সমানভাবে এবং কোন প্রকার বৈষম্য বা পার্থক্য ছাড়াই সম্মান করা উচিত।</a:t>
            </a:r>
            <a:endParaRPr b="0" i="0" sz="2400" u="none" cap="none" strike="noStrike">
              <a:solidFill>
                <a:schemeClr val="lt1"/>
              </a:solidFill>
              <a:latin typeface="Roboto"/>
              <a:ea typeface="Roboto"/>
              <a:cs typeface="Roboto"/>
              <a:sym typeface="Roboto"/>
            </a:endParaRPr>
          </a:p>
        </p:txBody>
      </p:sp>
      <p:pic>
        <p:nvPicPr>
          <p:cNvPr id="204" name="Google Shape;204;p8"/>
          <p:cNvPicPr preferRelativeResize="0"/>
          <p:nvPr/>
        </p:nvPicPr>
        <p:blipFill rotWithShape="1">
          <a:blip r:embed="rId3">
            <a:alphaModFix/>
          </a:blip>
          <a:srcRect b="0" l="0" r="46219" t="0"/>
          <a:stretch/>
        </p:blipFill>
        <p:spPr>
          <a:xfrm>
            <a:off x="364421" y="6659550"/>
            <a:ext cx="4316751" cy="3036750"/>
          </a:xfrm>
          <a:prstGeom prst="rect">
            <a:avLst/>
          </a:prstGeom>
          <a:noFill/>
          <a:ln>
            <a:noFill/>
          </a:ln>
        </p:spPr>
      </p:pic>
      <p:pic>
        <p:nvPicPr>
          <p:cNvPr id="205" name="Google Shape;205;p8"/>
          <p:cNvPicPr preferRelativeResize="0"/>
          <p:nvPr/>
        </p:nvPicPr>
        <p:blipFill rotWithShape="1">
          <a:blip r:embed="rId4">
            <a:alphaModFix/>
          </a:blip>
          <a:srcRect b="0" l="0" r="68432" t="0"/>
          <a:stretch/>
        </p:blipFill>
        <p:spPr>
          <a:xfrm>
            <a:off x="8780624" y="2376725"/>
            <a:ext cx="2835650" cy="3430725"/>
          </a:xfrm>
          <a:prstGeom prst="rect">
            <a:avLst/>
          </a:prstGeom>
          <a:noFill/>
          <a:ln>
            <a:noFill/>
          </a:ln>
        </p:spPr>
      </p:pic>
      <p:pic>
        <p:nvPicPr>
          <p:cNvPr id="206" name="Google Shape;206;p8"/>
          <p:cNvPicPr preferRelativeResize="0"/>
          <p:nvPr/>
        </p:nvPicPr>
        <p:blipFill rotWithShape="1">
          <a:blip r:embed="rId5">
            <a:alphaModFix/>
          </a:blip>
          <a:srcRect b="0" l="0" r="66912" t="0"/>
          <a:stretch/>
        </p:blipFill>
        <p:spPr>
          <a:xfrm>
            <a:off x="8780624" y="6265575"/>
            <a:ext cx="2835650" cy="3430725"/>
          </a:xfrm>
          <a:prstGeom prst="rect">
            <a:avLst/>
          </a:prstGeom>
          <a:noFill/>
          <a:ln>
            <a:noFill/>
          </a:ln>
        </p:spPr>
      </p:pic>
      <p:sp>
        <p:nvSpPr>
          <p:cNvPr id="207" name="Google Shape;207;p8"/>
          <p:cNvSpPr txBox="1"/>
          <p:nvPr/>
        </p:nvSpPr>
        <p:spPr>
          <a:xfrm>
            <a:off x="11809025" y="2541350"/>
            <a:ext cx="5099700" cy="6564900"/>
          </a:xfrm>
          <a:prstGeom prst="rect">
            <a:avLst/>
          </a:prstGeom>
          <a:noFill/>
          <a:ln>
            <a:noFill/>
          </a:ln>
        </p:spPr>
        <p:txBody>
          <a:bodyPr anchorCtr="0" anchor="t" bIns="45700" lIns="91425" spcFirstLastPara="1" rIns="91425" wrap="square" tIns="45700">
            <a:spAutoFit/>
          </a:bodyPr>
          <a:lstStyle/>
          <a:p>
            <a:pPr indent="0" lvl="0" marL="457200" marR="0" rtl="0" algn="just">
              <a:lnSpc>
                <a:spcPct val="100000"/>
              </a:lnSpc>
              <a:spcBef>
                <a:spcPts val="540"/>
              </a:spcBef>
              <a:spcAft>
                <a:spcPts val="0"/>
              </a:spcAft>
              <a:buClr>
                <a:srgbClr val="000000"/>
              </a:buClr>
              <a:buSzPts val="2500"/>
              <a:buFont typeface="Arial"/>
              <a:buNone/>
            </a:pPr>
            <a:r>
              <a:rPr b="0" i="0" lang="en-US" sz="2500" u="none" cap="none" strike="noStrike">
                <a:solidFill>
                  <a:srgbClr val="000000"/>
                </a:solidFill>
                <a:latin typeface="Arial"/>
                <a:ea typeface="Arial"/>
                <a:cs typeface="Arial"/>
                <a:sym typeface="Arial"/>
              </a:rPr>
              <a:t>যাদের নিয়ে কাজ করেন অথবা যাদেরকে সাহায্য করেন, তাদের কাছ থেকে সাহায্যের বিনিময়ে কোনো সুযোগ নিবেন না। </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rPr b="0" i="0" lang="en-US" sz="2500" u="none" cap="none" strike="noStrike">
                <a:solidFill>
                  <a:srgbClr val="000000"/>
                </a:solidFill>
                <a:latin typeface="Arial"/>
                <a:ea typeface="Arial"/>
                <a:cs typeface="Arial"/>
                <a:sym typeface="Arial"/>
              </a:rPr>
              <a:t>ঊদাহরণস্বরূপঃ</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rPr b="0" i="0" lang="en-US" sz="2500" u="none" cap="none" strike="noStrike">
                <a:solidFill>
                  <a:srgbClr val="000000"/>
                </a:solidFill>
                <a:latin typeface="Arial"/>
                <a:ea typeface="Arial"/>
                <a:cs typeface="Arial"/>
                <a:sym typeface="Arial"/>
              </a:rPr>
              <a:t>সাহায্যের বিনিম</a:t>
            </a:r>
            <a:r>
              <a:rPr lang="en-US" sz="2500"/>
              <a:t>য়ে</a:t>
            </a:r>
            <a:r>
              <a:rPr b="0" i="0" lang="en-US" sz="2500" u="none" cap="none" strike="noStrike">
                <a:solidFill>
                  <a:srgbClr val="000000"/>
                </a:solidFill>
                <a:latin typeface="Arial"/>
                <a:ea typeface="Arial"/>
                <a:cs typeface="Arial"/>
                <a:sym typeface="Arial"/>
              </a:rPr>
              <a:t> কারো থেকে টাকা, উপহার বা যৌন সুবিধা চাইবেন না।</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rPr b="0" i="0" lang="en-US" sz="2500" u="none" cap="none" strike="noStrike">
                <a:solidFill>
                  <a:srgbClr val="000000"/>
                </a:solidFill>
                <a:latin typeface="Arial"/>
                <a:ea typeface="Arial"/>
                <a:cs typeface="Arial"/>
                <a:sym typeface="Arial"/>
              </a:rPr>
              <a:t>কাউকে কষ্ট দিবেন না বা খারাপ ব্যবহার করবেন না। </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t/>
            </a:r>
            <a:endParaRPr b="0" i="0" sz="2500" u="none" cap="none" strike="noStrike">
              <a:solidFill>
                <a:srgbClr val="000000"/>
              </a:solidFill>
              <a:latin typeface="Arial"/>
              <a:ea typeface="Arial"/>
              <a:cs typeface="Arial"/>
              <a:sym typeface="Arial"/>
            </a:endParaRPr>
          </a:p>
          <a:p>
            <a:pPr indent="0" lvl="0" marL="457200" marR="0" rtl="0" algn="just">
              <a:lnSpc>
                <a:spcPct val="100000"/>
              </a:lnSpc>
              <a:spcBef>
                <a:spcPts val="540"/>
              </a:spcBef>
              <a:spcAft>
                <a:spcPts val="0"/>
              </a:spcAft>
              <a:buClr>
                <a:srgbClr val="000000"/>
              </a:buClr>
              <a:buSzPts val="2500"/>
              <a:buFont typeface="Arial"/>
              <a:buNone/>
            </a:pPr>
            <a:r>
              <a:rPr b="0" i="0" lang="en-US" sz="2500" u="none" cap="none" strike="noStrike">
                <a:solidFill>
                  <a:srgbClr val="000000"/>
                </a:solidFill>
                <a:latin typeface="Arial"/>
                <a:ea typeface="Arial"/>
                <a:cs typeface="Arial"/>
                <a:sym typeface="Arial"/>
              </a:rPr>
              <a:t>যেমন</a:t>
            </a:r>
            <a:r>
              <a:rPr lang="en-US" sz="2500"/>
              <a:t>:</a:t>
            </a:r>
            <a:r>
              <a:rPr b="0" i="0" lang="en-US" sz="2500" u="none" cap="none" strike="noStrike">
                <a:solidFill>
                  <a:srgbClr val="000000"/>
                </a:solidFill>
                <a:latin typeface="Arial"/>
                <a:ea typeface="Arial"/>
                <a:cs typeface="Arial"/>
                <a:sym typeface="Arial"/>
              </a:rPr>
              <a:t> কাউকে ছোটো করে বা ভয় দেখিয়ে কথা </a:t>
            </a:r>
            <a:r>
              <a:rPr lang="en-US" sz="2500"/>
              <a:t>বলবেন না</a:t>
            </a:r>
            <a:r>
              <a:rPr b="0" i="0" lang="en-US" sz="2500" u="none" cap="none" strike="noStrike">
                <a:solidFill>
                  <a:srgbClr val="000000"/>
                </a:solidFill>
                <a:latin typeface="Arial"/>
                <a:ea typeface="Arial"/>
                <a:cs typeface="Arial"/>
                <a:sym typeface="Arial"/>
              </a:rPr>
              <a:t>। </a:t>
            </a:r>
            <a:endParaRPr b="0" i="0" sz="25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8"/>
          <p:cNvSpPr txBox="1"/>
          <p:nvPr/>
        </p:nvSpPr>
        <p:spPr>
          <a:xfrm>
            <a:off x="5248000" y="7212525"/>
            <a:ext cx="2965800" cy="2235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40"/>
              </a:spcBef>
              <a:spcAft>
                <a:spcPts val="0"/>
              </a:spcAft>
              <a:buClr>
                <a:srgbClr val="000000"/>
              </a:buClr>
              <a:buSzPts val="2500"/>
              <a:buFont typeface="Arial"/>
              <a:buNone/>
            </a:pPr>
            <a:r>
              <a:rPr b="0" i="0" lang="en-US" sz="2500" u="none" cap="none" strike="noStrike">
                <a:solidFill>
                  <a:schemeClr val="dk1"/>
                </a:solidFill>
                <a:latin typeface="Arial"/>
                <a:ea typeface="Arial"/>
                <a:cs typeface="Arial"/>
                <a:sym typeface="Arial"/>
              </a:rPr>
              <a:t>যাদের নিয়ে কাজ করেন অথবা যাদের সাহায্য করেন, সবাইকে যথাযথ মর্যাদা দিন।</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9"/>
          <p:cNvSpPr txBox="1"/>
          <p:nvPr/>
        </p:nvSpPr>
        <p:spPr>
          <a:xfrm>
            <a:off x="8890882" y="2605621"/>
            <a:ext cx="8079699" cy="6647933"/>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নিরপেক্ষতার মৌলিক নীতি</a:t>
            </a:r>
            <a:endParaRPr b="0" i="0" sz="20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সাহায্য প্রদান করা হয় শুধুমাত্র প্রয়োজনের ভিত্তিতে। কখনোই জাতীয়তা, জাতি, ধর্ম বিশ্বাস বা রাজনৈতিক মতাদর্শের ভিত্তিতে প্রদান করা হয় না।</a:t>
            </a:r>
            <a:endParaRPr b="0" i="0" sz="2000" u="none" cap="none" strike="noStrike">
              <a:solidFill>
                <a:schemeClr val="lt1"/>
              </a:solidFill>
              <a:latin typeface="Arial"/>
              <a:ea typeface="Arial"/>
              <a:cs typeface="Arial"/>
              <a:sym typeface="Arial"/>
            </a:endParaRPr>
          </a:p>
          <a:p>
            <a:pPr indent="-342900" lvl="0" marL="342900" marR="0" rtl="0" algn="l">
              <a:lnSpc>
                <a:spcPct val="100000"/>
              </a:lnSpc>
              <a:spcBef>
                <a:spcPts val="180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সবচেয়ে বেশি ক্ষতিগ্রস্থদের অগ্রাধিকার দেওয়া হয়।</a:t>
            </a:r>
            <a:endParaRPr b="0" i="0" sz="2000" u="none" cap="none" strike="noStrike">
              <a:solidFill>
                <a:schemeClr val="lt1"/>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2800"/>
              <a:buFont typeface="Arial"/>
              <a:buNone/>
            </a:pPr>
            <a:r>
              <a:rPr b="0" i="0" lang="en-US" sz="2800" u="none" cap="none" strike="noStrike">
                <a:solidFill>
                  <a:schemeClr val="accent3"/>
                </a:solidFill>
                <a:latin typeface="Roboto"/>
                <a:ea typeface="Roboto"/>
                <a:cs typeface="Roboto"/>
                <a:sym typeface="Roboto"/>
              </a:rPr>
              <a:t>এটি কমিউনিটিতে আমাদের আচরণের জন্য কী অর্থ বহন করে?</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সাহায্য বিতরণের সময়ে শুধু একটি বিশেষ জাতি গোষ্ঠী বা ধর্মীয় কমিউনিটিকে সাহায্য করি না।</a:t>
            </a:r>
            <a:endParaRPr b="0" i="0" sz="20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আমরা সবসময় সবচেয়ে দুর্বল ও যাদের সাহায্য সবচেয়ে বেশি প্রয়োজন, তাদের কাছে পৌঁছানোর চেষ্টা করি। এমনকি এটি কঠিন হলেও আমরা আমাদের সংকল্পে অটল থাকি। কিংবা কম ক্ষতিগ্রস্ত কমিউনিটিতে পৌঁছানো সহজ হলেও আমরা সবচেয়ে ঝুকিগ্রস্তদেরই সাহায্য করি।</a:t>
            </a:r>
            <a:endParaRPr b="0" i="0" sz="2000" u="none" cap="none" strike="noStrike">
              <a:solidFill>
                <a:schemeClr val="lt1"/>
              </a:solidFill>
              <a:latin typeface="Arial"/>
              <a:ea typeface="Arial"/>
              <a:cs typeface="Arial"/>
              <a:sym typeface="Arial"/>
            </a:endParaRPr>
          </a:p>
          <a:p>
            <a:pPr indent="-457200" lvl="0" marL="457200" marR="0" rtl="0" algn="l">
              <a:lnSpc>
                <a:spcPct val="100000"/>
              </a:lnSpc>
              <a:spcBef>
                <a:spcPts val="1800"/>
              </a:spcBef>
              <a:spcAft>
                <a:spcPts val="0"/>
              </a:spcAft>
              <a:buClr>
                <a:srgbClr val="FF0000"/>
              </a:buClr>
              <a:buSzPts val="2800"/>
              <a:buFont typeface="Arial"/>
              <a:buChar char="•"/>
            </a:pPr>
            <a:r>
              <a:rPr b="0" i="0" lang="en-US" sz="2000" u="none" cap="none" strike="noStrike">
                <a:solidFill>
                  <a:schemeClr val="lt1"/>
                </a:solidFill>
                <a:latin typeface="Arial"/>
                <a:ea typeface="Arial"/>
                <a:cs typeface="Arial"/>
                <a:sym typeface="Arial"/>
              </a:rPr>
              <a:t>আমরা আমাদের পরিবার, বন্ধু, বা কাছের মানুষদের বিশেষ সুবিধা দিই না – না সাহায্য বিতরণে, না চাকরি দেওয়ার ক্ষেত্রে</a:t>
            </a:r>
            <a:r>
              <a:rPr b="0" i="0" lang="en-US" sz="2000" u="none" cap="none" strike="noStrike">
                <a:solidFill>
                  <a:schemeClr val="lt1"/>
                </a:solidFill>
                <a:latin typeface="Roboto"/>
                <a:ea typeface="Roboto"/>
                <a:cs typeface="Roboto"/>
                <a:sym typeface="Roboto"/>
              </a:rPr>
              <a:t>।</a:t>
            </a:r>
            <a:endParaRPr b="0" i="0" sz="2000" u="none" cap="none" strike="noStrike">
              <a:solidFill>
                <a:schemeClr val="lt1"/>
              </a:solidFill>
              <a:latin typeface="Roboto"/>
              <a:ea typeface="Roboto"/>
              <a:cs typeface="Roboto"/>
              <a:sym typeface="Roboto"/>
            </a:endParaRPr>
          </a:p>
        </p:txBody>
      </p:sp>
      <p:sp>
        <p:nvSpPr>
          <p:cNvPr id="215" name="Google Shape;215;p9"/>
          <p:cNvSpPr/>
          <p:nvPr>
            <p:ph idx="2" type="pic"/>
          </p:nvPr>
        </p:nvSpPr>
        <p:spPr>
          <a:xfrm>
            <a:off x="0" y="0"/>
            <a:ext cx="8632950" cy="10288588"/>
          </a:xfrm>
          <a:prstGeom prst="rect">
            <a:avLst/>
          </a:prstGeom>
          <a:solidFill>
            <a:srgbClr val="353535">
              <a:alpha val="10980"/>
            </a:srgbClr>
          </a:solidFill>
          <a:ln>
            <a:noFill/>
          </a:ln>
        </p:spPr>
      </p:sp>
      <p:pic>
        <p:nvPicPr>
          <p:cNvPr id="216" name="Google Shape;216;p9"/>
          <p:cNvPicPr preferRelativeResize="0"/>
          <p:nvPr/>
        </p:nvPicPr>
        <p:blipFill rotWithShape="1">
          <a:blip r:embed="rId3">
            <a:alphaModFix/>
          </a:blip>
          <a:srcRect b="0" l="0" r="0" t="0"/>
          <a:stretch/>
        </p:blipFill>
        <p:spPr>
          <a:xfrm>
            <a:off x="0" y="-1"/>
            <a:ext cx="8632950" cy="10288587"/>
          </a:xfrm>
          <a:prstGeom prst="rect">
            <a:avLst/>
          </a:prstGeom>
          <a:noFill/>
          <a:ln>
            <a:noFill/>
          </a:ln>
        </p:spPr>
      </p:pic>
      <p:sp>
        <p:nvSpPr>
          <p:cNvPr id="217" name="Google Shape;217;p9"/>
          <p:cNvSpPr txBox="1"/>
          <p:nvPr/>
        </p:nvSpPr>
        <p:spPr>
          <a:xfrm>
            <a:off x="8890882" y="740535"/>
            <a:ext cx="9202246" cy="1865086"/>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l">
              <a:lnSpc>
                <a:spcPct val="80000"/>
              </a:lnSpc>
              <a:spcBef>
                <a:spcPts val="0"/>
              </a:spcBef>
              <a:spcAft>
                <a:spcPts val="0"/>
              </a:spcAft>
              <a:buClr>
                <a:srgbClr val="000000"/>
              </a:buClr>
              <a:buSzPts val="4800"/>
              <a:buFont typeface="Arial"/>
              <a:buNone/>
            </a:pPr>
            <a:r>
              <a:rPr b="1" i="0" lang="en-US" sz="4800" u="none" cap="none" strike="noStrike">
                <a:solidFill>
                  <a:schemeClr val="lt1"/>
                </a:solidFill>
                <a:latin typeface="Montserrat"/>
                <a:ea typeface="Montserrat"/>
                <a:cs typeface="Montserrat"/>
                <a:sym typeface="Montserrat"/>
              </a:rPr>
              <a:t>২। জাতি, ধর্ম বা জাতীয়তা নির্বিশেষে সাহায্য প্রদান করা হয়  </a:t>
            </a:r>
            <a:endParaRPr b="1" i="0" sz="4800" u="none" cap="none" strike="noStrike">
              <a:solidFill>
                <a:schemeClr val="lt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2015-02-25T15:20:40Z</dcterms:created>
  <dc:creator>Microsoft account</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ICRCIMP_BusinessFunction">
    <vt:lpwstr>1;#Operations Management|8105d8d5-bb50-46de-81af-10caf3180b22</vt:lpwstr>
  </property>
  <property fmtid="{D5CDD505-2E9C-101B-9397-08002B2CF9AE}" pid="6" name="ICRCIMP_Country">
    <vt:lpwstr>2;#No Country|1f55df4f-c103-4303-b974-426a8e7d1d06</vt:lpwstr>
  </property>
  <property fmtid="{D5CDD505-2E9C-101B-9397-08002B2CF9AE}" pid="7" name="ICRCIMP_DocumentType">
    <vt:lpwstr/>
  </property>
  <property fmtid="{D5CDD505-2E9C-101B-9397-08002B2CF9AE}" pid="8" name="ICRCIMP_IHT">
    <vt:lpwstr>3;#Internal|23eb6094-56fc-4ad4-8ae2-cf1575a694f0</vt:lpwstr>
  </property>
  <property fmtid="{D5CDD505-2E9C-101B-9397-08002B2CF9AE}" pid="9" name="ICRCIMP_KeyIssue">
    <vt:lpwstr>4;#- No key issue|32056555-74b8-4174-9beb-b0d6d010855f</vt:lpwstr>
  </property>
  <property fmtid="{D5CDD505-2E9C-101B-9397-08002B2CF9AE}" pid="10" name="ICRCIMP_Keyword">
    <vt:lpwstr/>
  </property>
  <property fmtid="{D5CDD505-2E9C-101B-9397-08002B2CF9AE}" pid="11" name="ICRCIMP_ManageAccess">
    <vt:bool>false</vt:bool>
  </property>
  <property fmtid="{D5CDD505-2E9C-101B-9397-08002B2CF9AE}" pid="12" name="ICRCIMP_OrganizationalAccronym">
    <vt:lpwstr/>
  </property>
  <property fmtid="{D5CDD505-2E9C-101B-9397-08002B2CF9AE}" pid="13" name="ICRCIMP_RMUnitInCharge">
    <vt:lpwstr/>
  </property>
  <property fmtid="{D5CDD505-2E9C-101B-9397-08002B2CF9AE}" pid="14" name="MSIP_Label_caf3f7fd-5cd4-4287-9002-aceb9af13c42_ActionId">
    <vt:lpwstr>64c6aeeb-61b3-4fd0-b33e-cbdfbbc48a49</vt:lpwstr>
  </property>
  <property fmtid="{D5CDD505-2E9C-101B-9397-08002B2CF9AE}" pid="15" name="MSIP_Label_caf3f7fd-5cd4-4287-9002-aceb9af13c42_ContentBits">
    <vt:lpwstr>2</vt:lpwstr>
  </property>
  <property fmtid="{D5CDD505-2E9C-101B-9397-08002B2CF9AE}" pid="16" name="MSIP_Label_caf3f7fd-5cd4-4287-9002-aceb9af13c42_Enabled">
    <vt:lpwstr>true</vt:lpwstr>
  </property>
  <property fmtid="{D5CDD505-2E9C-101B-9397-08002B2CF9AE}" pid="17" name="MSIP_Label_caf3f7fd-5cd4-4287-9002-aceb9af13c42_Method">
    <vt:lpwstr>Privileged</vt:lpwstr>
  </property>
  <property fmtid="{D5CDD505-2E9C-101B-9397-08002B2CF9AE}" pid="18" name="MSIP_Label_caf3f7fd-5cd4-4287-9002-aceb9af13c42_Name">
    <vt:lpwstr>Public</vt:lpwstr>
  </property>
  <property fmtid="{D5CDD505-2E9C-101B-9397-08002B2CF9AE}" pid="19" name="MSIP_Label_caf3f7fd-5cd4-4287-9002-aceb9af13c42_SetDate">
    <vt:lpwstr>2022-01-26T09:23:24Z</vt:lpwstr>
  </property>
  <property fmtid="{D5CDD505-2E9C-101B-9397-08002B2CF9AE}" pid="20" name="MSIP_Label_caf3f7fd-5cd4-4287-9002-aceb9af13c42_SiteId">
    <vt:lpwstr>a2b53be5-734e-4e6c-ab0d-d184f60fd917</vt:lpwstr>
  </property>
  <property fmtid="{D5CDD505-2E9C-101B-9397-08002B2CF9AE}" pid="21" name="MediaServiceImageTags">
    <vt:lpwstr/>
  </property>
  <property fmtid="{D5CDD505-2E9C-101B-9397-08002B2CF9AE}" pid="22" name="NXPowerLiteLastOptimized">
    <vt:lpwstr>2402179</vt:lpwstr>
  </property>
  <property fmtid="{D5CDD505-2E9C-101B-9397-08002B2CF9AE}" pid="23" name="NXPowerLiteSettings">
    <vt:lpwstr>F7000400038000</vt:lpwstr>
  </property>
  <property fmtid="{D5CDD505-2E9C-101B-9397-08002B2CF9AE}" pid="24" name="NXPowerLiteVersion">
    <vt:lpwstr>S10.2.0</vt:lpwstr>
  </property>
  <property fmtid="{D5CDD505-2E9C-101B-9397-08002B2CF9AE}" pid="25" name="_dlc_DocIdItemGuid">
    <vt:lpwstr>ff974673-ceb3-4d8e-a02e-b02e3422ea4b</vt:lpwstr>
  </property>
</Properties>
</file>