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248" r:id="rId6"/>
  </p:sldMasterIdLst>
  <p:notesMasterIdLst>
    <p:notesMasterId r:id="rId35"/>
  </p:notesMasterIdLst>
  <p:handoutMasterIdLst>
    <p:handoutMasterId r:id="rId36"/>
  </p:handoutMasterIdLst>
  <p:sldIdLst>
    <p:sldId id="4007" r:id="rId7"/>
    <p:sldId id="4027" r:id="rId8"/>
    <p:sldId id="3476" r:id="rId9"/>
    <p:sldId id="4001" r:id="rId10"/>
    <p:sldId id="4008" r:id="rId11"/>
    <p:sldId id="4009" r:id="rId12"/>
    <p:sldId id="4013" r:id="rId13"/>
    <p:sldId id="4029" r:id="rId14"/>
    <p:sldId id="4011" r:id="rId15"/>
    <p:sldId id="4012" r:id="rId16"/>
    <p:sldId id="4015" r:id="rId17"/>
    <p:sldId id="4016" r:id="rId18"/>
    <p:sldId id="4018" r:id="rId19"/>
    <p:sldId id="4014" r:id="rId20"/>
    <p:sldId id="4020" r:id="rId21"/>
    <p:sldId id="4019" r:id="rId22"/>
    <p:sldId id="4021" r:id="rId23"/>
    <p:sldId id="3996" r:id="rId24"/>
    <p:sldId id="4022" r:id="rId25"/>
    <p:sldId id="4024" r:id="rId26"/>
    <p:sldId id="4023" r:id="rId27"/>
    <p:sldId id="4025" r:id="rId28"/>
    <p:sldId id="4028" r:id="rId29"/>
    <p:sldId id="4033" r:id="rId30"/>
    <p:sldId id="4031" r:id="rId31"/>
    <p:sldId id="4030" r:id="rId32"/>
    <p:sldId id="4032" r:id="rId33"/>
    <p:sldId id="3969" r:id="rId34"/>
  </p:sldIdLst>
  <p:sldSz cx="18288000" cy="10288588"/>
  <p:notesSz cx="6858000" cy="9144000"/>
  <p:embeddedFontLst>
    <p:embeddedFont>
      <p:font typeface="Arial Narrow" panose="020B0606020202030204" pitchFamily="34" charset="0"/>
      <p:regular r:id="rId37"/>
      <p:bold r:id="rId38"/>
      <p:italic r:id="rId39"/>
      <p:boldItalic r:id="rId40"/>
    </p:embeddedFont>
    <p:embeddedFont>
      <p:font typeface="Calibri" panose="020F0502020204030204" pitchFamily="34" charset="0"/>
      <p:regular r:id="rId41"/>
      <p:bold r:id="rId42"/>
      <p:italic r:id="rId43"/>
      <p:boldItalic r:id="rId44"/>
    </p:embeddedFont>
    <p:embeddedFont>
      <p:font typeface="Oswald" panose="00000500000000000000" pitchFamily="2" charset="0"/>
      <p:regular r:id="rId45"/>
      <p:bold r:id="rId46"/>
    </p:embeddedFont>
    <p:embeddedFont>
      <p:font typeface="Roboto" panose="02000000000000000000" pitchFamily="2" charset="0"/>
      <p:regular r:id="rId47"/>
      <p:bold r:id="rId48"/>
      <p:italic r:id="rId49"/>
      <p:boldItalic r:id="rId50"/>
    </p:embeddedFont>
    <p:embeddedFont>
      <p:font typeface="Roboto Black" panose="02000000000000000000" pitchFamily="2" charset="0"/>
      <p:bold r:id="rId51"/>
      <p:italic r:id="rId52"/>
      <p:boldItalic r:id="rId53"/>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687617"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1375235"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2062852"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275047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3438086" algn="l" defTabSz="1375235" rtl="0" eaLnBrk="1" latinLnBrk="0" hangingPunct="1">
      <a:defRPr kern="1200">
        <a:solidFill>
          <a:schemeClr val="tx1"/>
        </a:solidFill>
        <a:latin typeface="Calibri" panose="020F0502020204030204" pitchFamily="34" charset="0"/>
        <a:ea typeface="+mn-ea"/>
        <a:cs typeface="+mn-cs"/>
      </a:defRPr>
    </a:lvl6pPr>
    <a:lvl7pPr marL="4125703" algn="l" defTabSz="1375235" rtl="0" eaLnBrk="1" latinLnBrk="0" hangingPunct="1">
      <a:defRPr kern="1200">
        <a:solidFill>
          <a:schemeClr val="tx1"/>
        </a:solidFill>
        <a:latin typeface="Calibri" panose="020F0502020204030204" pitchFamily="34" charset="0"/>
        <a:ea typeface="+mn-ea"/>
        <a:cs typeface="+mn-cs"/>
      </a:defRPr>
    </a:lvl7pPr>
    <a:lvl8pPr marL="4813320" algn="l" defTabSz="1375235" rtl="0" eaLnBrk="1" latinLnBrk="0" hangingPunct="1">
      <a:defRPr kern="1200">
        <a:solidFill>
          <a:schemeClr val="tx1"/>
        </a:solidFill>
        <a:latin typeface="Calibri" panose="020F0502020204030204" pitchFamily="34" charset="0"/>
        <a:ea typeface="+mn-ea"/>
        <a:cs typeface="+mn-cs"/>
      </a:defRPr>
    </a:lvl8pPr>
    <a:lvl9pPr marL="5500937" algn="l" defTabSz="1375235"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63D0BD"/>
    <a:srgbClr val="FFC000"/>
    <a:srgbClr val="AFABAB"/>
    <a:srgbClr val="AA002C"/>
    <a:srgbClr val="1A90D5"/>
    <a:srgbClr val="242D38"/>
    <a:srgbClr val="0F2042"/>
    <a:srgbClr val="5E3670"/>
    <a:srgbClr val="01C8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5923" autoAdjust="0"/>
    <p:restoredTop sz="90792" autoAdjust="0"/>
  </p:normalViewPr>
  <p:slideViewPr>
    <p:cSldViewPr snapToGrid="0">
      <p:cViewPr>
        <p:scale>
          <a:sx n="50" d="100"/>
          <a:sy n="50" d="100"/>
        </p:scale>
        <p:origin x="858" y="-138"/>
      </p:cViewPr>
      <p:guideLst>
        <p:guide orient="horz" pos="3240"/>
        <p:guide pos="5760"/>
      </p:guideLst>
    </p:cSldViewPr>
  </p:slideViewPr>
  <p:notesTextViewPr>
    <p:cViewPr>
      <p:scale>
        <a:sx n="110" d="100"/>
        <a:sy n="110" d="100"/>
      </p:scale>
      <p:origin x="0" y="0"/>
    </p:cViewPr>
  </p:notesTextViewPr>
  <p:notesViewPr>
    <p:cSldViewPr snapToGrid="0">
      <p:cViewPr varScale="1">
        <p:scale>
          <a:sx n="121" d="100"/>
          <a:sy n="121" d="100"/>
        </p:scale>
        <p:origin x="3864" y="17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3.fntdata"/><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5" Type="http://schemas.openxmlformats.org/officeDocument/2006/relationships/customXml" Target="../customXml/item5.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font" Target="fonts/font15.fntdata"/><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font" Target="fonts/font2.fntdata"/><Relationship Id="rId46" Type="http://schemas.openxmlformats.org/officeDocument/2006/relationships/font" Target="fonts/font10.fntdata"/><Relationship Id="rId20" Type="http://schemas.openxmlformats.org/officeDocument/2006/relationships/slide" Target="slides/slide14.xml"/><Relationship Id="rId41" Type="http://schemas.openxmlformats.org/officeDocument/2006/relationships/font" Target="fonts/font5.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handoutMaster" Target="handoutMasters/handoutMaster1.xml"/><Relationship Id="rId49" Type="http://schemas.openxmlformats.org/officeDocument/2006/relationships/font" Target="fonts/font13.fntdata"/><Relationship Id="rId57"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font" Target="fonts/font8.fntdata"/><Relationship Id="rId52" Type="http://schemas.openxmlformats.org/officeDocument/2006/relationships/font" Target="fonts/font1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2B5CC4F-7E1D-4871-99C7-594D4454431B}" type="datetimeFigureOut">
              <a:rPr lang="ru-RU"/>
              <a:pPr>
                <a:defRPr/>
              </a:pPr>
              <a:t>26.11.2023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B039A10D-FF89-4304-8834-E5758B5B28FC}" type="slidenum">
              <a:rPr lang="ru-RU" altLang="ru-RU"/>
              <a:pPr>
                <a:defRPr/>
              </a:pPr>
              <a:t>‹#›</a:t>
            </a:fld>
            <a:endParaRPr lang="ru-RU" altLang="ru-RU"/>
          </a:p>
        </p:txBody>
      </p:sp>
    </p:spTree>
    <p:extLst>
      <p:ext uri="{BB962C8B-B14F-4D97-AF65-F5344CB8AC3E}">
        <p14:creationId xmlns:p14="http://schemas.microsoft.com/office/powerpoint/2010/main" val="3802949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F836DE1-6B7A-47AD-B7B7-17DCB15A01C6}" type="datetimeFigureOut">
              <a:rPr lang="en-US"/>
              <a:pPr>
                <a:defRPr/>
              </a:pPr>
              <a:t>11/26/2023</a:t>
            </a:fld>
            <a:endParaRPr lang="en-US"/>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3174689-BECC-4390-B3B9-306A17FD432A}" type="slidenum">
              <a:rPr lang="en-US" altLang="ru-RU"/>
              <a:pPr>
                <a:defRPr/>
              </a:pPr>
              <a:t>‹#›</a:t>
            </a:fld>
            <a:endParaRPr lang="en-US" altLang="ru-RU"/>
          </a:p>
        </p:txBody>
      </p:sp>
    </p:spTree>
    <p:extLst>
      <p:ext uri="{BB962C8B-B14F-4D97-AF65-F5344CB8AC3E}">
        <p14:creationId xmlns:p14="http://schemas.microsoft.com/office/powerpoint/2010/main" val="1886981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5" kern="1200">
        <a:solidFill>
          <a:schemeClr val="tx1"/>
        </a:solidFill>
        <a:latin typeface="+mn-lt"/>
        <a:ea typeface="+mn-ea"/>
        <a:cs typeface="+mn-cs"/>
      </a:defRPr>
    </a:lvl1pPr>
    <a:lvl2pPr marL="687617" algn="l" rtl="0" eaLnBrk="0" fontAlgn="base" hangingPunct="0">
      <a:spcBef>
        <a:spcPct val="30000"/>
      </a:spcBef>
      <a:spcAft>
        <a:spcPct val="0"/>
      </a:spcAft>
      <a:defRPr sz="1805" kern="1200">
        <a:solidFill>
          <a:schemeClr val="tx1"/>
        </a:solidFill>
        <a:latin typeface="+mn-lt"/>
        <a:ea typeface="+mn-ea"/>
        <a:cs typeface="+mn-cs"/>
      </a:defRPr>
    </a:lvl2pPr>
    <a:lvl3pPr marL="1375235" algn="l" rtl="0" eaLnBrk="0" fontAlgn="base" hangingPunct="0">
      <a:spcBef>
        <a:spcPct val="30000"/>
      </a:spcBef>
      <a:spcAft>
        <a:spcPct val="0"/>
      </a:spcAft>
      <a:defRPr sz="1805" kern="1200">
        <a:solidFill>
          <a:schemeClr val="tx1"/>
        </a:solidFill>
        <a:latin typeface="+mn-lt"/>
        <a:ea typeface="+mn-ea"/>
        <a:cs typeface="+mn-cs"/>
      </a:defRPr>
    </a:lvl3pPr>
    <a:lvl4pPr marL="2062852" algn="l" rtl="0" eaLnBrk="0" fontAlgn="base" hangingPunct="0">
      <a:spcBef>
        <a:spcPct val="30000"/>
      </a:spcBef>
      <a:spcAft>
        <a:spcPct val="0"/>
      </a:spcAft>
      <a:defRPr sz="1805" kern="1200">
        <a:solidFill>
          <a:schemeClr val="tx1"/>
        </a:solidFill>
        <a:latin typeface="+mn-lt"/>
        <a:ea typeface="+mn-ea"/>
        <a:cs typeface="+mn-cs"/>
      </a:defRPr>
    </a:lvl4pPr>
    <a:lvl5pPr marL="2750470" algn="l" rtl="0" eaLnBrk="0" fontAlgn="base" hangingPunct="0">
      <a:spcBef>
        <a:spcPct val="30000"/>
      </a:spcBef>
      <a:spcAft>
        <a:spcPct val="0"/>
      </a:spcAft>
      <a:defRPr sz="1805" kern="1200">
        <a:solidFill>
          <a:schemeClr val="tx1"/>
        </a:solidFill>
        <a:latin typeface="+mn-lt"/>
        <a:ea typeface="+mn-ea"/>
        <a:cs typeface="+mn-cs"/>
      </a:defRPr>
    </a:lvl5pPr>
    <a:lvl6pPr marL="3438086" algn="l" defTabSz="1375235" rtl="0" eaLnBrk="1" latinLnBrk="0" hangingPunct="1">
      <a:defRPr sz="1805" kern="1200">
        <a:solidFill>
          <a:schemeClr val="tx1"/>
        </a:solidFill>
        <a:latin typeface="+mn-lt"/>
        <a:ea typeface="+mn-ea"/>
        <a:cs typeface="+mn-cs"/>
      </a:defRPr>
    </a:lvl6pPr>
    <a:lvl7pPr marL="4125703" algn="l" defTabSz="1375235" rtl="0" eaLnBrk="1" latinLnBrk="0" hangingPunct="1">
      <a:defRPr sz="1805" kern="1200">
        <a:solidFill>
          <a:schemeClr val="tx1"/>
        </a:solidFill>
        <a:latin typeface="+mn-lt"/>
        <a:ea typeface="+mn-ea"/>
        <a:cs typeface="+mn-cs"/>
      </a:defRPr>
    </a:lvl7pPr>
    <a:lvl8pPr marL="4813320" algn="l" defTabSz="1375235" rtl="0" eaLnBrk="1" latinLnBrk="0" hangingPunct="1">
      <a:defRPr sz="1805" kern="1200">
        <a:solidFill>
          <a:schemeClr val="tx1"/>
        </a:solidFill>
        <a:latin typeface="+mn-lt"/>
        <a:ea typeface="+mn-ea"/>
        <a:cs typeface="+mn-cs"/>
      </a:defRPr>
    </a:lvl8pPr>
    <a:lvl9pPr marL="5500937" algn="l" defTabSz="1375235" rtl="0" eaLnBrk="1" latinLnBrk="0" hangingPunct="1">
      <a:defRPr sz="180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تستعرض هذه الشريحة الغرض من هذه الأداة ولا ينبغي عرضها أثناء الإحاطة.</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a:t>
            </a:fld>
            <a:endParaRPr lang="en-US" altLang="ru-RU"/>
          </a:p>
        </p:txBody>
      </p:sp>
    </p:spTree>
    <p:extLst>
      <p:ext uri="{BB962C8B-B14F-4D97-AF65-F5344CB8AC3E}">
        <p14:creationId xmlns:p14="http://schemas.microsoft.com/office/powerpoint/2010/main" val="248036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مبدأ 3: لا يجوز استخدام المساعدات لتعزيز وجهة نظر سياسية أو دينية معينة</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تُقدم المساعدات الإنسانية حسب حاجة الأفراد والأسر والمجتمعات. وعلى الرغم من حق الوكالات الإنسانية غير الحكومية في تبني آراء سياسية أو دينية معينة، فإننا نؤكد أن المساعدة لن تعتمد على تبني المستفيدين لتلك الآراء. ولن نربط الوعد بالمساعدة أو تقديمها أو توزيعها باحتضان أو قبول عقيدة سياسية أو دينية معينة</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نقدم نحن – ولا أي منظمة غير حكومية –المساعدة للأشخاص لتشجيعهم على التحول إلى دين معين أو تبني وجهة نظر سياسية معينة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يلزم الأشخاص الانتماء إلى دين معين أو إلى جهة سياسية معينية ليكونوا مؤهلين للحصول على الدعم – و نؤكد مرة أخرى أنه ينبغي أن يستند الدعم إلى الحاجة وحدها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هذا مهم بشكل خاص للمنظمات الدينية </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10</a:t>
            </a:fld>
            <a:endParaRPr lang="en-US" altLang="ru-RU"/>
          </a:p>
        </p:txBody>
      </p:sp>
    </p:spTree>
    <p:extLst>
      <p:ext uri="{BB962C8B-B14F-4D97-AF65-F5344CB8AC3E}">
        <p14:creationId xmlns:p14="http://schemas.microsoft.com/office/powerpoint/2010/main" val="615913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مبدأ 4: سنسعى جاهدين إلى عدم التصرف كأدوات للسياسة الخارجية للحكومة</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تعمل الوكالات الإنسانية غير الحكومية بشكل مستقل عن الحكومات. ولذلك فإننا نرسم سياساتنا واستراتيجياتنا التنفيذية ولا نسعى إلى تنفيذ سياسة أي حكومة إلا بقدر تطابقها مع سياستنا المستقلة. لن نسمح لأحد عن قصد - أو بسبب الإهمال- ببأن يستغلنا أو يستغل موظفينا لجمع معلومات ذات طبيعة سياسية أو عسكرية أو اقتصادية حساسة للحكومات أو الهيئات الأخرى التي قد تخدم أغراضًا غير إنسانية، ولن نعمل كأدوات للسياسة الخارجية للحكومات المانحة. وسوف نستخدم المساعدة التي نحصل عليها للاستجابة للاحتياجات، ولا ينبغي أن تكون تلك المساعدة أن تكون مدفوعة بالحاجة إلى التخلص من فائض السلع الأساسية لدى الجهات المانحة، ولا بالمصلحة السياسية لأي جهة مانحة معينة. نحن نثمن ونشجع العطاء الطوعي للعمل والتمويل من قبل الأفراد المعنيين لدعم عملنا والاعتراف باستقلاليته، معززة من خلال الدافع الطوعي.</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لغايات حماية استقلاليتنا، سنسعى إلى تجنب الاعتماد على مصدر تمويل واحد</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نحن لا ندعم سياسات الحكومة تلقائيًا، خاصة إذا كانت تتعارض مع سياساتنا أو قيمنا الإنسانية. ومن الأمثلة الجيدة على ذلك عندما تكون الحكومات حريصة في كثير من الأحيان على نقل الأشخاص من المخيمات المؤقتة بعد وقوع كارثة وقد تطلب المساعدة من الصليب الأحمر والهلال الأحمر - وقد يكون ذلك تحديًا إذا كان الناس لا يريدون الانتقال، أو إذا كان الموقع الجديد لا يدعمهم للتعافي وتلبية احتياجاتهم، حيث يكون الموقع بعيدا جدًا عن المدينة أو في مكان غير آمن</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لا نقبل التمويل من الحكومات أو الجهات المانحة لتنفيذ برنامج يهدف إلى مساعدتهم على تلبية احتياجاتهم السياسية. على سبيل المثال، من خلال تقديم المساعدات لكسب تأييد مجموعة معينة أو تنفيذ برامج تتعلق باحتياجاتهم - ومن الأمثلة الجيدة على ذلك البرامج التي تحاول منع الناس من الهجرة إلى أوروبا، بتمويل من الاتحاد الأوروبي.</a:t>
            </a:r>
            <a:endParaRPr lang="en-US" sz="1800" dirty="0">
              <a:effectLst/>
              <a:latin typeface="+mn-lt"/>
              <a:ea typeface="Calibri"/>
              <a:cs typeface="Times New Roman"/>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11</a:t>
            </a:fld>
            <a:endParaRPr lang="en-US" altLang="ru-RU"/>
          </a:p>
        </p:txBody>
      </p:sp>
    </p:spTree>
    <p:extLst>
      <p:ext uri="{BB962C8B-B14F-4D97-AF65-F5344CB8AC3E}">
        <p14:creationId xmlns:p14="http://schemas.microsoft.com/office/powerpoint/2010/main" val="2304541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pPr>
            <a:r>
              <a:rPr lang="ar-JO" sz="2000" b="1" dirty="0">
                <a:effectLst/>
                <a:latin typeface="+mn-lt"/>
                <a:ea typeface="Calibri"/>
                <a:cs typeface="Calibri" panose="020F0502020204030204" pitchFamily="34" charset="0"/>
              </a:rPr>
              <a:t>المبدأ 5:  نحترم الثقافة والعادات</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سنسعى جاهدين لاحترام ثقافة وهياكل وعادات المجتمعات والبلدان التي نعمل فيها</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أثناء تفشي الأوبئة، سنعمل مع المجتمعات لإيجاد طرق يمكن من خلالها دفن أحبائهم بأمان مع احترام التقاليد والعادات المحلية</a:t>
            </a:r>
            <a:endParaRPr lang="en-US" sz="1800" dirty="0">
              <a:effectLst/>
              <a:latin typeface="+mn-lt"/>
              <a:ea typeface="Calibri"/>
              <a:cs typeface="Times New Roman"/>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أسأل عما لا يعنيه هذا المبدأ؟</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في كثير من الأحيان يمكن أن يساء فهم هذا المبدأ على أنه يعني أننا نوافق على التمييز ضد فئات معينة أو تهميشها. ومع ذلك، فإن هذا المبدأ لا يتغاضى عن انتهاك أي مبدأ من مبادئ المدونة الأخرى أو المبادئ الأساسية.</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على سبيل المثال، إذا كانت الثقافة السائدة هي عدم مشاركة النساء في اللقاءات المجتمعية، فإن هذا لا يعني أنه لا يمكن للصليب الأحمر والهلال الأحمر إشراكهن - بل يجب عليه إيجاد طرق أخرى للاستماع إلى آرائهن واحتياجاتهن. ويمكن القيام بذلك بما يتماشى مع الثقافة والعادات - على سبيل المثال، يمكن للمتطوعات زيارة النساء في منازلهن.</a:t>
            </a:r>
            <a:endParaRPr lang="en-US" sz="1800" dirty="0">
              <a:effectLst/>
              <a:latin typeface="+mn-lt"/>
              <a:ea typeface="Calibri"/>
              <a:cs typeface="Times New Roman"/>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12</a:t>
            </a:fld>
            <a:endParaRPr lang="en-US" altLang="ru-RU"/>
          </a:p>
        </p:txBody>
      </p:sp>
    </p:spTree>
    <p:extLst>
      <p:ext uri="{BB962C8B-B14F-4D97-AF65-F5344CB8AC3E}">
        <p14:creationId xmlns:p14="http://schemas.microsoft.com/office/powerpoint/2010/main" val="29797209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Tx/>
              <a:buChar char="-"/>
            </a:pPr>
            <a:endParaRPr lang="en-GB" sz="1805" kern="1200" dirty="0">
              <a:solidFill>
                <a:schemeClr val="bg1"/>
              </a:solidFill>
              <a:effectLst/>
              <a:latin typeface="+mn-lt"/>
              <a:ea typeface="+mn-ea"/>
              <a:cs typeface="+mn-cs"/>
            </a:endParaRPr>
          </a:p>
          <a:p>
            <a:pPr marL="342900" marR="0" indent="-342900" algn="l" defTabSz="914400" rtl="0" eaLnBrk="0" fontAlgn="base" latinLnBrk="0" hangingPunct="0">
              <a:lnSpc>
                <a:spcPct val="100000"/>
              </a:lnSpc>
              <a:spcBef>
                <a:spcPct val="30000"/>
              </a:spcBef>
              <a:spcAft>
                <a:spcPct val="0"/>
              </a:spcAft>
              <a:buClrTx/>
              <a:buSzTx/>
              <a:buFontTx/>
              <a:buChar char="-"/>
              <a:tabLst/>
              <a:defRPr/>
            </a:pPr>
            <a:endParaRPr lang="en-GB" sz="1805" kern="1200" dirty="0">
              <a:solidFill>
                <a:schemeClr val="bg1"/>
              </a:solidFill>
              <a:effectLst/>
              <a:latin typeface="+mn-lt"/>
              <a:ea typeface="+mn-ea"/>
              <a:cs typeface="+mn-cs"/>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en-US" sz="2000" b="1"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مبدأ 6:	نسعى إلى بناء الاستجابة للكوارث على القدرات المحلية</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يمتلك جميع الأشخاص والمجتمعات- حتى في أوقات الكوارث- قدرات وتعريهم أوجه ضعف. وسنعمل حيثما أمكن على تعزيز تلك القدرات من خلال تعيين موظفين محليين، وشراء المواد المحلية والتجارة مع الشركات المحلية. وسنعمل حيثما أمكن من خلال الوكالات الإنسانية غير الحكومية المحلية كشركاء في التخطيط والتنفيذ، وسنتعاون مع هياكل الحكومة المحلية حيثما كان ذلك مناسبًا.</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وسنعطي أولوية عالية للتنسيق المناسب لاستجاباتنا لحالات الطوارئ. يُستحسن أن يتم ذلك داخل البلدان المعنية من خلال الأشخاص المشاركين بشكل مباشر في عمليات الإغاثة، ويجب أن يشمل ذلك ممثلين عن هيئات الأمم المتحدة ذات الصلة.</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خصص وقتا لفهم السياق في بداية البرنامج أو الاستجابة من خلال إجراء تحليل للسياق في بداية البرنامج أو الاستجابة</a:t>
            </a:r>
            <a:endParaRPr lang="en-US" sz="1800" dirty="0">
              <a:effectLst/>
              <a:latin typeface="+mn-lt"/>
              <a:ea typeface="Calibri"/>
              <a:cs typeface="Times New Roman"/>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أشرك المجتمعات في تخطيط البرامج والاستجابات منذ البداية واضمن أن تساعد المجتمعات في إدارتها والإشراف عليها طوال الوقت - المشاركة والملكية المجتمعية الكاملة</a:t>
            </a:r>
            <a:endParaRPr lang="en-US" sz="1800" dirty="0">
              <a:effectLst/>
              <a:latin typeface="+mn-lt"/>
              <a:ea typeface="Calibri"/>
              <a:cs typeface="Times New Roman"/>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13</a:t>
            </a:fld>
            <a:endParaRPr lang="en-US" altLang="ru-RU"/>
          </a:p>
        </p:txBody>
      </p:sp>
    </p:spTree>
    <p:extLst>
      <p:ext uri="{BB962C8B-B14F-4D97-AF65-F5344CB8AC3E}">
        <p14:creationId xmlns:p14="http://schemas.microsoft.com/office/powerpoint/2010/main" val="1263491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مبدأ 7:  ينبغي إيجاد سبل لإشراك المستفيدين من البرنامج في إدارة مساعدات الإغاثة</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لا ييجوز فرض المساعدة المتصلة بالاستجابة للكوارث على المستفيدين. يمكن تحقيق الإغاثة الفعالة وإعادة التأهيل الدائم على أفضل وجه عندما يشارك المستفيدون المستهدفون في تصميم برنامج المساعدة وتنفيذها وإدارتها. وسنسعى جاهدين لتحقيق المشاركة المجتمعية الكاملة في برامج الإغاثة وإعادة التأهيل</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ما معنى المصطلحات التي يستخدمها الصليب الأحمر والهلال الأحمر  مثل المشاركة المجتمعية والمساءلة أو المساءلة أمام السكان المتضررين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تُعد المشاركة المجتمعية والمساءلة أسلوب عمل يعترف بجميع أفراد المجتمع كشركاء متساوين، والذين توجه احتياجاتهم وأولوياتهم وتفضيلاتهم المتنوعة كل ما نقوم به. ونحقق ذلك من خلال دمج المشاركة المجتمعية الهادفة، والتواصل المفتوح والصادق، وآليات الاستماع إلى التغذية الراجعة والتصرف بناءً عليها في برامجنا وعملياتنا. بناء على الأدلة والخبرة والحس السليم، عندما نشرك المجتمعات بشكل حقيقي وتنفذ تلك المجتمعات دورًا نشطًا في تصميم البرامج والعمليات وإدارتها، تكون النتائج أكثر فعالية واستدامة وذات جودة أعلى</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تشمل الأمثلة: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المشاركة المجتمعية في تصميم البرامج والاستجابات وإدارتها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آليات التغذية الراجعة المجتمعية متاحة في جميع الأوقات وتستجيب لما يخبرنا الناس به وتتصرف بناءً عليه</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تواصل منتظم ومفتوح وثنائي الاتجاه لشرح من نحن، وماذا نفعل، وأهداف البرنامج/الاستجابة، والجداول الزمنية والاستهداف، والتحديثات عندما يكون هناك حالات تأخير وتحديات</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14</a:t>
            </a:fld>
            <a:endParaRPr lang="en-US" altLang="ru-RU"/>
          </a:p>
        </p:txBody>
      </p:sp>
    </p:spTree>
    <p:extLst>
      <p:ext uri="{BB962C8B-B14F-4D97-AF65-F5344CB8AC3E}">
        <p14:creationId xmlns:p14="http://schemas.microsoft.com/office/powerpoint/2010/main" val="4022862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GB" sz="1805" kern="1200" dirty="0">
              <a:solidFill>
                <a:schemeClr val="tx1"/>
              </a:solidFill>
              <a:effectLst/>
              <a:latin typeface="+mn-lt"/>
              <a:ea typeface="+mn-ea"/>
              <a:cs typeface="+mn-cs"/>
            </a:endParaRPr>
          </a:p>
          <a:p>
            <a:pPr marL="457200" marR="0" algn="r"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457200" marR="0" algn="r"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المبدأ 8: تسعى مساعدات الإغاثة إلى الحد من نقاط الضعف المستقبلية أمام الكوارث بالإضافة إلى تلبية الاحتياجات الأساسية</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تؤثر جميع أعمال الإغاثة على آفاق التنمية على المدى الطويل، سواء بشكل إيجابي أو سلبي. واعترافا بذلك، سنسعى جاهدين لتنفيذ برامج الإغاثة التي تعمل بشكل فعال على تقليل تعرض المستفيدين للكوارث المستقبلية والمساعدة في خلق أنماط حياة مستدامة. وسوف نولي اهتماما خاصا بالمخاوف البيئية في تصميم برامج الإغاثة وإدارتها. كما سنسعى إلى تقليل التأثير السلبي للمساعدات الإنسانية، سعيًا إلى تجنب اعتماد المستفيدين على المساعدات الخارجية على المدى الطويل</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يرتبط هذا أيضًا بالمشاركة المجتمعية القوية. إن تصميم البرامج والعمليات وإدارتها بالشراكة مع المجتمعات يسهل الملكية المحلية والاعتماد على الذات. وعندما لا نشركهم، فإننا نعاملهم كمستفيدين سلبيين  من المساعدات، مما يقوض جهودنا لتعزيز قدرة المجتمع على الصمود. ومن الأمثلة على ذلك خطط العمل التي يقودها المجتمع</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توخي الحذر بشأن التأثير البيئي طويل المدى لاستجاباتنا- على سبيل المثال، تقطيع الأشجار المحلية للحصول على الأخشاب أو تركيب أنظمة المياه التي لا يمكن المحافظة عليها بعد مغادرتنا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يساعد فهم سياق المجتمع والتخطيط مع المجتمعات على ضمان فهمنا للسياق المحلي وعدم تنفيذ برامج قد تسبب ضررًا أو يكون لها آثار سلبية. كما يجب علينا رصد ذلك أثناء التنفيذ</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15</a:t>
            </a:fld>
            <a:endParaRPr lang="en-US" altLang="ru-RU"/>
          </a:p>
        </p:txBody>
      </p:sp>
    </p:spTree>
    <p:extLst>
      <p:ext uri="{BB962C8B-B14F-4D97-AF65-F5344CB8AC3E}">
        <p14:creationId xmlns:p14="http://schemas.microsoft.com/office/powerpoint/2010/main" val="3573415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مبدأ 9:  نخضع للمساءلة أمام الأشخاص الذين نسعى إلى مساعدتهم وأمام الأشخاص الذين نقبل الموارد منهم</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نعمل غالبا كحلقة وصل مؤسسية في الشراكة بين الجهات التي ترغب  في المساعدة والجهات التي تحتاج إلى المساعدة أثناء الكوارث. لذلك،  فإننا نرى أنفسنا خاضعين للمساءلة أمام الجهتين. ويجب أن تعكس جميع تعاملاتنا مع الجهات المانحة والمستفيدين موقفاً من الانفتاح والشفافية. ونحن ندرك ضرورة الإبلاغ عن أنشطتنا، سواء من المنظور المالي أو من منظور الفعالية. ونحن ندرك الالتزام بضمان المراقبة المناسبة لتوزيع المساعدات وإجراء تقييمات منتظمة  بخصوص تأثير المساعدات في حالات الكوارث. وسنسعى أيضًا إلى تقديم تقارير- بطريقة مفتوحة- عن تأثير عملنا، والعوامل التي تحد من هذا التأثير أو تعززه. سوف تعتمد برامجنا على معايير عالية من الاحترافية والخبرة لغايات الحد من إهدار الموارد القيمة</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يساعدنا الرصد المنتظم لعملنا على تحديد الحالات التي لا تسير فيها الأمور بشكل جيد وإجراء التحسينات</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يجب أن نتصرف بناءً على الشكاوى والتغذية الراجعة الواردة من المجتمعات و التي تسلط الضوء على حالات إخفاقنا في تلبية الاحتياجات، أو عندما لا يتصرف موظفونا ومتطوعونا بشكل مناسب، أي الفساد أو الاستغلال والاعتداء الجنسيين.</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التحلي بالشفافية بشأن كيفية استخدامنا للموارد المقدمة لنا لمساعدة المجتمعات - شرح ما نقوم به، والمدة التي المتوقعة لتنفيذ أعمالنا، وتوضيح التحديات وحالات التأخير</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16</a:t>
            </a:fld>
            <a:endParaRPr lang="en-US" altLang="ru-RU"/>
          </a:p>
        </p:txBody>
      </p:sp>
    </p:spTree>
    <p:extLst>
      <p:ext uri="{BB962C8B-B14F-4D97-AF65-F5344CB8AC3E}">
        <p14:creationId xmlns:p14="http://schemas.microsoft.com/office/powerpoint/2010/main" val="2546675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مبدأ 10:  نعترف في أنشطتنا الإعلامية والدعائية والإعلانية بضحايا الكوارث باعتبارهم بشرًا لهم كرامة، وليسوا أشياء ميؤوس منها</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لا يجوزإغفال احترام ضحايا الكارثة كشركاء في العمل على قدم المساواة. في معلوماتنا العامة، يجب علينا تقديم صورة موضوعية لحالة الكارثة حيث يتم تسليط الضوء على قدرات ضحايا الكارثة وتطلعاتهم، وليس فقط  على نقاط ضعفهم ومخاوفهم. وفي حين أننا سوف نتعاون مع وسائل الإعلام من أجل تعزيز الاستجابة العامة، لن نسمح للمطالب الخارجية أو الداخلية للدعاية بأن تكون لها الأسبقية على مبدأ تعظيم مساعدات الإغاثة الشاملة. وسوف نتجنب التنافس</a:t>
            </a:r>
            <a:r>
              <a:rPr lang="ar-JO" sz="1800" dirty="0">
                <a:effectLst/>
                <a:latin typeface="+mn-lt"/>
                <a:ea typeface="Calibri"/>
                <a:cs typeface="Calibri" panose="020F0502020204030204" pitchFamily="34" charset="0"/>
              </a:rPr>
              <a:t> </a:t>
            </a:r>
            <a:r>
              <a:rPr lang="ar-JO" sz="2000" dirty="0">
                <a:effectLst/>
                <a:latin typeface="+mn-lt"/>
                <a:ea typeface="Calibri"/>
                <a:cs typeface="Calibri" panose="020F0502020204030204" pitchFamily="34" charset="0"/>
              </a:rPr>
              <a:t>على التغطية الإعلامية مع وكالات الاستجابة للكوارث الأخرى  في الحالات التي قد تكون فيها تلك التغطية على حساب الخدمة المقدمة للمستفيدين أو على حساب أمن موظفينا أو المستفيدين</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إذا كنت في المجتمع، يجب عليك دائمًا أن تطلب موافقة الأشخاص قبل التقاط الصور لهم - بما في ذلك من نافذة السيارة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إذا كنت تشارك صورًا أو قصصًا عن عملك، لا تصور الأشخاص كضحايا أو عاجزين أو بطريقة مهينة - وبدلاً من ذلك، وازن التحديات التي يواجهونها مع القدرات المتوفرة لديهم</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17</a:t>
            </a:fld>
            <a:endParaRPr lang="en-US" altLang="ru-RU"/>
          </a:p>
        </p:txBody>
      </p:sp>
    </p:spTree>
    <p:extLst>
      <p:ext uri="{BB962C8B-B14F-4D97-AF65-F5344CB8AC3E}">
        <p14:creationId xmlns:p14="http://schemas.microsoft.com/office/powerpoint/2010/main" val="3097249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 البداية،  اسأل الأشخاص الذين حصلوا على إحاطة عن هذا المفهوم– اطلب منهم التوضيح؟</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وضح أن الاستغلال والاعتداء الجنسيين مبحوثان في مبدأ 1 من مبادئ مدونة قواعد السلوك – الإنسانية، وهما محظوران صراحةً في مدونات قواعد السلوك الخاصة باللجنة الدولية للصليب الأحمر والاتحاد الدولي لجمعيات الصليب الأحمر والهلال الأحمر ومعظم الجمعيات الوطنية التي وصعت مدونات قواعد السلوك الخاصة بها. يمكنك استخدام هذه الشريحة للإشارة إلى مبادئ مدونة قواعد السلوك الخاصة بمنظمتك حول هذا الأمر إذا كان لديها مدونة.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الاستغلال الجنسي - يعني أي استغلال أو محاولة استغلال لحالة ضعف أو قوة تفاضلية أو ثقة لأغراض جنسية فيما يتعلق بالأشخاص المتضررين، بما في ذلك- على سبيل المثال لا الحصر-الربح المالي أو الاجتماعي أو السياسي  المترتب على الاستغلال الجنسي لشخص آخر. تُعد أي دفعة (نقدًا أو أي سلعة أو خدمة أخرى) مقابل خدمات جنسية حالة من حالات الاستغلال جنسي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الاعتداء الجنسي - يعني الاعتداء الجسدي أو النفسي ذي الطبيعة الجنسية  أو التهديد به، سواء بالقوة أو في ظل ظروف غير متكافئة أو قسرية عند ارتكابه ضد الأشخاص المتضررين</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هذا يتضمن</a:t>
            </a:r>
            <a:r>
              <a:rPr lang="en-US" sz="2000" b="1"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يُحظر النشاط الجنسي مع الأطفال (الأشخاص الذين تقل أعمارهم عن 18 عامًا) بغض النظر عن سن الرشد أو سن الموافقة محليًا. لا يُعتد بالاعتقاد الخاطئ بشأن عمر الطفل.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يُحظر تبادل الأموال أو الوظائف أو السلع أو الخدمات مقابل الجنس، بما في ذلك الخدمات الجنسية أو غيرها من أشكال السلوك المهين أو الاستغلالي. ويشمل ذلك أي تبادل للمساعدات المستحقة للمستفيدين.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تعمل العلاقات الجنسية بين الموظفين/المتطوعين والمستفيدين من المساعدة، لأنها مبنية على ديناميات قوة غير متكافئة بطبيعتها، على تقويض المصداقية والنزاهة وهي محظورة بشدة.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عندما تنشأ لدى الموظف مخاوف أو شكوك بشأن الاستغلال الجنسي أو الاعتداء الجنسي من قبل زميل له في العمل، سواء كان في نفس الوكالة أم لا، يجب عليه الإبلاغ عن تلك المخاوف عبر آليات الإبلاغ المعمول بها. </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18</a:t>
            </a:fld>
            <a:endParaRPr lang="en-US" altLang="ru-RU"/>
          </a:p>
        </p:txBody>
      </p:sp>
    </p:spTree>
    <p:extLst>
      <p:ext uri="{BB962C8B-B14F-4D97-AF65-F5344CB8AC3E}">
        <p14:creationId xmlns:p14="http://schemas.microsoft.com/office/powerpoint/2010/main" val="35525738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ملاحظات المتحدثين</a:t>
            </a:r>
            <a:endParaRPr lang="en-US" sz="1600" dirty="0">
              <a:effectLst/>
              <a:latin typeface="+mn-lt"/>
              <a:ea typeface="Calibri"/>
              <a:cs typeface="Calibri" panose="020F0502020204030204" pitchFamily="34" charset="0"/>
            </a:endParaRPr>
          </a:p>
          <a:p>
            <a:pPr marL="685800" marR="0">
              <a:lnSpc>
                <a:spcPct val="115000"/>
              </a:lnSpc>
              <a:spcBef>
                <a:spcPts val="0"/>
              </a:spcBef>
              <a:spcAft>
                <a:spcPts val="0"/>
              </a:spcAft>
              <a:tabLst>
                <a:tab pos="457200" algn="l"/>
              </a:tabLs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685800" marR="0" algn="just" rtl="1">
              <a:lnSpc>
                <a:spcPct val="115000"/>
              </a:lnSpc>
              <a:spcBef>
                <a:spcPts val="0"/>
              </a:spcBef>
              <a:spcAft>
                <a:spcPts val="1000"/>
              </a:spcAft>
              <a:tabLst>
                <a:tab pos="457200" algn="l"/>
              </a:tabLst>
            </a:pPr>
            <a:r>
              <a:rPr lang="ar-JO" sz="1800" dirty="0">
                <a:effectLst/>
                <a:latin typeface="+mn-lt"/>
                <a:ea typeface="Calibri"/>
                <a:cs typeface="Calibri" panose="020F0502020204030204" pitchFamily="34" charset="0"/>
              </a:rPr>
              <a:t>بعبارات بسيطة - هذه هي القواعد </a:t>
            </a:r>
            <a:endParaRPr lang="en-US" sz="16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19</a:t>
            </a:fld>
            <a:endParaRPr lang="en-US" altLang="ru-RU"/>
          </a:p>
        </p:txBody>
      </p:sp>
    </p:spTree>
    <p:extLst>
      <p:ext uri="{BB962C8B-B14F-4D97-AF65-F5344CB8AC3E}">
        <p14:creationId xmlns:p14="http://schemas.microsoft.com/office/powerpoint/2010/main" val="1453615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تستعرض هذه الشريحة الغرض من هذه الأداة ولا ينبغي عرضها أثناء الإحاطة.</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a:t>
            </a:fld>
            <a:endParaRPr lang="en-US" altLang="ru-RU"/>
          </a:p>
        </p:txBody>
      </p:sp>
    </p:spTree>
    <p:extLst>
      <p:ext uri="{BB962C8B-B14F-4D97-AF65-F5344CB8AC3E}">
        <p14:creationId xmlns:p14="http://schemas.microsoft.com/office/powerpoint/2010/main" val="1220969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1200"/>
              </a:spcAft>
              <a:buClr>
                <a:srgbClr val="FF0000"/>
              </a:buClr>
              <a:buFont typeface="Arial" panose="020B0604020202020204" pitchFamily="34" charset="0"/>
              <a:buChar char="•"/>
            </a:pPr>
            <a:endParaRPr lang="en-US" sz="1800" dirty="0"/>
          </a:p>
          <a:p>
            <a:pPr marL="685800" marR="0" algn="r"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r>
              <a:rPr lang="ar-JO" sz="2000" dirty="0">
                <a:effectLst/>
                <a:latin typeface="+mn-lt"/>
                <a:ea typeface="Calibri"/>
                <a:cs typeface="Calibri" panose="020F0502020204030204" pitchFamily="34" charset="0"/>
              </a:rPr>
              <a:t> - إذا كان لدى منظمتك سياسة بشأن حماية الطفل، فقد ترغب في تضمين المزيد هنا حول هذا الموضوع</a:t>
            </a:r>
            <a:endParaRPr lang="en-US" sz="1800" dirty="0">
              <a:effectLst/>
              <a:latin typeface="+mn-lt"/>
              <a:ea typeface="Calibri"/>
              <a:cs typeface="Calibri" panose="020F0502020204030204" pitchFamily="34" charset="0"/>
            </a:endParaRPr>
          </a:p>
          <a:p>
            <a:pPr marL="685800" marR="0" algn="r"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باختصار، القواعد المتعلقة بالأطفال والاستغلال والاعتداء الجنسيين</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20</a:t>
            </a:fld>
            <a:endParaRPr lang="en-US" altLang="ru-RU"/>
          </a:p>
        </p:txBody>
      </p:sp>
    </p:spTree>
    <p:extLst>
      <p:ext uri="{BB962C8B-B14F-4D97-AF65-F5344CB8AC3E}">
        <p14:creationId xmlns:p14="http://schemas.microsoft.com/office/powerpoint/2010/main" val="12866134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endParaRPr lang="en-US" dirty="0"/>
          </a:p>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endParaRPr lang="en-US" dirty="0"/>
          </a:p>
          <a:p>
            <a:pPr marL="0" marR="0" algn="just" rtl="1">
              <a:lnSpc>
                <a:spcPct val="115000"/>
              </a:lnSpc>
              <a:spcBef>
                <a:spcPts val="0"/>
              </a:spcBef>
              <a:spcAft>
                <a:spcPts val="1000"/>
              </a:spcAf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685800" marR="0" algn="r" rtl="1">
              <a:lnSpc>
                <a:spcPct val="115000"/>
              </a:lnSpc>
              <a:spcBef>
                <a:spcPts val="0"/>
              </a:spcBef>
              <a:spcAft>
                <a:spcPts val="1000"/>
              </a:spcAft>
              <a:tabLst>
                <a:tab pos="457200" algn="l"/>
              </a:tabLst>
            </a:pPr>
            <a:r>
              <a:rPr lang="en-US" sz="2000" dirty="0">
                <a:effectLst/>
                <a:latin typeface="Calibri" panose="020F0502020204030204" pitchFamily="34" charset="0"/>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r"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توقف ونظم مناقشة مع المشاركين، إما في مجموعة صغيرة واحدة، أو قسمهم إلى مجموعات أصغر مكونة من 3-4 أشخاص إذا كان هناك الكثير من المشاركين.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نقاط الحديث</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التأثير على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فيما يتعلق الشخص الذي تعرض للإساءة- الصدمة، والوصم، وانعدام الثقة، واعتلال الصحة العقلية، واعتلال الصحة البدنية، والحمل، قد لا يسعى للحصول على دعم آخر عند الحاجة بسبب انعدام الثقة في الجمعية الوطنية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فيما يتعلق بعلاقتنا مع المجتمعات – إنعدام الثقة، والسمعة المشوهة، والعداء والتهديدات الأمنية، وفقدان الوصول</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القواعد صارمة أن ذلك يعني أننا لا نستطيع تقديم برامج أو استجابات فعالة، ولن نحقق أهدافنا، ونخفق في الحفاظ على المبدأ الأساسي</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إذا رأى أحد الأشخاص الذين حصلوا على إحاطة بأن القواعد صارمة للغاية، ناقش سبب اعتقاده ذلك، واطلب من الآخرين المساهمة في المناقشة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 نهاية المطاف، هذه هي قواعد العمل في الصليب الأحمر والهلال الأحمر، وإذا لم يوافق أحد الأشخاص عليها، ينبغي عليه العمل مع جهة أخرى</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العبارات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هذا العبارة غير صحيحة لأن الدفع مقابل الجنس يسيء إلى كرامة الفرد ويشوه سمعة حركة الصليب الأحمر والهلال الأحمر. إنه يتعارض مع المبدأ الأساسي رقم (1) وسياسات منع الاستغلال والإعتداء الجنسيين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إن ضرب الطفل، باستخدام أي شكل من أشكال العنف أو التخويف، يتعارض مع المبدأ الأساسي رقم (1) وسياسات حماية الطفل. لا يُسمح بالعنف ضد أي شخص إذا كنت تعمل لدى حركة الصليب الأحمر والهلال الأحمر</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يحظر بشدة  إقامة علاقات مع الأشخاص الذين يساعدهم برنامجنا واستجاباتنا. وذلك بسبب اختلال توازن القوى ويمكن أن تدخل المرأة في العلاقة لأنها تشعر أنه ينبغي عليها الحصول الدعم، أو لأنها تعرضت لضغوط من والدها أو عائلتها لغايات مساعدة الأسرة.</a:t>
            </a:r>
            <a:endParaRPr lang="en-US" sz="1800" dirty="0">
              <a:effectLst/>
              <a:latin typeface="+mn-lt"/>
              <a:ea typeface="Calibri"/>
              <a:cs typeface="Calibri" panose="020F0502020204030204" pitchFamily="34" charset="0"/>
            </a:endParaRPr>
          </a:p>
          <a:p>
            <a:pPr marL="342900" indent="-342900">
              <a:buFontTx/>
              <a:buChar char="-"/>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21</a:t>
            </a:fld>
            <a:endParaRPr lang="en-US" altLang="ru-RU"/>
          </a:p>
        </p:txBody>
      </p:sp>
    </p:spTree>
    <p:extLst>
      <p:ext uri="{BB962C8B-B14F-4D97-AF65-F5344CB8AC3E}">
        <p14:creationId xmlns:p14="http://schemas.microsoft.com/office/powerpoint/2010/main" val="3590918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pPr>
            <a:br>
              <a:rPr lang="en-GB" sz="1800" dirty="0"/>
            </a:br>
            <a:r>
              <a:rPr lang="ar-JO" sz="1800" b="1" dirty="0">
                <a:effectLst/>
                <a:latin typeface="+mn-lt"/>
                <a:ea typeface="Calibri"/>
                <a:cs typeface="Calibri" panose="020F0502020204030204" pitchFamily="34" charset="0"/>
              </a:rPr>
              <a:t>ملاحظات المتحدثين</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1800" dirty="0">
                <a:effectLst/>
                <a:latin typeface="+mn-lt"/>
                <a:ea typeface="Calibri"/>
                <a:cs typeface="Calibri" panose="020F0502020204030204" pitchFamily="34" charset="0"/>
              </a:rPr>
              <a:t>في البداية،  اسأل الأشخاص الذين حصلوا على إحاطة عن هذا المفهوم– اطلب منهم التوضيح؟</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يعد الاحتيال والفساد أيضًا مشكلة خطيرة وانتهاكًا لنزاهتنا ويمكن أن يضر بسمعة المنظمة ويحول الأموال بعيدًا عن الأشخاص الذين يحتاجون إليها</a:t>
            </a:r>
            <a:r>
              <a:rPr lang="en-US" sz="1800" dirty="0">
                <a:effectLst/>
                <a:latin typeface="+mn-lt"/>
                <a:ea typeface="Calibri"/>
                <a:cs typeface="Calibri" panose="020F0502020204030204" pitchFamily="34" charset="0"/>
              </a:rPr>
              <a:t>.</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الاحتيال يعني أي فعل أو تقاعس متعمد يهدف إلى خداع الآخرين، مما يترتب عليه خسارة الضحية و/أو تحقيق مكاسب للمخالف. على سبيل المثال، إخبار أفراد المجتمع بأنه يلزمهم الدفع لإضافتهم إلى قوائم المستفيدين</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الفساد  يعني إساءة استخدام السلطة الموكلة لتحقيق مكاسب خاصة. على سبيل المثال</a:t>
            </a:r>
            <a:r>
              <a:rPr lang="en-US" sz="1800" dirty="0">
                <a:effectLst/>
                <a:latin typeface="+mn-lt"/>
                <a:ea typeface="Calibri"/>
                <a:cs typeface="Calibri" panose="020F0502020204030204" pitchFamily="34" charset="0"/>
              </a:rPr>
              <a:t>:</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سرقة الأموال أو الإمدادات – سرقة مواد الصليب الأحمر والهلال الأحمر، ومواد المساعدة، والأموال، وتقديم مطالبات نفقات مبالغ فيها</a:t>
            </a:r>
            <a:endParaRPr lang="en-US" sz="16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الرشوة - العمل غير القانوني المتمثل في عرض أي هدية أو قرض أو أتعاب أو مكافأة أو أي منفعة أخرى (الضرائب أو الخدمات أو التبرعات، ونحو ذلك) على أي شخص أو تلقيها منه مقابل القيام بشيء غير شريف أو غير قانوني أو خيانة الأمانة، في أداء واجباته</a:t>
            </a:r>
            <a:endParaRPr lang="en-US" sz="16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المحسوبية - شكل من أشكال المحاباة يعتمد على العلاقات المألوفة حيث يستغل شخص يشغل منصبا رسميا سلطته وصلاحياته لتوفير وظيفة أو خدمة لأحد أفراد الأسرة، حتى لو كان غير مؤهل أو غير مستحق لها. </a:t>
            </a:r>
            <a:endParaRPr lang="en-US" sz="1600" dirty="0">
              <a:effectLst/>
              <a:latin typeface="+mn-lt"/>
              <a:ea typeface="Calibri"/>
              <a:cs typeface="Times New Roman"/>
            </a:endParaRPr>
          </a:p>
          <a:p>
            <a:pPr marL="0" marR="0" algn="just" rtl="1">
              <a:lnSpc>
                <a:spcPct val="115000"/>
              </a:lnSpc>
              <a:spcBef>
                <a:spcPts val="0"/>
              </a:spcBef>
              <a:spcAft>
                <a:spcPts val="1000"/>
              </a:spcAf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عندما يكون لدى الموظف مخاوف أو شكوك بشأن الاحتيال والفساد من قبل زميل له في العمل، سواء كان في نفس الوكالة أم لا، يجب عليه الإبلاغ عن تلك المخاوف عبر آليات الإبلاغ المعمول بها</a:t>
            </a:r>
            <a:r>
              <a:rPr lang="en-US" sz="1800" dirty="0">
                <a:effectLst/>
                <a:latin typeface="+mn-lt"/>
                <a:ea typeface="Calibri"/>
                <a:cs typeface="Calibri" panose="020F0502020204030204" pitchFamily="34" charset="0"/>
              </a:rPr>
              <a:t>.</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1800" b="1" dirty="0">
                <a:effectLst/>
                <a:latin typeface="+mn-lt"/>
                <a:ea typeface="Calibri"/>
                <a:cs typeface="Calibri" panose="020F0502020204030204" pitchFamily="34" charset="0"/>
              </a:rPr>
              <a:t>مناقشة</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ما تأثير الفساد؟</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1800" dirty="0">
                <a:effectLst/>
                <a:latin typeface="+mn-lt"/>
                <a:ea typeface="Calibri"/>
                <a:cs typeface="Calibri" panose="020F0502020204030204" pitchFamily="34" charset="0"/>
              </a:rPr>
              <a:t>على المجتمعات - يصرف الموارد عن الأشخاص الذين يحتاجون إليها، ويقلل من الجودة والتأثير الذي يمكن أن نحققه، ويخلق عدم الثقة، ويشجع الرأي القائل بأن الفساد أمر مقبول</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1800" dirty="0">
                <a:effectLst/>
                <a:latin typeface="+mn-lt"/>
                <a:ea typeface="Calibri"/>
                <a:cs typeface="Calibri" panose="020F0502020204030204" pitchFamily="34" charset="0"/>
              </a:rPr>
              <a:t>على علاقاتنا وسمعتنا - يبني عدم الثقة، ويشوه سمعتنا، ويثني المجتمعات عن العمل معنا، ويسبب مشكلات تتعلق بالأمن والوصول</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1800" dirty="0">
                <a:effectLst/>
                <a:latin typeface="+mn-lt"/>
                <a:ea typeface="Calibri"/>
                <a:cs typeface="Calibri" panose="020F0502020204030204" pitchFamily="34" charset="0"/>
              </a:rPr>
              <a:t>على المنظمة -  تحقيق التأثير أقل، وانخفاض جودة العمل، والإخفاق في الوفاء بولايتنا، والإضرار بسمعتنا، وقلة التمويل من الجهات المانحة، والمشاكل مع السلطات المحلية والحكومات، وفي أسوأ الحالات، يمكن أن تؤدي إلى استبعاد الجمعية الوطنية من الحركة</a:t>
            </a:r>
            <a:endParaRPr lang="en-US" sz="1600" dirty="0">
              <a:effectLst/>
              <a:latin typeface="+mn-lt"/>
              <a:ea typeface="Calibri"/>
              <a:cs typeface="Calibri" panose="020F0502020204030204" pitchFamily="34" charset="0"/>
            </a:endParaRPr>
          </a:p>
          <a:p>
            <a:pPr marL="0" marR="0" lvl="0" indent="0" algn="l" defTabSz="914400" rtl="0" eaLnBrk="0" fontAlgn="base" latinLnBrk="0" hangingPunct="0">
              <a:lnSpc>
                <a:spcPct val="100000"/>
              </a:lnSpc>
              <a:spcBef>
                <a:spcPct val="30000"/>
              </a:spcBef>
              <a:spcAft>
                <a:spcPts val="600"/>
              </a:spcAft>
              <a:buClrTx/>
              <a:buSzTx/>
              <a:buFontTx/>
              <a:buNone/>
              <a:tabLst/>
              <a:defRPr/>
            </a:pPr>
            <a:endParaRPr lang="en-GB" sz="1800" dirty="0"/>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22</a:t>
            </a:fld>
            <a:endParaRPr lang="en-US" altLang="ru-RU"/>
          </a:p>
        </p:txBody>
      </p:sp>
    </p:spTree>
    <p:extLst>
      <p:ext uri="{BB962C8B-B14F-4D97-AF65-F5344CB8AC3E}">
        <p14:creationId xmlns:p14="http://schemas.microsoft.com/office/powerpoint/2010/main" val="19512155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توقف ونظم مناقشة مع المشاركين، إما في مجموعة واحدة صغيرة، أو تقسيمهم إلى مجموعات</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نقاط الحوار</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هذا يعوقنا عن توفير المواد المخصصة للمجتمعات الضعيفة ويخرق المبدأ الأساسي رقم 1 – الواجب الإنساني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هذا ليس عملا نزيها ويُعد تفضيلًا لأسرتنا على الآخرين. ربما يكون أحد أفراد الأسرة هو المرشح الأفضل، غير أن الأمر يبدو كحالة من حالات الفساد من وجهة نظر الآخرين، مما يضر بسمعة الجمعية الوطنية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 قد يقدم المورد الهدية كوسيلة لتأمين العقد حتى لو لم تكن أفضل قيمة مقابل المال، أو أفضل جودة، أو الشركة المناسبة للوظيفة. وهذا يقلل من جودة عملنا، ويمكن أن يؤدي إلى إهدار الموارد الوقت. يضر هذا بسمعتنا في المجتمعات وعلى نطاق أوسع</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لا - من غير المرجح أن يؤثر شيء بسيط القيمة مثل القلم على قرارك بشأن الاستعانة بأحد الموردين من عدمه. هذا تسويق للشركة وليس رشوة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 هذا احتيال. لا تطلب حركة الصليب الأحمر والهلال الأحمر أبدًا المال أو الهدايا أو الخدمات الجنسية لمساعدة الناس - فنحن نتحرك بدافع الضرورة الإنسانية. يُعد فعل ذلك إساءة استخدام لمنصبنا كموظفين أو متطوعين في الصليب الأحمر والهلال الأحمر واستغلالا للأشخاص الضعفاء</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 على الرغم من أن أحد الأشخاص في موقع السلطة قد طلب منك القيام بذلك، إلا أن هذا يبقى فسادًا ويخالف المبدأ الأساسي المتمثل في مساعدة الأشخاص الأكثر احتياجًا. كما أن من شأن ذلك الإضرار بسمعتنا في نظر بقية المجتمع الذي قد ينظر إلينا كمنظمة فاسدة</a:t>
            </a:r>
            <a:endParaRPr lang="en-US" sz="1800" dirty="0">
              <a:effectLst/>
              <a:latin typeface="+mn-lt"/>
              <a:ea typeface="Calibri"/>
              <a:cs typeface="Calibri" panose="020F0502020204030204" pitchFamily="34" charset="0"/>
            </a:endParaRPr>
          </a:p>
          <a:p>
            <a:pPr marL="457200" indent="-457200">
              <a:buAutoNum type="arabicPeriod"/>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23</a:t>
            </a:fld>
            <a:endParaRPr lang="en-US" altLang="ru-RU"/>
          </a:p>
        </p:txBody>
      </p:sp>
    </p:spTree>
    <p:extLst>
      <p:ext uri="{BB962C8B-B14F-4D97-AF65-F5344CB8AC3E}">
        <p14:creationId xmlns:p14="http://schemas.microsoft.com/office/powerpoint/2010/main" val="32529434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ملاحظات المتحدثين</a:t>
            </a:r>
            <a:endParaRPr lang="en-US" sz="1600" dirty="0">
              <a:effectLst/>
              <a:latin typeface="+mn-lt"/>
              <a:ea typeface="Calibri"/>
              <a:cs typeface="Calibri" panose="020F0502020204030204" pitchFamily="34" charset="0"/>
            </a:endParaRPr>
          </a:p>
          <a:p>
            <a:pPr marL="457200" marR="0" algn="r" rtl="1">
              <a:lnSpc>
                <a:spcPct val="115000"/>
              </a:lnSpc>
              <a:spcBef>
                <a:spcPts val="0"/>
              </a:spcBef>
              <a:spcAft>
                <a:spcPts val="1000"/>
              </a:spcAft>
              <a:tabLst>
                <a:tab pos="457200" algn="l"/>
              </a:tabLs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بعض القواعد الأساسية الأخرى المشتركة بين اللجنة الدولية والاتحاد الدولي والتي توجه عملنا في المجتمعات المحلية</a:t>
            </a:r>
            <a:endParaRPr lang="en-US" sz="1600" dirty="0">
              <a:effectLst/>
              <a:latin typeface="+mn-lt"/>
              <a:ea typeface="Calibri"/>
              <a:cs typeface="Calibri" panose="020F0502020204030204" pitchFamily="34" charset="0"/>
            </a:endParaRPr>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24</a:t>
            </a:fld>
            <a:endParaRPr lang="en-US" altLang="ru-RU"/>
          </a:p>
        </p:txBody>
      </p:sp>
    </p:spTree>
    <p:extLst>
      <p:ext uri="{BB962C8B-B14F-4D97-AF65-F5344CB8AC3E}">
        <p14:creationId xmlns:p14="http://schemas.microsoft.com/office/powerpoint/2010/main" val="3243977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استخدم هذه الشريحة لإضافة محتوى إلى قواعد السلوك الخاصة بمنظمتك إذا كان هناك شيء آخر ترغب في تغطيته هذه الإحاطة </a:t>
            </a:r>
            <a:endParaRPr lang="en-US" sz="1600" dirty="0">
              <a:effectLst/>
              <a:latin typeface="+mn-lt"/>
              <a:ea typeface="Calibri"/>
              <a:cs typeface="Calibri" panose="020F0502020204030204" pitchFamily="34" charset="0"/>
            </a:endParaRPr>
          </a:p>
          <a:p>
            <a:pPr marL="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تتضمن الروابط هنا مدونات قواعد سلوك موظفي اللجنة الدولية والاتحاد الدولي </a:t>
            </a:r>
            <a:endParaRPr lang="en-US" sz="1600" dirty="0">
              <a:effectLst/>
              <a:latin typeface="+mn-lt"/>
              <a:ea typeface="Calibri"/>
              <a:cs typeface="Calibri" panose="020F0502020204030204" pitchFamily="34" charset="0"/>
            </a:endParaRPr>
          </a:p>
          <a:p>
            <a:br>
              <a:rPr lang="en-GB" sz="1800" dirty="0"/>
            </a:br>
            <a:endParaRPr lang="en-GB" sz="1800" dirty="0"/>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25</a:t>
            </a:fld>
            <a:endParaRPr lang="en-US" altLang="ru-RU"/>
          </a:p>
        </p:txBody>
      </p:sp>
    </p:spTree>
    <p:extLst>
      <p:ext uri="{BB962C8B-B14F-4D97-AF65-F5344CB8AC3E}">
        <p14:creationId xmlns:p14="http://schemas.microsoft.com/office/powerpoint/2010/main" val="20025248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algn="just" rtl="1">
              <a:lnSpc>
                <a:spcPct val="115000"/>
              </a:lnSpc>
              <a:spcBef>
                <a:spcPts val="0"/>
              </a:spcBef>
              <a:spcAft>
                <a:spcPts val="1000"/>
              </a:spcAft>
              <a:tabLst>
                <a:tab pos="457200" algn="l"/>
              </a:tabLst>
            </a:pPr>
            <a:r>
              <a:rPr lang="en-US" sz="2000" b="1" dirty="0">
                <a:effectLst/>
                <a:latin typeface="Calibri" panose="020F0502020204030204" pitchFamily="34" charset="0"/>
                <a:ea typeface="Calibri"/>
                <a:cs typeface="Calibri" panose="020F0502020204030204" pitchFamily="34" charset="0"/>
              </a:rPr>
              <a:t> </a:t>
            </a:r>
            <a:r>
              <a:rPr lang="ar-JO" sz="2000" b="1" dirty="0">
                <a:effectLst/>
                <a:latin typeface="Calibri" panose="020F0502020204030204" pitchFamily="34" charset="0"/>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هناك خيارات مختلفة للإبلاغ عن أي انتهاكات لمدونة قواعد السلوك، بما في ذلك قواعد السلوك الخاصة بالاتحاد الدولي واللجنة الدولية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آليات الإبلاغ هذه سرية ولن يكون هناك أي انتقام تجاه أي شخص يبلغ عن مشكلة ما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يمكنك التحدث إلى مشرفك أو أحد كبار أعضاء الإدارة إذا كنت تثق بهم وتشعر بالراحة للقيام بذلك</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يمكنك أيضًا التحدث إلى قسم الموارد البشرية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أو استخدم خطوط الإبلاغ المتصلة بالنزاهة لدى الاتحاد الدولي واللجنة الدولية </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26</a:t>
            </a:fld>
            <a:endParaRPr lang="en-US" altLang="ru-RU"/>
          </a:p>
        </p:txBody>
      </p:sp>
    </p:spTree>
    <p:extLst>
      <p:ext uri="{BB962C8B-B14F-4D97-AF65-F5344CB8AC3E}">
        <p14:creationId xmlns:p14="http://schemas.microsoft.com/office/powerpoint/2010/main" val="6493604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روابط لسياسات وموارد مفيدة - أضف أي روابط لجمعيتك الوطنية هنا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تحتوي منصة التعلم عبر الإنترنت التابعة للاتحاد الدولي على دورات وإرشادات حول مدونة قواعد السلوك وسياسات الموظفين المختلفة</a:t>
            </a:r>
            <a:r>
              <a:rPr lang="en-US" sz="2000" dirty="0">
                <a:effectLst/>
                <a:latin typeface="+mn-lt"/>
                <a:ea typeface="Calibri"/>
                <a:cs typeface="Calibri" panose="020F0502020204030204" pitchFamily="34" charset="0"/>
              </a:rPr>
              <a:t> - https://ifrc.csod.com/client/ifrc/default.aspx</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لدى الصليب الأحمر البريطاني برنامج تعليمي قصير عبر الإنترنت مدته 30 دقيقة يركز على مخاطر الاستغلال والاعتداء الجنسيين و مسؤولياتنا لمنع الضرر والحماية منهو وماذا تفعل إذا كنت قلقًا بشأن سلامة شخص قد يكون معرضًا للخطر أو يعاني من سوء المعاملة</a:t>
            </a:r>
            <a:r>
              <a:rPr lang="en-US" sz="2000" dirty="0">
                <a:effectLst/>
                <a:latin typeface="+mn-lt"/>
                <a:ea typeface="Calibri"/>
                <a:cs typeface="Calibri" panose="020F0502020204030204" pitchFamily="34" charset="0"/>
              </a:rPr>
              <a:t>. https://ifrc.csod.com/ui/lms-learning-details/app/course/87fc93b0-5903-4267-b660-d6b1355bb365</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لدى الاتحاد الدولي دورة تعليمية قصيرة عبر الإنترنت مدتها ساعتين و30 دقيقة حول الاحتيال والفساد. يتمثل هدفها الرئيسي في الحد من المخاطر العامة للفساد من خلال تزويد المتعلمين بالأدوات والمعرفة الأساسية التي يمكنهم تطبيقها على أساس يومي. تشمل الأهداف التعليمية لتلك الدورة ما يلي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تقييم ما يمكن أن يشكل أعمال فساد</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التنبؤ بآثار الفساد في القطاع الإنساني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التعرف على المؤشرات المحتملة للفساد والأفعال التي تساهم في الفساد</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الاستجابة بشكل مناسب للفساد المشتبه به والتحديات التي يواجهها الموظفون والمتطوعون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تم تطوير الوحدات الثلاث للتعلم الإلكتروني 101: منع الفساد لموظفي ومتطوعي الاتحاد الدولي والجمعيات الوطنية على وجه التحديد وكذلك لأي شخص آخر مهتم باكتساب المعرفة حول منع الفساد والمساهمة في بيئة أكثر شفافية ومساءلة</a:t>
            </a: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https://ifrc.csod.com/ui/lms-learning-details/app/course/5e48022e-0d69-42f2-8ed3-33e3dd1d9ad3</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تقدم تلك الدورة الموجزة وثيقة قواعد سلوك الموظفين والغرض منها ومفاهيمها الرئيسية بالإضافة إلى إجراءات إعداد التقارير والعمليات التأديبية ذات الصلة. يجب على جميع الموظفين أخذ هذه الدورة واجتياز الاختبار النهائي</a:t>
            </a:r>
            <a:r>
              <a:rPr lang="en-US" sz="2000" dirty="0">
                <a:effectLst/>
                <a:latin typeface="+mn-lt"/>
                <a:ea typeface="Calibri"/>
                <a:cs typeface="Calibri" panose="020F0502020204030204" pitchFamily="34" charset="0"/>
              </a:rPr>
              <a:t>. https://ifrc.csod.com/ui/lms-learning-details/app/course/00bb0cb4-0e53-4196-b3f0-4812ebdde306</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نطاق سياسات الاتحاد الدولي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https://www.ifrc.org/sites/default/files/2021-08/IFRC-Secretariat-Policy-on-Prevention-and-Response-to-SEA_final.pdf</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https://www.ifrc.org/document/ifrc-child-safeguarding-policy</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https://www.ifrc.org/document/whistleblower-protection-policy</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https://www.ifrc.org/sites/default/files/IFRC-Fraud-and-Corruption-prevention-and-control-policy_English.pdf</a:t>
            </a:r>
            <a:r>
              <a:rPr lang="en-US" sz="2000" dirty="0">
                <a:effectLst/>
                <a:latin typeface="Calibri" panose="020F0502020204030204" pitchFamily="34" charset="0"/>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27</a:t>
            </a:fld>
            <a:endParaRPr lang="en-US" altLang="ru-RU"/>
          </a:p>
        </p:txBody>
      </p:sp>
    </p:spTree>
    <p:extLst>
      <p:ext uri="{BB962C8B-B14F-4D97-AF65-F5344CB8AC3E}">
        <p14:creationId xmlns:p14="http://schemas.microsoft.com/office/powerpoint/2010/main" val="211966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اسأل </a:t>
            </a:r>
            <a:r>
              <a:rPr lang="ar-JO" sz="2000" dirty="0" err="1">
                <a:effectLst/>
                <a:latin typeface="+mn-lt"/>
                <a:ea typeface="Calibri"/>
                <a:cs typeface="Calibri" panose="020F0502020204030204" pitchFamily="34" charset="0"/>
              </a:rPr>
              <a:t>المشاكرين</a:t>
            </a:r>
            <a:r>
              <a:rPr lang="ar-JO" sz="2000" dirty="0">
                <a:effectLst/>
                <a:latin typeface="+mn-lt"/>
                <a:ea typeface="Calibri"/>
                <a:cs typeface="Calibri" panose="020F0502020204030204" pitchFamily="34" charset="0"/>
              </a:rPr>
              <a:t> إذا كانوا يرغبون في طرح أي أسئلة  </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28</a:t>
            </a:fld>
            <a:endParaRPr lang="en-US" altLang="ru-RU"/>
          </a:p>
        </p:txBody>
      </p:sp>
    </p:spTree>
    <p:extLst>
      <p:ext uri="{BB962C8B-B14F-4D97-AF65-F5344CB8AC3E}">
        <p14:creationId xmlns:p14="http://schemas.microsoft.com/office/powerpoint/2010/main" val="3980260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a:t>
            </a:fld>
            <a:endParaRPr lang="en-US" altLang="ru-RU"/>
          </a:p>
        </p:txBody>
      </p:sp>
    </p:spTree>
    <p:extLst>
      <p:ext uri="{BB962C8B-B14F-4D97-AF65-F5344CB8AC3E}">
        <p14:creationId xmlns:p14="http://schemas.microsoft.com/office/powerpoint/2010/main" val="1124864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يمكن تعديل هذه الدورة لتشمل لمحة عامة عن موظفي المنظمة ومدونة قواعد سلوك المتطوعين إن وجدت.</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4</a:t>
            </a:fld>
            <a:endParaRPr lang="en-US" altLang="ru-RU"/>
          </a:p>
        </p:txBody>
      </p:sp>
    </p:spTree>
    <p:extLst>
      <p:ext uri="{BB962C8B-B14F-4D97-AF65-F5344CB8AC3E}">
        <p14:creationId xmlns:p14="http://schemas.microsoft.com/office/powerpoint/2010/main" val="3142454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الميسر</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تعاون الاتحاد الدولي مع اللجنة التوجيهية للاستجابة الإنسانية- وهي شبكة من المنظمات غير الحكومية الدولية الكبرى- واللجنة الدولية لوضع مدونة قواعد السلوك للحركة الدولية والمنظمات غير الحكومية في الإغاثة في حالات الكوارث في عام 1994. وقد رُحب بالمدونة من خلال قرار المؤتمر الدولي للحركة (الذي يضم جميع الدول الأطراف في اتفاقيات جنيف بالإضافة إلى مكونات الحركة) في العام التالي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تسعى مدونة قواعد السلوك إلى حماية معايير السلوك الخاصة بنا حتى نتمكن من الحفاظ على أعلى معايير الاستقلالية والفعالية والتأثير. تم إعداد المدونة  على نحو مشترك بين الاتحاد الدولي واللجنة الدولية.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كما وقعت العديد من المنظمات غير الحكومية على مدونة قواعد السلوك، لذا فهي لا تسري على اللجنة الدولية فقط.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عند التطوع أو العمل مع حركة الصليب الأحمر والهلال الأحمر، فإنك تعتبر موقعا على مدونة قواعد السلوك هذه سواء وقعت عليها بيدك أم لا. تمثل المدون التزامت تنظيميت وبالتالي هي تسري على أي شخص في المنظمة - المتطوعين والموظفين والاستشاريين، ونحوهم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تسري القواعد أثناء ساعات العمل خارج ساعات العمل - حيث يُنظر إلينا في كثير من الأحيان كممثلين للصليب الأحمر والهلال الأحمر</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هناك 10 مبادئ أساسية، يعكس الكثير منها المبادئ الإنسانية الأساسية، وعدم التحيز والحيادية والاستقلالية.</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تُستخلص معظم قواعد السلوك الخاصة بالمنظمة من هذه المدونة العالمية المشتركة</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تتضمن المدونة إرشادات حول الأعمال التي ننفذها وكيفية تنفيذ تلك الأعمال - وبالتالي أنواع المساعدة التي نقدمها وكيفية تقديمها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تتضمن المدونة إرشادات حول ما نتوقعه المتطوعين والموظفين التابعين لنا – والمساءل المقبولة</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5</a:t>
            </a:fld>
            <a:endParaRPr lang="en-US" altLang="ru-RU"/>
          </a:p>
        </p:txBody>
      </p:sp>
    </p:spTree>
    <p:extLst>
      <p:ext uri="{BB962C8B-B14F-4D97-AF65-F5344CB8AC3E}">
        <p14:creationId xmlns:p14="http://schemas.microsoft.com/office/powerpoint/2010/main" val="60488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اعرض المبادئ الأساسية العشرة</a:t>
            </a:r>
            <a:endParaRPr lang="en-US" sz="1800" dirty="0">
              <a:effectLst/>
              <a:latin typeface="+mn-lt"/>
              <a:ea typeface="Calibri"/>
              <a:cs typeface="Calibri" panose="020F0502020204030204" pitchFamily="34" charset="0"/>
            </a:endParaRPr>
          </a:p>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اسأل المشاركين ما إذا كانوا يعرفونها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وضح أنك ستستعرض كل مبدأ من تلك المبادئ م مع التركيز على ما يعنيه بخصوص سلوكنا في المجتمعات</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6</a:t>
            </a:fld>
            <a:endParaRPr lang="en-US" altLang="ru-RU"/>
          </a:p>
        </p:txBody>
      </p:sp>
    </p:spTree>
    <p:extLst>
      <p:ext uri="{BB962C8B-B14F-4D97-AF65-F5344CB8AC3E}">
        <p14:creationId xmlns:p14="http://schemas.microsoft.com/office/powerpoint/2010/main" val="2845792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اعتمادًا على الوقت المتاح - خيار التركيز على المبادئ الأكثر ارتباطًا بسلوك الموظفين والمتطوعين في المجتمعات.</a:t>
            </a:r>
            <a:endParaRPr lang="en-US" sz="1800" dirty="0">
              <a:effectLst/>
              <a:latin typeface="+mn-lt"/>
              <a:ea typeface="Calibri"/>
              <a:cs typeface="Calibri" panose="020F0502020204030204" pitchFamily="34" charset="0"/>
            </a:endParaRPr>
          </a:p>
          <a:p>
            <a:pPr algn="r"/>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7</a:t>
            </a:fld>
            <a:endParaRPr lang="en-US" altLang="ru-RU"/>
          </a:p>
        </p:txBody>
      </p:sp>
    </p:spTree>
    <p:extLst>
      <p:ext uri="{BB962C8B-B14F-4D97-AF65-F5344CB8AC3E}">
        <p14:creationId xmlns:p14="http://schemas.microsoft.com/office/powerpoint/2010/main" val="2381348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160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الميسر</a:t>
            </a:r>
            <a:endParaRPr lang="en-US" sz="1800" dirty="0">
              <a:effectLst/>
              <a:latin typeface="+mn-lt"/>
              <a:ea typeface="Calibri"/>
              <a:cs typeface="Calibri" panose="020F0502020204030204" pitchFamily="34" charset="0"/>
            </a:endParaRPr>
          </a:p>
          <a:p>
            <a:pPr marL="137160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مبدأ 1: يوضع الواجب الإنساني على رأس سلم الأولويات</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يُعد الحق في الحصول على المساعدة الإنسانية وتقديمها مبدأ إنسانيا أساسيا ينبغي أن يتمتع به جميع المواطنين في جميع البلدان. وحيث أننا أعضاء في المجتمع الدولي، ندرك التزامنا بتوفير المساعدة الإنسانية حيثما تكون هناك حاجة إليها. لذلك، فإن الحاجة إلى الوصول دون عوائق إلى السكان المتضررين لها أهمية أساسية في ممارسة تلك المسؤولية. يتمثل الدافع الرئيسي لاستجابتنا للكوارث في تخفيف المعاناة الإنسانية بين الأشخاص الأقل قدرة على تحمل الضغط الناجم عن الكارثة. لا يُعد تقديمنا للمساعدات الإنسانية عملاً حزبياً أو سياسياً ولا ينبغي النظر إليه على ذلك النحو</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إن الحاجة الإنسانية توجه معظم قراراتنا وتدعم جميع الالتزامات الأخرى. و نستخدمها كثيرا عند التفاوض بشأن الوصول إلى مناطق محددة مع الحكومات أو الجماعات المسلحة. يعد الحق في المساعدة الإنسانية جزءا من القانون الإنساني الدولي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وهذا يشمل معاملة الناس بكرامة واحترام وإنصاف</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فيما يلي بعض الأساليب البسيطة التي يمكن من خلالها تجسيد هذا المبدأ في سلوكنا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نطلب من الناس المال أو الهدايا أو الجنس مقابل مساعدتهم - نحن تدفعنا الرغبة إلى مساعدة المحتاجين والتخفيف من معاناتهم، وليس مكاسبنا الشخصية</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نؤذي الناس، ولا</a:t>
            </a:r>
            <a:r>
              <a:rPr lang="ar-JO" sz="2000" baseline="0" dirty="0">
                <a:effectLst/>
                <a:latin typeface="+mn-lt"/>
                <a:ea typeface="Calibri"/>
                <a:cs typeface="Calibri" panose="020F0502020204030204" pitchFamily="34" charset="0"/>
              </a:rPr>
              <a:t> </a:t>
            </a:r>
            <a:r>
              <a:rPr lang="ar-JO" sz="2000" dirty="0">
                <a:effectLst/>
                <a:latin typeface="+mn-lt"/>
                <a:ea typeface="Calibri"/>
                <a:cs typeface="Calibri" panose="020F0502020204030204" pitchFamily="34" charset="0"/>
              </a:rPr>
              <a:t>نسيء إليهم، ولا نتحدث إليهم بوقاحة، ولا نضايق الناس أو نميز ضدهم</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نتعامل مع الناس باحترام، ونعترف بهم على أنهم أندادا لنا، ونحن صادقون وعادلون في علاقاتنا مع زملائنا وأفراد المجتمع</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نحترم جميع الأشخاص على قدم المساواة ودون أي تمييز أو تفريق على أساس الجنسية أو العرق أو الجنس أو المعتقدات الدينية أو الطبقة أو الآراء السياسية؛ ونتصرف في جميع الأوقات وفقا للمبادئ الأساسية</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8</a:t>
            </a:fld>
            <a:endParaRPr lang="en-US" altLang="ru-RU"/>
          </a:p>
        </p:txBody>
      </p:sp>
    </p:spTree>
    <p:extLst>
      <p:ext uri="{BB962C8B-B14F-4D97-AF65-F5344CB8AC3E}">
        <p14:creationId xmlns:p14="http://schemas.microsoft.com/office/powerpoint/2010/main" val="3249168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مبدأ 2: تُقدم المساعدات بغض النظر عرق المستفيدين أو عقيدتهم أو جنسيتهم ودون  أي تمييز ضار من أي نوع. وتحسب أولويات المعونة على أساس الحاجة وحدها.</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سنبني تقديم مساعدات الإغاثة على تقييم شامل لاحتياجات ضحايا الكارثة والقدرات المحلية الموجودة لتلبية تلك الاحتياجات، حيثما أمكن. سوف نعكس اعتبارات التناسب</a:t>
            </a:r>
            <a:r>
              <a:rPr lang="ar-JO" sz="1800" dirty="0">
                <a:effectLst/>
                <a:latin typeface="+mn-lt"/>
                <a:ea typeface="Calibri"/>
                <a:cs typeface="Calibri" panose="020F0502020204030204" pitchFamily="34" charset="0"/>
              </a:rPr>
              <a:t> </a:t>
            </a:r>
            <a:r>
              <a:rPr lang="ar-JO" sz="2000" dirty="0">
                <a:effectLst/>
                <a:latin typeface="+mn-lt"/>
                <a:ea typeface="Calibri"/>
                <a:cs typeface="Calibri" panose="020F0502020204030204" pitchFamily="34" charset="0"/>
              </a:rPr>
              <a:t>في جميع برامجنا. يجب تخفيف المعاناة الإنسانية أينما وجدت؛ فالحياة لها قيمة عالية في جميع مناطق البلد على قدم المساواة. وبالتالي، فإن تقديمنا للمساعدات سيعكس حجم المعاناة التي نسعى للتخفيف منها. ومن خلال تنفيذ هذا النهج، نحن ندرك الدور الحاسم الذي تنفذه المرأة في المجتمعات المعرضة للكوارث، وسوف نضمن دعم هذا الدور، وليس التقليل منه، من خلال برامج المساعدات التي نقدمها. لا يكون تنفيذ تلك السياسة العالمية والمحايدة والمستقلة لا يمكن أن يكون فعالا إلا إذا تمكنا نحن وشركاؤنا من الوصول إلى الموارد اللازمة لتوفير تلك الإغاثة العادلة، وتمكنا من الوصول على قدم المساواة إلى جميع ضحايا الكوارث</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عما قد يعنيه ذلك المبدأ بخصوص كيفية عملنا في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نضمن أن لا تقتصر مساعدتنا على أعضاء مجموعة عرقية معينة أو أصحاب دين معين عند توزيع المساعدات.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نميل إلى الخيار السهل ولا نساعد فقط المجتمعات الأقرب إلينا أو التي يسهل الوصول إليها إذا علمنا أن هناك مجتمعات بحاجة أكثر إلى المساعدة ولكن يصعب الوصول إليها - نسعى دائمًا الوصول إلى الفئات الأكثر ضعفًا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نوزع مواد المساعدات للأصدقاء وأفراد الأسرة ولا نعرض عليهم وظائف – تُتخذ تلك  القرارات على أساس الحاجة والمهارة فقط، مما يحمي سمعتنا فيما يتعلق بالحيادية. </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9</a:t>
            </a:fld>
            <a:endParaRPr lang="en-US" altLang="ru-RU"/>
          </a:p>
        </p:txBody>
      </p:sp>
    </p:spTree>
    <p:extLst>
      <p:ext uri="{BB962C8B-B14F-4D97-AF65-F5344CB8AC3E}">
        <p14:creationId xmlns:p14="http://schemas.microsoft.com/office/powerpoint/2010/main" val="2693326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1" descr="A picture containing drawing&#10;&#10;Description automatically generated">
            <a:extLst>
              <a:ext uri="{FF2B5EF4-FFF2-40B4-BE49-F238E27FC236}">
                <a16:creationId xmlns:a16="http://schemas.microsoft.com/office/drawing/2014/main" id="{D1F20521-43D6-4FA4-8C23-3523E54FAD0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4" name="Picture 3">
            <a:extLst>
              <a:ext uri="{FF2B5EF4-FFF2-40B4-BE49-F238E27FC236}">
                <a16:creationId xmlns:a16="http://schemas.microsoft.com/office/drawing/2014/main" id="{FB3AAAD6-F080-0541-84E7-ECF426B09C2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394659" y="326698"/>
            <a:ext cx="789949" cy="1067799"/>
          </a:xfrm>
          <a:prstGeom prst="rect">
            <a:avLst/>
          </a:prstGeom>
        </p:spPr>
      </p:pic>
    </p:spTree>
    <p:extLst>
      <p:ext uri="{BB962C8B-B14F-4D97-AF65-F5344CB8AC3E}">
        <p14:creationId xmlns:p14="http://schemas.microsoft.com/office/powerpoint/2010/main" val="3758428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357270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2317897"/>
            <a:ext cx="10994065" cy="6868633"/>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DF29871F-CEED-B04E-8518-F4CA2D58359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5" name="Picture 4">
            <a:extLst>
              <a:ext uri="{FF2B5EF4-FFF2-40B4-BE49-F238E27FC236}">
                <a16:creationId xmlns:a16="http://schemas.microsoft.com/office/drawing/2014/main" id="{053956A0-3319-4367-9B82-05776D7DCF6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88238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6B0F88A4-FF9B-F54C-BFA6-563C6D03A2D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16F11FA-C9F2-48F5-BE7C-111E471F832F}"/>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21701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13" name="Picture 12" descr="A picture containing drawing&#10;&#10;Description automatically generated">
            <a:extLst>
              <a:ext uri="{FF2B5EF4-FFF2-40B4-BE49-F238E27FC236}">
                <a16:creationId xmlns:a16="http://schemas.microsoft.com/office/drawing/2014/main" id="{C6153088-D967-E345-BB49-962A0CE7B66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1" name="Picture 10">
            <a:extLst>
              <a:ext uri="{FF2B5EF4-FFF2-40B4-BE49-F238E27FC236}">
                <a16:creationId xmlns:a16="http://schemas.microsoft.com/office/drawing/2014/main" id="{DBAAAFA7-F3EA-4C98-B116-5713A77284B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709996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21" name="Picture 20" descr="A picture containing drawing&#10;&#10;Description automatically generated">
            <a:extLst>
              <a:ext uri="{FF2B5EF4-FFF2-40B4-BE49-F238E27FC236}">
                <a16:creationId xmlns:a16="http://schemas.microsoft.com/office/drawing/2014/main" id="{AB2D3455-4DB6-AD40-8226-3DC009A536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8" name="Picture 17">
            <a:extLst>
              <a:ext uri="{FF2B5EF4-FFF2-40B4-BE49-F238E27FC236}">
                <a16:creationId xmlns:a16="http://schemas.microsoft.com/office/drawing/2014/main" id="{6C07F0FC-49CE-4A27-ACE6-0F22820A1C6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498689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8D3D034F-D23D-3840-A32C-50C3BA8F04A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D3BD815-F230-48CF-A3EA-59FADA20227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808353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8F2218D0-88EB-0848-8A65-E9C52FBF87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62436CCD-E061-4955-BD36-CA7300196BD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720988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6770204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4501208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09139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242D38"/>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E796B6D-8EC9-1D4E-9EBA-4B7301F2BE88}"/>
              </a:ext>
            </a:extLst>
          </p:cNvPr>
          <p:cNvSpPr>
            <a:spLocks noGrp="1"/>
          </p:cNvSpPr>
          <p:nvPr>
            <p:ph type="body" sz="quarter" idx="10"/>
          </p:nvPr>
        </p:nvSpPr>
        <p:spPr>
          <a:xfrm>
            <a:off x="3827462" y="2656682"/>
            <a:ext cx="10633075" cy="2487612"/>
          </a:xfrm>
          <a:prstGeom prst="rect">
            <a:avLst/>
          </a:prstGeom>
        </p:spPr>
        <p:txBody>
          <a:bodyPr/>
          <a:lstStyle>
            <a:lvl1pPr marL="0" indent="0" algn="ctr">
              <a:buNone/>
              <a:defRPr sz="8800" b="1">
                <a:solidFill>
                  <a:srgbClr val="F5333F"/>
                </a:solidFill>
                <a:latin typeface="Calibri" panose="020F0502020204030204" pitchFamily="34" charset="0"/>
              </a:defRPr>
            </a:lvl1pPr>
          </a:lstStyle>
          <a:p>
            <a:pPr lvl="0"/>
            <a:r>
              <a:rPr lang="en-US" dirty="0"/>
              <a:t>Click to edit Master text style</a:t>
            </a:r>
          </a:p>
        </p:txBody>
      </p:sp>
      <p:sp>
        <p:nvSpPr>
          <p:cNvPr id="7" name="Text Placeholder 6">
            <a:extLst>
              <a:ext uri="{FF2B5EF4-FFF2-40B4-BE49-F238E27FC236}">
                <a16:creationId xmlns:a16="http://schemas.microsoft.com/office/drawing/2014/main" id="{24132B52-7413-2C4E-AEE6-DA4506BC314F}"/>
              </a:ext>
            </a:extLst>
          </p:cNvPr>
          <p:cNvSpPr>
            <a:spLocks noGrp="1"/>
          </p:cNvSpPr>
          <p:nvPr>
            <p:ph type="body" sz="quarter" idx="11"/>
          </p:nvPr>
        </p:nvSpPr>
        <p:spPr>
          <a:xfrm>
            <a:off x="3827462" y="5464065"/>
            <a:ext cx="10633075" cy="1468437"/>
          </a:xfrm>
          <a:prstGeom prst="rect">
            <a:avLst/>
          </a:prstGeom>
        </p:spPr>
        <p:txBody>
          <a:bodyPr/>
          <a:lstStyle>
            <a:lvl1pPr marL="0" indent="0" algn="ctr">
              <a:buNone/>
              <a:defRPr b="1">
                <a:solidFill>
                  <a:schemeClr val="bg2"/>
                </a:solidFill>
                <a:latin typeface="Calibri" panose="020F0502020204030204" pitchFamily="34" charset="0"/>
              </a:defRPr>
            </a:lvl1pPr>
          </a:lstStyle>
          <a:p>
            <a:pPr lvl="0"/>
            <a:r>
              <a:rPr lang="en-US" dirty="0"/>
              <a:t>Click to edit Master text style</a:t>
            </a:r>
          </a:p>
        </p:txBody>
      </p:sp>
    </p:spTree>
    <p:extLst>
      <p:ext uri="{BB962C8B-B14F-4D97-AF65-F5344CB8AC3E}">
        <p14:creationId xmlns:p14="http://schemas.microsoft.com/office/powerpoint/2010/main" val="13660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106522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75872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80297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557926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5413262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521658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5B773574-66C1-444E-A7F1-DDBE8ED7021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EDD0156B-9BE0-415E-9C67-19EA536DFF9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3885122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799991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2049015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8" name="Picture 7" descr="A picture containing drawing&#10;&#10;Description automatically generated">
            <a:extLst>
              <a:ext uri="{FF2B5EF4-FFF2-40B4-BE49-F238E27FC236}">
                <a16:creationId xmlns:a16="http://schemas.microsoft.com/office/drawing/2014/main" id="{F09CDF7D-8997-3D45-8131-7DCA49177B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1C576CCD-0E9A-4849-B48A-24581516BB9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768612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4D579AA2-A847-8B43-8967-13D0226F14B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5" name="Picture 4">
            <a:extLst>
              <a:ext uri="{FF2B5EF4-FFF2-40B4-BE49-F238E27FC236}">
                <a16:creationId xmlns:a16="http://schemas.microsoft.com/office/drawing/2014/main" id="{6657C654-D050-4580-BBEC-058A74346B4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721100" y="364322"/>
            <a:ext cx="789949" cy="1067799"/>
          </a:xfrm>
          <a:prstGeom prst="rect">
            <a:avLst/>
          </a:prstGeom>
        </p:spPr>
      </p:pic>
    </p:spTree>
    <p:extLst>
      <p:ext uri="{BB962C8B-B14F-4D97-AF65-F5344CB8AC3E}">
        <p14:creationId xmlns:p14="http://schemas.microsoft.com/office/powerpoint/2010/main" val="39687716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6" name="Picture 5" descr="A picture containing drawing&#10;&#10;Description automatically generated">
            <a:extLst>
              <a:ext uri="{FF2B5EF4-FFF2-40B4-BE49-F238E27FC236}">
                <a16:creationId xmlns:a16="http://schemas.microsoft.com/office/drawing/2014/main" id="{095CB13D-643E-A941-A991-313318088C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4" name="Picture 3">
            <a:extLst>
              <a:ext uri="{FF2B5EF4-FFF2-40B4-BE49-F238E27FC236}">
                <a16:creationId xmlns:a16="http://schemas.microsoft.com/office/drawing/2014/main" id="{2F37DA1C-E1E5-45AB-AA60-7C902EC3B05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657600" y="364322"/>
            <a:ext cx="789949" cy="1067799"/>
          </a:xfrm>
          <a:prstGeom prst="rect">
            <a:avLst/>
          </a:prstGeom>
        </p:spPr>
      </p:pic>
    </p:spTree>
    <p:extLst>
      <p:ext uri="{BB962C8B-B14F-4D97-AF65-F5344CB8AC3E}">
        <p14:creationId xmlns:p14="http://schemas.microsoft.com/office/powerpoint/2010/main" val="26007451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454345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904C5B87-7E35-F54F-8980-F56247E889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4B6970E5-9D60-4A37-AB53-FE47B04DC4C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41002360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62335CAB-516C-4742-A7E7-80AFC36A455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6" name="Picture 5">
            <a:extLst>
              <a:ext uri="{FF2B5EF4-FFF2-40B4-BE49-F238E27FC236}">
                <a16:creationId xmlns:a16="http://schemas.microsoft.com/office/drawing/2014/main" id="{C6E51F86-443F-4FAA-A93F-D21443CAA3B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4263980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55">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952397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3" name="Рисунок 4"/>
          <p:cNvSpPr>
            <a:spLocks noGrp="1"/>
          </p:cNvSpPr>
          <p:nvPr>
            <p:ph type="pic" sz="quarter" idx="10"/>
          </p:nvPr>
        </p:nvSpPr>
        <p:spPr>
          <a:xfrm>
            <a:off x="531461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Tree>
    <p:extLst>
      <p:ext uri="{BB962C8B-B14F-4D97-AF65-F5344CB8AC3E}">
        <p14:creationId xmlns:p14="http://schemas.microsoft.com/office/powerpoint/2010/main" val="9068855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23219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86C2929-57B8-4164-87FB-81A5E9437D89}"/>
              </a:ext>
            </a:extLst>
          </p:cNvPr>
          <p:cNvSpPr>
            <a:spLocks noGrp="1"/>
          </p:cNvSpPr>
          <p:nvPr>
            <p:ph type="title"/>
          </p:nvPr>
        </p:nvSpPr>
        <p:spPr>
          <a:xfrm>
            <a:off x="1458000" y="270042"/>
            <a:ext cx="16293216" cy="1647124"/>
          </a:xfrm>
          <a:prstGeom prst="rect">
            <a:avLst/>
          </a:prstGeom>
        </p:spPr>
        <p:txBody>
          <a:bodyPr>
            <a:normAutofit/>
          </a:bodyPr>
          <a:lstStyle>
            <a:lvl1pPr>
              <a:defRPr sz="6600">
                <a:latin typeface="Oswald" panose="00000500000000000000" pitchFamily="2" charset="0"/>
              </a:defRPr>
            </a:lvl1p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11B8DF9E-8393-429C-960F-F01AEB4A6B9B}"/>
              </a:ext>
            </a:extLst>
          </p:cNvPr>
          <p:cNvSpPr>
            <a:spLocks noGrp="1"/>
          </p:cNvSpPr>
          <p:nvPr>
            <p:ph type="sldNum" sz="quarter" idx="4"/>
          </p:nvPr>
        </p:nvSpPr>
        <p:spPr>
          <a:xfrm>
            <a:off x="1" y="9599826"/>
            <a:ext cx="902828" cy="482548"/>
          </a:xfrm>
          <a:prstGeom prst="rect">
            <a:avLst/>
          </a:prstGeom>
        </p:spPr>
        <p:txBody>
          <a:bodyPr vert="horz" lIns="91440" tIns="45720" rIns="91440" bIns="45720" rtlCol="0" anchor="ctr"/>
          <a:lstStyle>
            <a:lvl1pPr algn="r">
              <a:defRPr sz="2700" b="0" i="0">
                <a:solidFill>
                  <a:schemeClr val="bg1"/>
                </a:solidFill>
                <a:latin typeface="Arial Narrow" panose="020B0604020202020204" pitchFamily="34" charset="0"/>
                <a:cs typeface="Arial Narrow" panose="020B0604020202020204" pitchFamily="34" charset="0"/>
              </a:defRPr>
            </a:lvl1pPr>
          </a:lstStyle>
          <a:p>
            <a:fld id="{BF45AAF8-A1EC-40B0-B9A5-D19B53D2BF70}" type="slidenum">
              <a:rPr lang="fr-CH" smtClean="0"/>
              <a:pPr/>
              <a:t>‹#›</a:t>
            </a:fld>
            <a:endParaRPr lang="fr-CH" dirty="0"/>
          </a:p>
        </p:txBody>
      </p:sp>
    </p:spTree>
    <p:extLst>
      <p:ext uri="{BB962C8B-B14F-4D97-AF65-F5344CB8AC3E}">
        <p14:creationId xmlns:p14="http://schemas.microsoft.com/office/powerpoint/2010/main" val="3622796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0E2ED78-363D-47BF-B6C2-0E47FA98CD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5" name="Picture 4">
            <a:extLst>
              <a:ext uri="{FF2B5EF4-FFF2-40B4-BE49-F238E27FC236}">
                <a16:creationId xmlns:a16="http://schemas.microsoft.com/office/drawing/2014/main" id="{9514A3A2-47B4-47E0-8B29-2810135FFE5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3124102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20775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descr="A picture containing drawing&#10;&#10;Description automatically generated">
            <a:extLst>
              <a:ext uri="{FF2B5EF4-FFF2-40B4-BE49-F238E27FC236}">
                <a16:creationId xmlns:a16="http://schemas.microsoft.com/office/drawing/2014/main" id="{014AA7ED-D735-48D5-8BBD-6D55042EFC1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6" name="Picture 5">
            <a:extLst>
              <a:ext uri="{FF2B5EF4-FFF2-40B4-BE49-F238E27FC236}">
                <a16:creationId xmlns:a16="http://schemas.microsoft.com/office/drawing/2014/main" id="{420A8AE5-65FE-4AE9-AA14-F4796961143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148568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3518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descr="A picture containing drawing&#10;&#10;Description automatically generated">
            <a:extLst>
              <a:ext uri="{FF2B5EF4-FFF2-40B4-BE49-F238E27FC236}">
                <a16:creationId xmlns:a16="http://schemas.microsoft.com/office/drawing/2014/main" id="{ABE8E17D-4229-4648-A782-F6C5A245A8C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6" name="Picture 5">
            <a:extLst>
              <a:ext uri="{FF2B5EF4-FFF2-40B4-BE49-F238E27FC236}">
                <a16:creationId xmlns:a16="http://schemas.microsoft.com/office/drawing/2014/main" id="{5443FA69-62CF-4B11-A55C-963791A8805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3681372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6" name="Picture 5" descr="A picture containing drawing&#10;&#10;Description automatically generated">
            <a:extLst>
              <a:ext uri="{FF2B5EF4-FFF2-40B4-BE49-F238E27FC236}">
                <a16:creationId xmlns:a16="http://schemas.microsoft.com/office/drawing/2014/main" id="{5BDB9BDB-90DA-42B2-8370-D92B36CE922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8" name="Picture 7">
            <a:extLst>
              <a:ext uri="{FF2B5EF4-FFF2-40B4-BE49-F238E27FC236}">
                <a16:creationId xmlns:a16="http://schemas.microsoft.com/office/drawing/2014/main" id="{5F384BA9-8546-4D31-ACEC-06F4F84C77C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307645960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C10037-C577-4834-9D88-BC88C42D4781}"/>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2412164020"/>
      </p:ext>
    </p:extLst>
  </p:cSld>
  <p:clrMap bg1="lt1" tx1="dk1" bg2="lt2" tx2="dk2" accent1="accent1" accent2="accent2" accent3="accent3" accent4="accent4" accent5="accent5" accent6="accent6" hlink="hlink" folHlink="folHlink"/>
  <p:sldLayoutIdLst>
    <p:sldLayoutId id="2147484465" r:id="rId1"/>
    <p:sldLayoutId id="2147484607" r:id="rId2"/>
    <p:sldLayoutId id="2147484603" r:id="rId3"/>
    <p:sldLayoutId id="2147484599" r:id="rId4"/>
    <p:sldLayoutId id="2147484601" r:id="rId5"/>
    <p:sldLayoutId id="2147484602" r:id="rId6"/>
    <p:sldLayoutId id="2147484496" r:id="rId7"/>
    <p:sldLayoutId id="2147484471" r:id="rId8"/>
    <p:sldLayoutId id="2147484472" r:id="rId9"/>
    <p:sldLayoutId id="2147484473" r:id="rId10"/>
    <p:sldLayoutId id="2147484606" r:id="rId11"/>
    <p:sldLayoutId id="2147484474" r:id="rId12"/>
    <p:sldLayoutId id="2147484475" r:id="rId13"/>
    <p:sldLayoutId id="2147484476" r:id="rId14"/>
    <p:sldLayoutId id="2147484477" r:id="rId15"/>
    <p:sldLayoutId id="2147484478" r:id="rId16"/>
    <p:sldLayoutId id="2147484604" r:id="rId17"/>
    <p:sldLayoutId id="2147484479" r:id="rId18"/>
    <p:sldLayoutId id="2147484481" r:id="rId19"/>
    <p:sldLayoutId id="2147484482" r:id="rId20"/>
    <p:sldLayoutId id="2147484483" r:id="rId21"/>
    <p:sldLayoutId id="2147484484" r:id="rId22"/>
    <p:sldLayoutId id="2147484485" r:id="rId23"/>
    <p:sldLayoutId id="2147484487" r:id="rId24"/>
    <p:sldLayoutId id="2147484488" r:id="rId25"/>
    <p:sldLayoutId id="2147484489" r:id="rId26"/>
    <p:sldLayoutId id="2147484490" r:id="rId27"/>
    <p:sldLayoutId id="2147484491" r:id="rId28"/>
    <p:sldLayoutId id="2147484492" r:id="rId29"/>
    <p:sldLayoutId id="2147484493" r:id="rId30"/>
    <p:sldLayoutId id="2147484494" r:id="rId31"/>
    <p:sldLayoutId id="2147484495" r:id="rId32"/>
    <p:sldLayoutId id="2147484594" r:id="rId33"/>
    <p:sldLayoutId id="2147484521" r:id="rId34"/>
    <p:sldLayoutId id="2147484597" r:id="rId35"/>
    <p:sldLayoutId id="2147484608" r:id="rId36"/>
  </p:sldLayoutIdLst>
  <p:hf sldNum="0" hdr="0" ftr="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s://www.ifrc.org/document/staff-code-conduct" TargetMode="External"/><Relationship Id="rId2" Type="http://schemas.openxmlformats.org/officeDocument/2006/relationships/notesSlide" Target="../notesSlides/notesSlide25.xml"/><Relationship Id="rId1" Type="http://schemas.openxmlformats.org/officeDocument/2006/relationships/slideLayout" Target="../slideLayouts/slideLayout31.xml"/><Relationship Id="rId6" Type="http://schemas.openxmlformats.org/officeDocument/2006/relationships/hyperlink" Target="https://www.icrc.org/en/document/code-conduct-employees-icrc" TargetMode="External"/><Relationship Id="rId5" Type="http://schemas.openxmlformats.org/officeDocument/2006/relationships/image" Target="../media/image20.jpeg"/><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hyperlink" Target="https://icrc.integrityplatform./" TargetMode="External"/><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760B3-357F-FE45-A450-9675F245DE6A}"/>
              </a:ext>
            </a:extLst>
          </p:cNvPr>
          <p:cNvSpPr txBox="1"/>
          <p:nvPr/>
        </p:nvSpPr>
        <p:spPr>
          <a:xfrm>
            <a:off x="588434" y="2188514"/>
            <a:ext cx="17186610" cy="7271542"/>
          </a:xfrm>
          <a:prstGeom prst="rect">
            <a:avLst/>
          </a:prstGeom>
          <a:noFill/>
        </p:spPr>
        <p:txBody>
          <a:bodyPr wrap="square" rtlCol="0">
            <a:spAutoFit/>
          </a:bodyPr>
          <a:lstStyle/>
          <a:p>
            <a:pPr marL="0" marR="0" algn="r" rtl="1">
              <a:lnSpc>
                <a:spcPct val="115000"/>
              </a:lnSpc>
              <a:spcBef>
                <a:spcPts val="0"/>
              </a:spcBef>
              <a:spcAft>
                <a:spcPts val="1000"/>
              </a:spcAft>
            </a:pPr>
            <a:r>
              <a:rPr lang="ar-JO" sz="2000" dirty="0">
                <a:solidFill>
                  <a:srgbClr val="FF0000"/>
                </a:solidFill>
                <a:latin typeface="Calibri"/>
                <a:ea typeface="Calibri"/>
                <a:cs typeface="Calibri" panose="020F0502020204030204" pitchFamily="34" charset="0"/>
              </a:rPr>
              <a:t>الغرض من هذه الأداة</a:t>
            </a:r>
            <a:r>
              <a:rPr lang="en-US" sz="2000" dirty="0">
                <a:solidFill>
                  <a:srgbClr val="FF0000"/>
                </a:solidFill>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توفر هذه الأداة نموذج إحاطة يمكن تقديمه للموظفين والمتطوعين حول مدونة قواعد السلوك الصادرة عن حركة الدولية للصليب الأحمر والهلال الأحمر في مجال الإغاثة في حالات الكوارث ولإثارة مناقشة حول ما تعنيه بخصوص سلوكهم في المجتمعات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يشمل هذا لمحة عامة عن الموضوعات الرئيسية مثل منع الاحتيال والفساد ومنع الاستغلال والاعتداء الجنسيين وحماية الطفل</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لا تغطي هذه الأداة مدونات قواعد سلوك موظفي ومتطوعي المنظمات الفردية ، على سبيل المثال،  المدونات المطبقة في اللجنة الدولية للصليب الأحمر أو الاتحاد الدولي لجمعيات الصليب الأحمر والهلال الأحمر أو الجمعيات الوطنية - يمكن إضافة شرائح حول هذه العناصر إلى العرض التقديمي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ومع ذلك، توفر هذه الأداة روابط لسياسات المنظمة والتدريبات ذات الصلة</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0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000" dirty="0">
                <a:solidFill>
                  <a:srgbClr val="FF0000"/>
                </a:solidFill>
                <a:latin typeface="Calibri"/>
                <a:ea typeface="Calibri"/>
                <a:cs typeface="Calibri" panose="020F0502020204030204" pitchFamily="34" charset="0"/>
              </a:rPr>
              <a:t>كيفية استخدام هذه الأداة</a:t>
            </a:r>
            <a:r>
              <a:rPr lang="en-US" sz="2000" dirty="0">
                <a:solidFill>
                  <a:srgbClr val="FF0000"/>
                </a:solidFill>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يستمر العرض التقديمي هذا من 45-60 دقيقة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يمكن تقديمه كعرض تقديمي لمجموعة من الموظفين والمتطوعين، أو يمكن استخدامه لتوجيه المناقشة مع أحد الموظفين أو المتطوعين</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تغطي هذه الأداة  مدونة قواعد السلوك المشتركة للحركة الدولية للصليب الأحمر والهلال الأحمر بحيث يمكن استخدام هذه الإحاطة بالتزامن مع الإحاطات الإعلامية حول مدونة قواعد السلوك الخاصة بالمنظمة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يمكن استخدام هذه الأداة كجزء من عملية تعيين الموظفين الجدد، أو في تدريبات الموظفين والمتطوعين، أو كتدريب لتجديد المعلومات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تحتوي كل شريحة من الشرائح على ملاحظات الميسر التي توفر معلومات إضافية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يمكن تعديل الشرائح لتشمل معلومات خاصة بالمنظمة </a:t>
            </a:r>
            <a:endParaRPr lang="en-US" sz="2000" dirty="0">
              <a:effectLst/>
              <a:latin typeface="Calibri"/>
              <a:ea typeface="Calibri"/>
              <a:cs typeface="Calibri" panose="020F0502020204030204" pitchFamily="34" charset="0"/>
            </a:endParaRPr>
          </a:p>
        </p:txBody>
      </p:sp>
      <p:sp>
        <p:nvSpPr>
          <p:cNvPr id="3" name="TextBox 2">
            <a:extLst>
              <a:ext uri="{FF2B5EF4-FFF2-40B4-BE49-F238E27FC236}">
                <a16:creationId xmlns:a16="http://schemas.microsoft.com/office/drawing/2014/main" id="{D42ABE1A-9361-344E-BF11-4AE08F83BBB4}"/>
              </a:ext>
            </a:extLst>
          </p:cNvPr>
          <p:cNvSpPr txBox="1"/>
          <p:nvPr/>
        </p:nvSpPr>
        <p:spPr>
          <a:xfrm>
            <a:off x="588434" y="477097"/>
            <a:ext cx="15842191" cy="1111073"/>
          </a:xfrm>
          <a:prstGeom prst="rect">
            <a:avLst/>
          </a:prstGeom>
          <a:noFill/>
        </p:spPr>
        <p:txBody>
          <a:bodyPr wrap="square" rtlCol="0">
            <a:spAutoFit/>
          </a:bodyPr>
          <a:lstStyle/>
          <a:p>
            <a:pPr algn="ctr">
              <a:lnSpc>
                <a:spcPct val="80000"/>
              </a:lnSpc>
              <a:spcAft>
                <a:spcPts val="1800"/>
              </a:spcAft>
            </a:pPr>
            <a:r>
              <a:rPr lang="ar-JO" sz="3200" b="1" dirty="0">
                <a:solidFill>
                  <a:schemeClr val="bg1"/>
                </a:solidFill>
                <a:ea typeface="Roboto Black" panose="02000000000000000000" pitchFamily="2" charset="0"/>
                <a:cs typeface="Open Sans Light" panose="020B0306030504020204" pitchFamily="34" charset="0"/>
              </a:rPr>
              <a:t>مجموعة أدوات المشاركة المجتمعية والمساءلة</a:t>
            </a:r>
          </a:p>
          <a:p>
            <a:pPr algn="ctr">
              <a:lnSpc>
                <a:spcPct val="80000"/>
              </a:lnSpc>
              <a:spcAft>
                <a:spcPts val="1800"/>
              </a:spcAft>
            </a:pPr>
            <a:r>
              <a:rPr lang="ar-JO" sz="3200" b="1" dirty="0">
                <a:solidFill>
                  <a:srgbClr val="FF0000"/>
                </a:solidFill>
                <a:ea typeface="Roboto Black" panose="02000000000000000000" pitchFamily="2" charset="0"/>
                <a:cs typeface="Open Sans Light" panose="020B0306030504020204" pitchFamily="34" charset="0"/>
              </a:rPr>
              <a:t>أداة 10</a:t>
            </a:r>
            <a:r>
              <a:rPr lang="ar-JO" sz="3200" b="1" dirty="0">
                <a:solidFill>
                  <a:schemeClr val="bg1"/>
                </a:solidFill>
                <a:ea typeface="Roboto Black" panose="02000000000000000000" pitchFamily="2" charset="0"/>
                <a:cs typeface="Open Sans Light" panose="020B0306030504020204" pitchFamily="34" charset="0"/>
              </a:rPr>
              <a:t>: إحاطة بشأن مدونة قواعد السلوك </a:t>
            </a:r>
            <a:endParaRPr lang="en-US" sz="3200" b="1" dirty="0">
              <a:solidFill>
                <a:schemeClr val="bg1"/>
              </a:solidFill>
              <a:ea typeface="Roboto Black" panose="02000000000000000000" pitchFamily="2" charset="0"/>
              <a:cs typeface="Open Sans Light" panose="020B0306030504020204" pitchFamily="34" charset="0"/>
            </a:endParaRPr>
          </a:p>
        </p:txBody>
      </p:sp>
    </p:spTree>
    <p:extLst>
      <p:ext uri="{BB962C8B-B14F-4D97-AF65-F5344CB8AC3E}">
        <p14:creationId xmlns:p14="http://schemas.microsoft.com/office/powerpoint/2010/main" val="563156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07FE9933-30A6-3841-BA4D-F88CD50A87F6}"/>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0" y="0"/>
            <a:ext cx="13279983" cy="10288588"/>
          </a:xfrm>
        </p:spPr>
      </p:pic>
      <p:sp>
        <p:nvSpPr>
          <p:cNvPr id="3" name="TextBox 2">
            <a:extLst>
              <a:ext uri="{FF2B5EF4-FFF2-40B4-BE49-F238E27FC236}">
                <a16:creationId xmlns:a16="http://schemas.microsoft.com/office/drawing/2014/main" id="{13A251D0-DE99-E84C-92E2-77FA82230904}"/>
              </a:ext>
            </a:extLst>
          </p:cNvPr>
          <p:cNvSpPr txBox="1"/>
          <p:nvPr/>
        </p:nvSpPr>
        <p:spPr>
          <a:xfrm>
            <a:off x="5008017" y="511616"/>
            <a:ext cx="11924149" cy="489749"/>
          </a:xfrm>
          <a:prstGeom prst="rect">
            <a:avLst/>
          </a:prstGeom>
          <a:solidFill>
            <a:schemeClr val="bg2"/>
          </a:solidFill>
        </p:spPr>
        <p:txBody>
          <a:bodyPr wrap="square" rtlCol="0">
            <a:spAutoFit/>
          </a:bodyPr>
          <a:lstStyle/>
          <a:p>
            <a:pPr lvl="0" algn="r" rtl="1">
              <a:lnSpc>
                <a:spcPct val="115000"/>
              </a:lnSpc>
              <a:spcBef>
                <a:spcPts val="0"/>
              </a:spcBef>
              <a:spcAft>
                <a:spcPts val="1000"/>
              </a:spcAft>
            </a:pPr>
            <a:r>
              <a:rPr lang="ar-JO" sz="2400" dirty="0">
                <a:solidFill>
                  <a:srgbClr val="000000"/>
                </a:solidFill>
                <a:latin typeface="Calibri"/>
                <a:ea typeface="Calibri"/>
                <a:cs typeface="Calibri" panose="020F0502020204030204" pitchFamily="34" charset="0"/>
              </a:rPr>
              <a:t>3. لا يجوز استخدام المساعدات لتعزيز وجهة نظر سياسية أو دينية معينة</a:t>
            </a:r>
            <a:r>
              <a:rPr lang="en-US" sz="2400" dirty="0">
                <a:solidFill>
                  <a:srgbClr val="000000"/>
                </a:solidFill>
                <a:latin typeface="Calibri"/>
                <a:ea typeface="Calibri"/>
                <a:cs typeface="Calibri" panose="020F0502020204030204" pitchFamily="34" charset="0"/>
              </a:rPr>
              <a:t>.</a:t>
            </a:r>
            <a:endParaRPr lang="en-US" sz="2000" dirty="0">
              <a:solidFill>
                <a:srgbClr val="000000"/>
              </a:solidFill>
              <a:latin typeface="Calibri"/>
              <a:ea typeface="Calibri"/>
              <a:cs typeface="Calibri" panose="020F0502020204030204" pitchFamily="34" charset="0"/>
            </a:endParaRPr>
          </a:p>
        </p:txBody>
      </p:sp>
      <p:sp>
        <p:nvSpPr>
          <p:cNvPr id="8" name="TextBox 7">
            <a:extLst>
              <a:ext uri="{FF2B5EF4-FFF2-40B4-BE49-F238E27FC236}">
                <a16:creationId xmlns:a16="http://schemas.microsoft.com/office/drawing/2014/main" id="{A1B55853-E205-9344-A040-5D0870789EB9}"/>
              </a:ext>
            </a:extLst>
          </p:cNvPr>
          <p:cNvSpPr txBox="1"/>
          <p:nvPr/>
        </p:nvSpPr>
        <p:spPr>
          <a:xfrm>
            <a:off x="7727577" y="2147348"/>
            <a:ext cx="8232162" cy="1042721"/>
          </a:xfrm>
          <a:prstGeom prst="rect">
            <a:avLst/>
          </a:prstGeom>
          <a:noFill/>
        </p:spPr>
        <p:txBody>
          <a:bodyPr wrap="square" rtlCol="0">
            <a:spAutoFit/>
          </a:bodyPr>
          <a:lstStyle/>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نتلزم بالحيادية وعدم التحيز</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لا نقدم المساعدات لتشجيع وجهة نظر دينية أو سياسية معينة</a:t>
            </a:r>
            <a:endParaRPr lang="en-US" sz="2000" dirty="0">
              <a:effectLst/>
              <a:latin typeface="Calibri"/>
              <a:ea typeface="Calibri"/>
              <a:cs typeface="Calibri" panose="020F0502020204030204" pitchFamily="34" charset="0"/>
            </a:endParaRPr>
          </a:p>
        </p:txBody>
      </p:sp>
      <p:sp>
        <p:nvSpPr>
          <p:cNvPr id="11" name="TextBox 10">
            <a:extLst>
              <a:ext uri="{FF2B5EF4-FFF2-40B4-BE49-F238E27FC236}">
                <a16:creationId xmlns:a16="http://schemas.microsoft.com/office/drawing/2014/main" id="{4BD0A7E5-2C55-2D41-8091-3D19B0949DC3}"/>
              </a:ext>
            </a:extLst>
          </p:cNvPr>
          <p:cNvSpPr txBox="1"/>
          <p:nvPr/>
        </p:nvSpPr>
        <p:spPr>
          <a:xfrm>
            <a:off x="11406015" y="3935686"/>
            <a:ext cx="6427692" cy="3570208"/>
          </a:xfrm>
          <a:prstGeom prst="rect">
            <a:avLst/>
          </a:prstGeom>
          <a:noFill/>
        </p:spPr>
        <p:txBody>
          <a:bodyPr wrap="square" rtlCol="0">
            <a:spAutoFit/>
          </a:bodyPr>
          <a:lstStyle/>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ما</a:t>
            </a:r>
            <a:r>
              <a:rPr lang="ar-JO" sz="2400" dirty="0">
                <a:solidFill>
                  <a:srgbClr val="FF0000"/>
                </a:solidFill>
                <a:latin typeface="Calibri"/>
                <a:ea typeface="Calibri"/>
                <a:cs typeface="Calibri" panose="020F0502020204030204" pitchFamily="34" charset="0"/>
              </a:rPr>
              <a:t>ذا يعني هذا بخصوص سلوكنا في المجتمعات؟</a:t>
            </a:r>
            <a:endParaRPr lang="en-US" sz="2000" dirty="0">
              <a:solidFill>
                <a:srgbClr val="FF0000"/>
              </a:solidFill>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لا يلزم الناس اعتناق أو قبول ديانة معينة للحصول على المساعدات</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لا يلزم الناس دعم حزب سياسي معين أو الحكومة ليكونوا مؤهلين للحصول على المساعدة</a:t>
            </a:r>
            <a:endParaRPr lang="en-US" sz="2000" dirty="0">
              <a:latin typeface="Calibri"/>
              <a:ea typeface="Calibri"/>
              <a:cs typeface="Calibri" panose="020F0502020204030204" pitchFamily="34" charset="0"/>
            </a:endParaRPr>
          </a:p>
          <a:p>
            <a:pPr marL="342900" indent="-342900">
              <a:spcAft>
                <a:spcPts val="1800"/>
              </a:spcAft>
              <a:buClr>
                <a:srgbClr val="FF0000"/>
              </a:buClr>
              <a:buFont typeface="Arial" panose="020B0604020202020204" pitchFamily="34" charset="0"/>
              <a:buChar char="•"/>
            </a:pPr>
            <a:endParaRPr lang="en-GB"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endParaRPr lang="en-GB" sz="24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816611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sitting on a bench&#10;&#10;Description automatically generated with medium confidence">
            <a:extLst>
              <a:ext uri="{FF2B5EF4-FFF2-40B4-BE49-F238E27FC236}">
                <a16:creationId xmlns:a16="http://schemas.microsoft.com/office/drawing/2014/main" id="{82989DE3-EF65-5442-A5BB-22820A7E3B85}"/>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A2C4367A-0963-4B43-AA11-66E573E4AF34}"/>
              </a:ext>
            </a:extLst>
          </p:cNvPr>
          <p:cNvSpPr txBox="1"/>
          <p:nvPr/>
        </p:nvSpPr>
        <p:spPr>
          <a:xfrm>
            <a:off x="11117093" y="1172146"/>
            <a:ext cx="6433231" cy="1877630"/>
          </a:xfrm>
          <a:prstGeom prst="rect">
            <a:avLst/>
          </a:prstGeom>
          <a:solidFill>
            <a:schemeClr val="bg2"/>
          </a:solidFill>
        </p:spPr>
        <p:txBody>
          <a:bodyPr wrap="square" rtlCol="0">
            <a:spAutoFit/>
          </a:bodyPr>
          <a:lstStyle/>
          <a:p>
            <a:pPr marL="914400" indent="-914400" algn="r">
              <a:lnSpc>
                <a:spcPct val="80000"/>
              </a:lnSpc>
              <a:spcBef>
                <a:spcPts val="1800"/>
              </a:spcBef>
              <a:buClr>
                <a:schemeClr val="accent3"/>
              </a:buClr>
              <a:buFont typeface="+mj-lt"/>
              <a:buAutoNum type="arabicPeriod" startAt="4"/>
            </a:pPr>
            <a:r>
              <a:rPr lang="ar-JO" sz="4800" dirty="0">
                <a:latin typeface="Calibri"/>
                <a:ea typeface="Calibri"/>
                <a:cs typeface="Calibri" panose="020F0502020204030204" pitchFamily="34" charset="0"/>
              </a:rPr>
              <a:t>عدم التصرف كأدوات للسياسة الخارجية للحكومة</a:t>
            </a:r>
            <a:endParaRPr lang="en-GB" sz="4800" b="1" dirty="0">
              <a:solidFill>
                <a:schemeClr val="bg1"/>
              </a:solidFill>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52E1FE05-0935-6A4D-B03F-C0E290E8C7AD}"/>
              </a:ext>
            </a:extLst>
          </p:cNvPr>
          <p:cNvSpPr txBox="1"/>
          <p:nvPr/>
        </p:nvSpPr>
        <p:spPr>
          <a:xfrm>
            <a:off x="11117093" y="3410727"/>
            <a:ext cx="6901966" cy="2600712"/>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مبدأ الاستقلالية الأساسي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التصرف بشكل مستقل عن الحكومات المضيفة والأجنبية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نساعد في تنفيذ السياسات الحكومية فقط إذا كانت تتماشى مع سياساتنا المستقلة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تحركنا المصالح السياسية للجهات المانحة </a:t>
            </a:r>
            <a:endParaRPr lang="en-US" sz="2000" dirty="0">
              <a:effectLst/>
              <a:latin typeface="Calibri"/>
              <a:ea typeface="Calibri"/>
              <a:cs typeface="Calibri" panose="020F0502020204030204" pitchFamily="34" charset="0"/>
            </a:endParaRPr>
          </a:p>
        </p:txBody>
      </p:sp>
      <p:sp>
        <p:nvSpPr>
          <p:cNvPr id="9" name="TextBox 8">
            <a:extLst>
              <a:ext uri="{FF2B5EF4-FFF2-40B4-BE49-F238E27FC236}">
                <a16:creationId xmlns:a16="http://schemas.microsoft.com/office/drawing/2014/main" id="{B9601880-7740-D643-950E-521D052B3F6F}"/>
              </a:ext>
            </a:extLst>
          </p:cNvPr>
          <p:cNvSpPr txBox="1"/>
          <p:nvPr/>
        </p:nvSpPr>
        <p:spPr>
          <a:xfrm>
            <a:off x="8206742" y="7149739"/>
            <a:ext cx="9600342" cy="2047740"/>
          </a:xfrm>
          <a:prstGeom prst="rect">
            <a:avLst/>
          </a:prstGeom>
          <a:noFill/>
        </p:spPr>
        <p:txBody>
          <a:bodyPr wrap="square" rtlCol="0">
            <a:spAutoFit/>
          </a:bodyPr>
          <a:lstStyle/>
          <a:p>
            <a:pPr marL="685800" marR="0" algn="r" rtl="1">
              <a:lnSpc>
                <a:spcPct val="115000"/>
              </a:lnSpc>
              <a:spcBef>
                <a:spcPts val="0"/>
              </a:spcBef>
              <a:spcAft>
                <a:spcPts val="1000"/>
              </a:spcAft>
            </a:pPr>
            <a:r>
              <a:rPr lang="en-US" sz="2400" dirty="0">
                <a:solidFill>
                  <a:srgbClr val="FF0000"/>
                </a:solidFill>
                <a:ea typeface="Calibri"/>
                <a:cs typeface="Calibri" panose="020F0502020204030204" pitchFamily="34" charset="0"/>
              </a:rPr>
              <a:t> </a:t>
            </a:r>
            <a:r>
              <a:rPr lang="ar-JO" sz="2400" dirty="0">
                <a:solidFill>
                  <a:srgbClr val="FF0000"/>
                </a:solidFill>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ننقل الأشخاص قسراً إلى مواقع جديدة بعد وقوع الكارثة إذا كانوا لا يريدون الانتقال، حتى لو كان هذا ما تريده الحكومة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نقبل التمويل للبرامج التي تساعد مجموعة عرقية واحد أو دين واحد فقط</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643409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FF3273C-4A68-3948-BC17-291BE081B81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9311054" y="1311513"/>
            <a:ext cx="7687902" cy="7699484"/>
          </a:xfrm>
        </p:spPr>
      </p:pic>
      <p:sp>
        <p:nvSpPr>
          <p:cNvPr id="4" name="TextBox 3">
            <a:extLst>
              <a:ext uri="{FF2B5EF4-FFF2-40B4-BE49-F238E27FC236}">
                <a16:creationId xmlns:a16="http://schemas.microsoft.com/office/drawing/2014/main" id="{2EF442A9-B542-C34F-8C68-226B37A6FA08}"/>
              </a:ext>
            </a:extLst>
          </p:cNvPr>
          <p:cNvSpPr txBox="1"/>
          <p:nvPr/>
        </p:nvSpPr>
        <p:spPr>
          <a:xfrm>
            <a:off x="635048" y="1311513"/>
            <a:ext cx="8341899" cy="693010"/>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5"/>
            </a:pPr>
            <a:r>
              <a:rPr lang="ar-JO" sz="4800" b="1" dirty="0">
                <a:solidFill>
                  <a:schemeClr val="bg1"/>
                </a:solidFill>
                <a:ea typeface="Roboto" panose="02000000000000000000" pitchFamily="2" charset="0"/>
                <a:cs typeface="Open Sans" panose="020B0606030504020204" pitchFamily="34" charset="0"/>
              </a:rPr>
              <a:t>نحترم الثقافة والعادات </a:t>
            </a:r>
            <a:endParaRPr lang="en-GB" sz="4800" b="1" dirty="0">
              <a:solidFill>
                <a:schemeClr val="bg1"/>
              </a:solidFill>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8776A7F1-8B30-C84F-AFA9-208250A38362}"/>
              </a:ext>
            </a:extLst>
          </p:cNvPr>
          <p:cNvSpPr txBox="1"/>
          <p:nvPr/>
        </p:nvSpPr>
        <p:spPr>
          <a:xfrm>
            <a:off x="1586816" y="2836985"/>
            <a:ext cx="7390131" cy="4812600"/>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نحترم اعراف الناس وعاداتهم ومعتقداتهم الدينية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نتجنب السلوكيات غير المناسبة في ثقافة معينة</a:t>
            </a:r>
            <a:endParaRPr lang="en-US" sz="2000" dirty="0">
              <a:latin typeface="Calibri"/>
              <a:ea typeface="Calibri"/>
              <a:cs typeface="Calibri" panose="020F0502020204030204" pitchFamily="34" charset="0"/>
            </a:endParaRPr>
          </a:p>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العمل مع المجتمعات أثناء الأوبئة لضمان عمليات دفن آمنة وكريمة تحترم التقاليد والمعتقدات المحلية</a:t>
            </a:r>
            <a:endParaRPr lang="en-US" sz="2000" dirty="0">
              <a:latin typeface="Calibri"/>
              <a:ea typeface="Calibri"/>
              <a:cs typeface="Calibri" panose="020F0502020204030204" pitchFamily="34" charset="0"/>
            </a:endParaRPr>
          </a:p>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 المحظورات؟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التمييز ضد النساء أو الفئات المهمشة لأن ذلك جزء من الثقافة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انتهاك أي مبدأ من المبادئ الأساسية</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978951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group of people sitting on a blanket&#10;&#10;Description automatically generated with low confidence">
            <a:extLst>
              <a:ext uri="{FF2B5EF4-FFF2-40B4-BE49-F238E27FC236}">
                <a16:creationId xmlns:a16="http://schemas.microsoft.com/office/drawing/2014/main" id="{8C254282-4599-3644-B739-0B1D906F66E8}"/>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488839C6-C3C0-2444-BABA-B0405768EC63}"/>
              </a:ext>
            </a:extLst>
          </p:cNvPr>
          <p:cNvSpPr txBox="1"/>
          <p:nvPr/>
        </p:nvSpPr>
        <p:spPr>
          <a:xfrm>
            <a:off x="10027404" y="378178"/>
            <a:ext cx="7454684" cy="1288943"/>
          </a:xfrm>
          <a:prstGeom prst="rect">
            <a:avLst/>
          </a:prstGeom>
          <a:noFill/>
        </p:spPr>
        <p:txBody>
          <a:bodyPr wrap="square" rtlCol="0">
            <a:spAutoFit/>
          </a:bodyPr>
          <a:lstStyle/>
          <a:p>
            <a:pPr marL="914400" indent="-914400" algn="r">
              <a:lnSpc>
                <a:spcPct val="80000"/>
              </a:lnSpc>
              <a:spcBef>
                <a:spcPts val="1800"/>
              </a:spcBef>
              <a:buClr>
                <a:schemeClr val="accent3"/>
              </a:buClr>
              <a:buFont typeface="+mj-lt"/>
              <a:buAutoNum type="arabicPeriod" startAt="6"/>
            </a:pPr>
            <a:r>
              <a:rPr lang="ar-JO" sz="4800" dirty="0">
                <a:solidFill>
                  <a:srgbClr val="FF0000"/>
                </a:solidFill>
                <a:latin typeface="Calibri"/>
                <a:ea typeface="Calibri"/>
                <a:cs typeface="Calibri" panose="020F0502020204030204" pitchFamily="34" charset="0"/>
              </a:rPr>
              <a:t>بناء الاستجابة للكوارث على القدرات المحلية</a:t>
            </a:r>
            <a:endParaRPr lang="en-GB" sz="4800" b="1" dirty="0">
              <a:solidFill>
                <a:schemeClr val="bg1"/>
              </a:solidFill>
              <a:ea typeface="Roboto" panose="02000000000000000000" pitchFamily="2" charset="0"/>
              <a:cs typeface="Open Sans" panose="020B0606030504020204" pitchFamily="34" charset="0"/>
            </a:endParaRPr>
          </a:p>
        </p:txBody>
      </p:sp>
      <p:sp>
        <p:nvSpPr>
          <p:cNvPr id="4" name="TextBox 3">
            <a:extLst>
              <a:ext uri="{FF2B5EF4-FFF2-40B4-BE49-F238E27FC236}">
                <a16:creationId xmlns:a16="http://schemas.microsoft.com/office/drawing/2014/main" id="{6CE58CB7-2D4B-B04C-B329-157DC5241F0C}"/>
              </a:ext>
            </a:extLst>
          </p:cNvPr>
          <p:cNvSpPr txBox="1"/>
          <p:nvPr/>
        </p:nvSpPr>
        <p:spPr>
          <a:xfrm>
            <a:off x="10897869" y="2155667"/>
            <a:ext cx="6584219" cy="6086794"/>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الناس ليسوا عاجزين – لديهم القدرات والمهارات والموارد</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وينبغي أن تعزز الاستجابة القدرات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توظيف السكان المحليين، وشراء المواد المحلية، والتجارة مع الشركات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ينبغي أن تتولى المؤسسات والمنظمات المحلية قيادة التنسيق والاستجابة</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خصص وقتا لفهم السياق- بما في ذلك قدرات الناس-، في بداية البرامج والاستجابات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نقرر ما يحتاجه الناس ولا نقدم الدعم على عاتقنا - بل نعمل معهم لتخطيط الاستجابات، التي يساعدون في إدارتها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3898264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BF44D2D-456C-A940-9046-CBD23E692D7B}"/>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9570720" y="1700378"/>
            <a:ext cx="8717279" cy="8588210"/>
          </a:xfrm>
        </p:spPr>
      </p:pic>
      <p:sp>
        <p:nvSpPr>
          <p:cNvPr id="4" name="TextBox 3">
            <a:extLst>
              <a:ext uri="{FF2B5EF4-FFF2-40B4-BE49-F238E27FC236}">
                <a16:creationId xmlns:a16="http://schemas.microsoft.com/office/drawing/2014/main" id="{788F6D23-7CBB-1545-B19E-4EA3D34CB7CE}"/>
              </a:ext>
            </a:extLst>
          </p:cNvPr>
          <p:cNvSpPr txBox="1"/>
          <p:nvPr/>
        </p:nvSpPr>
        <p:spPr>
          <a:xfrm>
            <a:off x="542441" y="827628"/>
            <a:ext cx="9872420" cy="887102"/>
          </a:xfrm>
          <a:prstGeom prst="rect">
            <a:avLst/>
          </a:prstGeom>
          <a:noFill/>
        </p:spPr>
        <p:txBody>
          <a:bodyPr wrap="square" rtlCol="0">
            <a:spAutoFit/>
          </a:bodyPr>
          <a:lstStyle/>
          <a:p>
            <a:pPr marL="228600" marR="0" algn="r" rtl="1">
              <a:lnSpc>
                <a:spcPct val="115000"/>
              </a:lnSpc>
              <a:spcBef>
                <a:spcPts val="0"/>
              </a:spcBef>
              <a:spcAft>
                <a:spcPts val="1000"/>
              </a:spcAft>
            </a:pPr>
            <a:r>
              <a:rPr lang="ar-JO" sz="4800" dirty="0">
                <a:latin typeface="Calibri"/>
                <a:ea typeface="Calibri"/>
                <a:cs typeface="Calibri" panose="020F0502020204030204" pitchFamily="34" charset="0"/>
              </a:rPr>
              <a:t>7. إشراك المجتمعات في إدارة مساعدات الإغاثة</a:t>
            </a:r>
            <a:endParaRPr lang="en-US" sz="4400" dirty="0">
              <a:effectLst/>
              <a:latin typeface="Calibri"/>
              <a:ea typeface="Calibri"/>
              <a:cs typeface="Calibri" panose="020F0502020204030204" pitchFamily="34" charset="0"/>
            </a:endParaRPr>
          </a:p>
        </p:txBody>
      </p:sp>
      <p:sp>
        <p:nvSpPr>
          <p:cNvPr id="5" name="TextBox 4">
            <a:extLst>
              <a:ext uri="{FF2B5EF4-FFF2-40B4-BE49-F238E27FC236}">
                <a16:creationId xmlns:a16="http://schemas.microsoft.com/office/drawing/2014/main" id="{CCA14A47-D145-7742-BFDD-49071A812CF3}"/>
              </a:ext>
            </a:extLst>
          </p:cNvPr>
          <p:cNvSpPr txBox="1"/>
          <p:nvPr/>
        </p:nvSpPr>
        <p:spPr>
          <a:xfrm>
            <a:off x="1541538" y="2729409"/>
            <a:ext cx="7874225" cy="5533823"/>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يجب أن تشارك المجتمعات في تصميم برامج المساعدات والاستجابات وتنفيذها وإدارتها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يُنظر إلى أفراد المجتمع كشركاء متساوين</a:t>
            </a:r>
            <a:endParaRPr lang="en-US" sz="2000" dirty="0">
              <a:latin typeface="Calibri"/>
              <a:ea typeface="Calibri"/>
              <a:cs typeface="Calibri" panose="020F0502020204030204" pitchFamily="34" charset="0"/>
            </a:endParaRPr>
          </a:p>
          <a:p>
            <a:pPr marL="16002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16002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المشاركة المجتمعية، على سبيل المثال، العمل من خلال اللجان المجتمعية أو حلقات نقاش مركزة منتظمة للاستماع إلى اقتراحات الناس</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آليات التغذية الراجعة لضمان أننا نستمع إلى اقتراحات الناس وأسئلتهم ومخاوفهم ونحللها ونستجيب لها ونتصرف بناءً عليها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تواصل مفتوح وصادق وثنائي الاتجاه حول هويتنا، وما نقوم به في المجتمع، وما يمكن أن يتوقعه الناس منا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79816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792816D-A043-FC4E-9155-EB7458EC583A}"/>
              </a:ext>
            </a:extLst>
          </p:cNvPr>
          <p:cNvSpPr txBox="1"/>
          <p:nvPr/>
        </p:nvSpPr>
        <p:spPr>
          <a:xfrm>
            <a:off x="8480977" y="676844"/>
            <a:ext cx="9807023" cy="1288943"/>
          </a:xfrm>
          <a:prstGeom prst="rect">
            <a:avLst/>
          </a:prstGeom>
          <a:noFill/>
        </p:spPr>
        <p:txBody>
          <a:bodyPr wrap="square" rtlCol="0">
            <a:spAutoFit/>
          </a:bodyPr>
          <a:lstStyle/>
          <a:p>
            <a:pPr marL="914400" indent="-914400" algn="r">
              <a:lnSpc>
                <a:spcPct val="80000"/>
              </a:lnSpc>
              <a:spcBef>
                <a:spcPts val="1800"/>
              </a:spcBef>
              <a:buClr>
                <a:schemeClr val="accent3"/>
              </a:buClr>
              <a:buFont typeface="+mj-lt"/>
              <a:buAutoNum type="arabicPeriod" startAt="8"/>
            </a:pPr>
            <a:r>
              <a:rPr lang="ar-JO" sz="4800" dirty="0">
                <a:latin typeface="Calibri"/>
                <a:ea typeface="Calibri"/>
                <a:cs typeface="Calibri" panose="020F0502020204030204" pitchFamily="34" charset="0"/>
              </a:rPr>
              <a:t>الحد من نقاط الضعف المستقبلية أمام الكوارث بالإضافة إلى تلبية الاحتياجات </a:t>
            </a:r>
            <a:endParaRPr lang="en-GB" sz="4800" b="1" dirty="0">
              <a:solidFill>
                <a:schemeClr val="bg1"/>
              </a:solidFill>
              <a:ea typeface="Roboto" panose="02000000000000000000" pitchFamily="2" charset="0"/>
              <a:cs typeface="Open Sans" panose="020B0606030504020204" pitchFamily="34" charset="0"/>
            </a:endParaRPr>
          </a:p>
        </p:txBody>
      </p:sp>
      <p:pic>
        <p:nvPicPr>
          <p:cNvPr id="9" name="Picture Placeholder 8" descr="A picture containing person, outdoor, standing, people&#10;&#10;Description automatically generated">
            <a:extLst>
              <a:ext uri="{FF2B5EF4-FFF2-40B4-BE49-F238E27FC236}">
                <a16:creationId xmlns:a16="http://schemas.microsoft.com/office/drawing/2014/main" id="{4863E401-086E-DD4C-8FB1-CA6978EA8DEF}"/>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a:fillRect/>
          </a:stretch>
        </p:blipFill>
        <p:spPr/>
      </p:pic>
      <p:sp>
        <p:nvSpPr>
          <p:cNvPr id="10" name="TextBox 9">
            <a:extLst>
              <a:ext uri="{FF2B5EF4-FFF2-40B4-BE49-F238E27FC236}">
                <a16:creationId xmlns:a16="http://schemas.microsoft.com/office/drawing/2014/main" id="{F039DA7B-695B-4A42-8A92-30AFA62A9FAC}"/>
              </a:ext>
            </a:extLst>
          </p:cNvPr>
          <p:cNvSpPr txBox="1"/>
          <p:nvPr/>
        </p:nvSpPr>
        <p:spPr>
          <a:xfrm>
            <a:off x="9447376" y="2846656"/>
            <a:ext cx="7874225" cy="5765361"/>
          </a:xfrm>
          <a:prstGeom prst="rect">
            <a:avLst/>
          </a:prstGeom>
          <a:noFill/>
        </p:spPr>
        <p:txBody>
          <a:bodyPr wrap="square" rtlCol="0">
            <a:spAutoFit/>
          </a:bodyPr>
          <a:lstStyle/>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يجب أن تحد الاستجابات  من تعرض الناس للكوارث المستقبلية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يجب أن تعزز الاستجابات قدرة الناس على الصمود واعتمادهم على أنفسهم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التخفيف من أي عواقب سلبية غير مقصودة</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 الذي يعنيه هذا </a:t>
            </a:r>
            <a:r>
              <a:rPr lang="ar-JO" sz="2400">
                <a:solidFill>
                  <a:srgbClr val="FF0000"/>
                </a:solidFill>
                <a:latin typeface="Calibri"/>
                <a:ea typeface="Calibri"/>
                <a:cs typeface="Calibri" panose="020F0502020204030204" pitchFamily="34" charset="0"/>
              </a:rPr>
              <a:t>فيما يتعلق بسلوكنا </a:t>
            </a:r>
            <a:r>
              <a:rPr lang="ar-JO" sz="2400" dirty="0">
                <a:solidFill>
                  <a:srgbClr val="FF0000"/>
                </a:solidFill>
                <a:latin typeface="Calibri"/>
                <a:ea typeface="Calibri"/>
                <a:cs typeface="Calibri" panose="020F0502020204030204" pitchFamily="34" charset="0"/>
              </a:rPr>
              <a:t>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خطط العمل المجتمعية - التي تصممها المجتمعات وتقودها وتنفذها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لمراعاة  الأثر البيئي لاستجاباتنا – نحمي الأشجار ومصادر المياه ونحوها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مناقشة الخطط مع المجتمعات ورصدها  للتحقق من أي آثار سلبية محتملة غير مقصودة، أي تعريض الفئات للخطر أو الإضرار بالأسواق المحلية</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4051932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icture containing tree, outdoor, grass, person&#10;&#10;Description automatically generated">
            <a:extLst>
              <a:ext uri="{FF2B5EF4-FFF2-40B4-BE49-F238E27FC236}">
                <a16:creationId xmlns:a16="http://schemas.microsoft.com/office/drawing/2014/main" id="{EFD2D7EE-671F-4146-AE44-89E61DC99817}"/>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D6D4F879-F679-BF48-8304-37648D404EDD}"/>
              </a:ext>
            </a:extLst>
          </p:cNvPr>
          <p:cNvSpPr txBox="1"/>
          <p:nvPr/>
        </p:nvSpPr>
        <p:spPr>
          <a:xfrm>
            <a:off x="368653" y="340301"/>
            <a:ext cx="11626124" cy="1736566"/>
          </a:xfrm>
          <a:prstGeom prst="rect">
            <a:avLst/>
          </a:prstGeom>
          <a:noFill/>
        </p:spPr>
        <p:txBody>
          <a:bodyPr wrap="square" rtlCol="0">
            <a:spAutoFit/>
          </a:bodyPr>
          <a:lstStyle/>
          <a:p>
            <a:pPr marL="228600" marR="0" algn="r" rtl="1">
              <a:lnSpc>
                <a:spcPct val="115000"/>
              </a:lnSpc>
              <a:spcBef>
                <a:spcPts val="0"/>
              </a:spcBef>
              <a:spcAft>
                <a:spcPts val="1000"/>
              </a:spcAft>
            </a:pPr>
            <a:r>
              <a:rPr lang="ar-JO" sz="4800" dirty="0">
                <a:latin typeface="Calibri"/>
                <a:ea typeface="Calibri"/>
                <a:cs typeface="Calibri" panose="020F0502020204030204" pitchFamily="34" charset="0"/>
              </a:rPr>
              <a:t>9. الخضوع للمساءلة أمام الأشخاص الذين نسعى إلى مساعدتهم وأمام الأشخاص الذين نقبل الموارد منهم</a:t>
            </a:r>
            <a:endParaRPr lang="en-US" sz="4400" dirty="0">
              <a:effectLst/>
              <a:latin typeface="Calibri"/>
              <a:ea typeface="Calibri"/>
              <a:cs typeface="Calibri" panose="020F0502020204030204" pitchFamily="34" charset="0"/>
            </a:endParaRPr>
          </a:p>
        </p:txBody>
      </p:sp>
      <p:sp>
        <p:nvSpPr>
          <p:cNvPr id="7" name="TextBox 6">
            <a:extLst>
              <a:ext uri="{FF2B5EF4-FFF2-40B4-BE49-F238E27FC236}">
                <a16:creationId xmlns:a16="http://schemas.microsoft.com/office/drawing/2014/main" id="{1EFCD4E6-CA4C-8443-8892-621DBDEDD58A}"/>
              </a:ext>
            </a:extLst>
          </p:cNvPr>
          <p:cNvSpPr txBox="1"/>
          <p:nvPr/>
        </p:nvSpPr>
        <p:spPr>
          <a:xfrm>
            <a:off x="1335050" y="2550088"/>
            <a:ext cx="6845260" cy="5762988"/>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نحن موجودون لدعم المجتمعات الضعيفة ولذا نخضع للمساءلة أمامهم عن مدى نجاحنا في تقديم ذلك الدعم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نخضع للمسائلة أمام الجهات التي تقدم لنا التمويل لتنفيذ هذا العمل</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نستخدم أساليب شفافة ومفتوحة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رصد تأثير عملنا والإبلاغ عنه </a:t>
            </a:r>
            <a:endParaRPr lang="en-US" sz="20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رصد البرامج والاستجابات وإجراء التعديلات لتحسين التأثير</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التصرف بناء على الشكاوى المجتمعية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نوضح للمجتمعات ما نقوم به وكيف نستخدم الموارد</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21650926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7BEA10B4-6DCA-024F-B08C-347243D6F525}"/>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0" y="0"/>
            <a:ext cx="13279983" cy="10288588"/>
          </a:xfrm>
        </p:spPr>
      </p:pic>
      <p:sp>
        <p:nvSpPr>
          <p:cNvPr id="3" name="TextBox 2">
            <a:extLst>
              <a:ext uri="{FF2B5EF4-FFF2-40B4-BE49-F238E27FC236}">
                <a16:creationId xmlns:a16="http://schemas.microsoft.com/office/drawing/2014/main" id="{AFC774B3-8F90-FB4E-B2FE-833D2E3CD40F}"/>
              </a:ext>
            </a:extLst>
          </p:cNvPr>
          <p:cNvSpPr txBox="1"/>
          <p:nvPr/>
        </p:nvSpPr>
        <p:spPr>
          <a:xfrm>
            <a:off x="5587874" y="527825"/>
            <a:ext cx="11755745" cy="1736566"/>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startAt="10"/>
            </a:pPr>
            <a:r>
              <a:rPr lang="ar-JO" sz="4800" dirty="0">
                <a:latin typeface="Calibri"/>
                <a:ea typeface="Calibri"/>
                <a:cs typeface="Calibri" panose="020F0502020204030204" pitchFamily="34" charset="0"/>
              </a:rPr>
              <a:t>نعترف بالأشخاص المتضررين من الكوارث باعتبارهم بشرًا لهم كرامة، وليسوا أشياء ميؤوس منها</a:t>
            </a:r>
            <a:endParaRPr lang="en-US" sz="4400" dirty="0">
              <a:effectLst/>
              <a:latin typeface="Calibri"/>
              <a:ea typeface="Calibri"/>
              <a:cs typeface="Calibri" panose="020F0502020204030204" pitchFamily="34" charset="0"/>
            </a:endParaRPr>
          </a:p>
        </p:txBody>
      </p:sp>
      <p:sp>
        <p:nvSpPr>
          <p:cNvPr id="14" name="TextBox 13">
            <a:extLst>
              <a:ext uri="{FF2B5EF4-FFF2-40B4-BE49-F238E27FC236}">
                <a16:creationId xmlns:a16="http://schemas.microsoft.com/office/drawing/2014/main" id="{7A01FC88-FF7A-2042-9038-C24C2E304A93}"/>
              </a:ext>
            </a:extLst>
          </p:cNvPr>
          <p:cNvSpPr txBox="1"/>
          <p:nvPr/>
        </p:nvSpPr>
        <p:spPr>
          <a:xfrm>
            <a:off x="8086164" y="2563373"/>
            <a:ext cx="9651901" cy="1623008"/>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الأشخاص المتضررون من الكوارث هم شركاء متساوون</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في مجال الإعلام، سنعرض قدرات الناس وتطلعاتهم، وليس فقط نقاط ضعفهم ومخاوفهم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ولا تحظى الدعاية بالأسبقية على مساعدات الإغاثة</a:t>
            </a:r>
            <a:endParaRPr lang="en-US" sz="2000" dirty="0">
              <a:effectLst/>
              <a:latin typeface="Calibri"/>
              <a:ea typeface="Calibri"/>
              <a:cs typeface="Calibri" panose="020F0502020204030204" pitchFamily="34" charset="0"/>
            </a:endParaRPr>
          </a:p>
        </p:txBody>
      </p:sp>
      <p:sp>
        <p:nvSpPr>
          <p:cNvPr id="15" name="TextBox 14">
            <a:extLst>
              <a:ext uri="{FF2B5EF4-FFF2-40B4-BE49-F238E27FC236}">
                <a16:creationId xmlns:a16="http://schemas.microsoft.com/office/drawing/2014/main" id="{F86F92F8-5516-CA4C-B292-E9125AA84E05}"/>
              </a:ext>
            </a:extLst>
          </p:cNvPr>
          <p:cNvSpPr txBox="1"/>
          <p:nvPr/>
        </p:nvSpPr>
        <p:spPr>
          <a:xfrm>
            <a:off x="11310373" y="5144294"/>
            <a:ext cx="6427692" cy="2047740"/>
          </a:xfrm>
          <a:prstGeom prst="rect">
            <a:avLst/>
          </a:prstGeom>
          <a:noFill/>
        </p:spPr>
        <p:txBody>
          <a:bodyPr wrap="square" rtlCol="0">
            <a:spAutoFit/>
          </a:bodyPr>
          <a:lstStyle/>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تلتقط صورًا للأشخاص دون إذنهم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تنشر صوراً أو قصصاً تظهر الناس عاجزين، أو تسيء إلى كرامتهم</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622520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0" y="852930"/>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منع الاستغلال والاعتداء الجنسيين</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593280" y="2234466"/>
            <a:ext cx="10003003" cy="7560018"/>
          </a:xfrm>
          <a:prstGeom prst="rect">
            <a:avLst/>
          </a:prstGeom>
          <a:noFill/>
        </p:spPr>
        <p:txBody>
          <a:bodyPr wrap="square" rtlCol="0">
            <a:spAutoFit/>
          </a:bodyPr>
          <a:lstStyle/>
          <a:p>
            <a:pPr marL="0" marR="0" algn="r" rtl="1">
              <a:lnSpc>
                <a:spcPct val="115000"/>
              </a:lnSpc>
              <a:spcBef>
                <a:spcPts val="0"/>
              </a:spcBef>
              <a:spcAft>
                <a:spcPts val="1000"/>
              </a:spcAft>
            </a:pPr>
            <a:r>
              <a:rPr lang="ar-JO" sz="2800" dirty="0">
                <a:solidFill>
                  <a:srgbClr val="FF0000"/>
                </a:solidFill>
                <a:latin typeface="Calibri"/>
                <a:ea typeface="Calibri"/>
                <a:cs typeface="Calibri" panose="020F0502020204030204" pitchFamily="34" charset="0"/>
              </a:rPr>
              <a:t>ما هذا؟</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b="1" dirty="0">
                <a:latin typeface="Calibri"/>
                <a:ea typeface="Calibri"/>
                <a:cs typeface="Calibri" panose="020F0502020204030204" pitchFamily="34" charset="0"/>
              </a:rPr>
              <a:t>انتهاك خطير</a:t>
            </a:r>
            <a:r>
              <a:rPr lang="ar-JO" sz="2800" dirty="0">
                <a:latin typeface="Calibri"/>
                <a:ea typeface="Calibri"/>
                <a:cs typeface="Calibri" panose="020F0502020204030204" pitchFamily="34" charset="0"/>
              </a:rPr>
              <a:t> لمدونة قواعد السلوك الدولية، ومدونتي قواعد سلوك موظفي الاتحاد الدولي واللجنة الدولية للصليب الأحمر</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b="1" dirty="0">
                <a:latin typeface="Calibri"/>
                <a:ea typeface="Calibri"/>
                <a:cs typeface="Calibri" panose="020F0502020204030204" pitchFamily="34" charset="0"/>
              </a:rPr>
              <a:t>الاستغلال الجنسي</a:t>
            </a:r>
            <a:r>
              <a:rPr lang="ar-JO" sz="2800" dirty="0">
                <a:latin typeface="Calibri"/>
                <a:ea typeface="Calibri"/>
                <a:cs typeface="Calibri" panose="020F0502020204030204" pitchFamily="34" charset="0"/>
              </a:rPr>
              <a:t> يعني استغلال ضعف شخص ما، أو اختلال توازن القوى أو الثقة، لأغراض جنسية، بما في ذلك تحقيق مكاسب مالية أو اجتماعية أو سياسية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b="1" dirty="0">
                <a:latin typeface="Calibri"/>
                <a:ea typeface="Calibri"/>
                <a:cs typeface="Calibri" panose="020F0502020204030204" pitchFamily="34" charset="0"/>
              </a:rPr>
              <a:t>الاعتداء الجنسي</a:t>
            </a:r>
            <a:r>
              <a:rPr lang="ar-JO" sz="2800" dirty="0">
                <a:latin typeface="Calibri"/>
                <a:ea typeface="Calibri"/>
                <a:cs typeface="Calibri" panose="020F0502020204030204" pitchFamily="34" charset="0"/>
              </a:rPr>
              <a:t>  يعني الاعتداء الجسدي ذو الطبيعة الجنسية باستخدام القوة أو الإكراه أو التهديد بذلك</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يشمل هذا: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النشاط الجنسي مع الأطفال (أقل من 18 عامًا - بغض النظر عن قوانين البلد)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تبادل الأموال أو الوظائف أو السلع أو الخدمات مقابل خدمات جنسية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تحظر العلاقات الجنسية بين الموظفين/المتطوعين والمستفيدين (بسبب اختلال ميزان القوة)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ينبغي  الإبلاغ عن هذه المحظورات  في حالة الاشتباه بها </a:t>
            </a:r>
            <a:endParaRPr lang="en-US" sz="2400" dirty="0">
              <a:effectLst/>
              <a:latin typeface="Calibri"/>
              <a:ea typeface="Calibri"/>
              <a:cs typeface="Calibri" panose="020F0502020204030204" pitchFamily="34" charset="0"/>
            </a:endParaRPr>
          </a:p>
        </p:txBody>
      </p:sp>
      <p:pic>
        <p:nvPicPr>
          <p:cNvPr id="12" name="Picture Placeholder 11" descr="A picture containing person, person, sport, preparing&#10;&#10;Description automatically generated">
            <a:extLst>
              <a:ext uri="{FF2B5EF4-FFF2-40B4-BE49-F238E27FC236}">
                <a16:creationId xmlns:a16="http://schemas.microsoft.com/office/drawing/2014/main" id="{FDF64038-DF52-9C45-936B-1660B1744B1E}"/>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05308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785901"/>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قواعد بشأن الاستغلال والانتهاك الجنسيين</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p:cNvSpPr txBox="1"/>
          <p:nvPr/>
        </p:nvSpPr>
        <p:spPr>
          <a:xfrm>
            <a:off x="1624844" y="4272455"/>
            <a:ext cx="7293984" cy="1285737"/>
          </a:xfrm>
          <a:prstGeom prst="rect">
            <a:avLst/>
          </a:prstGeom>
          <a:noFill/>
        </p:spPr>
        <p:txBody>
          <a:bodyPr wrap="non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 لا تجبر أحدا على ممارسة الجنس معك أو عمل أشياء جنسية في حال عدم رغبته بذلك</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تسغل الناس الذين تخدمهم أو تعمل معهم أو أحد أفراد أسرهم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لا تجبرهم على ممارسة الجنس معك مقابل المال أو الهدايا أو المساعدة </a:t>
            </a:r>
            <a:endParaRPr lang="en-US" sz="1600" dirty="0">
              <a:effectLst/>
              <a:latin typeface="Calibri"/>
              <a:ea typeface="Calibri"/>
              <a:cs typeface="Calibri" panose="020F0502020204030204" pitchFamily="34" charset="0"/>
            </a:endParaRPr>
          </a:p>
        </p:txBody>
      </p:sp>
      <p:sp>
        <p:nvSpPr>
          <p:cNvPr id="5" name="TextBox 4"/>
          <p:cNvSpPr txBox="1"/>
          <p:nvPr/>
        </p:nvSpPr>
        <p:spPr>
          <a:xfrm>
            <a:off x="1632884" y="6605752"/>
            <a:ext cx="7323661" cy="1304460"/>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تدفع أمولا لأي شخص لغايات الجنس أو الخدمات الجنسية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و لا تقدم للناس شيئا مقابل خدمات جنسية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تفعل ذلك حتى لو سمح لك الشخص أو كانت تسمح قوانين البلد بذلك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986975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760B3-357F-FE45-A450-9675F245DE6A}"/>
              </a:ext>
            </a:extLst>
          </p:cNvPr>
          <p:cNvSpPr txBox="1"/>
          <p:nvPr/>
        </p:nvSpPr>
        <p:spPr>
          <a:xfrm>
            <a:off x="588434" y="2188514"/>
            <a:ext cx="16413691" cy="2857192"/>
          </a:xfrm>
          <a:prstGeom prst="rect">
            <a:avLst/>
          </a:prstGeom>
          <a:noFill/>
        </p:spPr>
        <p:txBody>
          <a:bodyPr wrap="square" rtlCol="0">
            <a:spAutoFit/>
          </a:bodyPr>
          <a:lstStyle/>
          <a:p>
            <a:pPr marL="457200" marR="0" algn="r" rtl="1">
              <a:lnSpc>
                <a:spcPct val="115000"/>
              </a:lnSpc>
              <a:spcBef>
                <a:spcPts val="0"/>
              </a:spcBef>
              <a:spcAft>
                <a:spcPts val="1000"/>
              </a:spcAft>
            </a:pPr>
            <a:r>
              <a:rPr lang="ar-JO" sz="2000" dirty="0">
                <a:solidFill>
                  <a:srgbClr val="FF0000"/>
                </a:solidFill>
                <a:latin typeface="Calibri"/>
                <a:ea typeface="Calibri"/>
                <a:cs typeface="Calibri" panose="020F0502020204030204" pitchFamily="34" charset="0"/>
              </a:rPr>
              <a:t>الاعتبارات</a:t>
            </a:r>
            <a:endParaRPr lang="en-US" sz="20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000" dirty="0">
                <a:latin typeface="Calibri"/>
                <a:ea typeface="Calibri"/>
                <a:cs typeface="Calibri" panose="020F0502020204030204" pitchFamily="34" charset="0"/>
              </a:rPr>
              <a:t>هذه الأداة مستوحاة من المصادر التالية وتستخدم محتويات تلك المصادر</a:t>
            </a:r>
            <a:r>
              <a:rPr lang="en-US" sz="2000" dirty="0">
                <a:latin typeface="Calibri"/>
                <a:ea typeface="Calibri"/>
                <a:cs typeface="Calibri" panose="020F0502020204030204" pitchFamily="34" charset="0"/>
              </a:rPr>
              <a:t>:</a:t>
            </a: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"دليل المسموحات والمحظورات أثناء العمل لدينا" الصادر عن اللجنة الدولي، وهو دليل سهل القراءة لمدونة قواعد السلوك للأشخاص الذين يعملون في اللجنة الدولية</a:t>
            </a:r>
            <a:r>
              <a:rPr lang="en-US" sz="2000" dirty="0">
                <a:latin typeface="Calibri"/>
                <a:ea typeface="Calibri"/>
                <a:cs typeface="Calibri" panose="020F0502020204030204" pitchFamily="34" charset="0"/>
              </a:rPr>
              <a:t>.</a:t>
            </a: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"مدونة قواعد سلوك الموظفين" لعام 2007 الصادرة عن الاتحاد الدولي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دورة التعلم الإلكتروني عبر الإنترنت 101 للاتحاد الدولي: منع الفساد</a:t>
            </a:r>
            <a:r>
              <a:rPr lang="en-US" sz="2000" dirty="0">
                <a:latin typeface="Calibri"/>
                <a:ea typeface="Calibri"/>
                <a:cs typeface="Calibri" panose="020F0502020204030204" pitchFamily="34" charset="0"/>
              </a:rPr>
              <a:t>".</a:t>
            </a: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دورة التعلم الإلكتروني عبر الإنترنت الصادرة عن الصليب الأحمر البريطاني بعنوان "مقدمة للحماية من الاستغلال والإعتداء الجنسيين. </a:t>
            </a:r>
            <a:endParaRPr lang="en-US" sz="2000" dirty="0">
              <a:effectLst/>
              <a:latin typeface="Calibri"/>
              <a:ea typeface="Calibri"/>
              <a:cs typeface="Calibri" panose="020F0502020204030204" pitchFamily="34" charset="0"/>
            </a:endParaRPr>
          </a:p>
        </p:txBody>
      </p:sp>
      <p:sp>
        <p:nvSpPr>
          <p:cNvPr id="3" name="TextBox 2">
            <a:extLst>
              <a:ext uri="{FF2B5EF4-FFF2-40B4-BE49-F238E27FC236}">
                <a16:creationId xmlns:a16="http://schemas.microsoft.com/office/drawing/2014/main" id="{D42ABE1A-9361-344E-BF11-4AE08F83BBB4}"/>
              </a:ext>
            </a:extLst>
          </p:cNvPr>
          <p:cNvSpPr txBox="1"/>
          <p:nvPr/>
        </p:nvSpPr>
        <p:spPr>
          <a:xfrm>
            <a:off x="588434" y="477097"/>
            <a:ext cx="15842191" cy="1112356"/>
          </a:xfrm>
          <a:prstGeom prst="rect">
            <a:avLst/>
          </a:prstGeom>
          <a:noFill/>
        </p:spPr>
        <p:txBody>
          <a:bodyPr wrap="square" rtlCol="0">
            <a:spAutoFit/>
          </a:bodyPr>
          <a:lstStyle/>
          <a:p>
            <a:pPr lvl="0" algn="ctr">
              <a:lnSpc>
                <a:spcPct val="80000"/>
              </a:lnSpc>
              <a:spcAft>
                <a:spcPts val="1800"/>
              </a:spcAft>
            </a:pPr>
            <a:r>
              <a:rPr lang="ar-JO" sz="3200" b="1" dirty="0">
                <a:solidFill>
                  <a:srgbClr val="3F3F3F"/>
                </a:solidFill>
                <a:ea typeface="Roboto Black" panose="02000000000000000000" pitchFamily="2" charset="0"/>
                <a:cs typeface="Open Sans Light" panose="020B0306030504020204" pitchFamily="34" charset="0"/>
              </a:rPr>
              <a:t>مجموعة أدوات المشاركة المجتمعية والمساءلة</a:t>
            </a:r>
          </a:p>
          <a:p>
            <a:pPr lvl="0" algn="ctr">
              <a:lnSpc>
                <a:spcPct val="80000"/>
              </a:lnSpc>
              <a:spcAft>
                <a:spcPts val="1800"/>
              </a:spcAft>
            </a:pPr>
            <a:r>
              <a:rPr lang="ar-JO" sz="3200" b="1" dirty="0">
                <a:solidFill>
                  <a:srgbClr val="FF0000"/>
                </a:solidFill>
                <a:ea typeface="Roboto Black" panose="02000000000000000000" pitchFamily="2" charset="0"/>
                <a:cs typeface="Open Sans Light" panose="020B0306030504020204" pitchFamily="34" charset="0"/>
              </a:rPr>
              <a:t>أداة 10</a:t>
            </a:r>
            <a:r>
              <a:rPr lang="ar-JO" sz="3200" b="1" dirty="0">
                <a:solidFill>
                  <a:srgbClr val="3F3F3F"/>
                </a:solidFill>
                <a:ea typeface="Roboto Black" panose="02000000000000000000" pitchFamily="2" charset="0"/>
                <a:cs typeface="Open Sans Light" panose="020B0306030504020204" pitchFamily="34" charset="0"/>
              </a:rPr>
              <a:t>: إحاطة بشأن مدونة قواعد السلوك </a:t>
            </a:r>
            <a:endParaRPr lang="en-US" sz="3200" b="1" dirty="0">
              <a:solidFill>
                <a:srgbClr val="3F3F3F"/>
              </a:solidFill>
              <a:ea typeface="Roboto Black" panose="02000000000000000000" pitchFamily="2" charset="0"/>
              <a:cs typeface="Open Sans Light" panose="020B0306030504020204" pitchFamily="34" charset="0"/>
            </a:endParaRPr>
          </a:p>
        </p:txBody>
      </p:sp>
    </p:spTree>
    <p:extLst>
      <p:ext uri="{BB962C8B-B14F-4D97-AF65-F5344CB8AC3E}">
        <p14:creationId xmlns:p14="http://schemas.microsoft.com/office/powerpoint/2010/main" val="1104147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660395"/>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ما القواعد المتعلقة بالأطفال؟</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p:cNvSpPr txBox="1"/>
          <p:nvPr/>
        </p:nvSpPr>
        <p:spPr>
          <a:xfrm>
            <a:off x="593280" y="3838964"/>
            <a:ext cx="7084528" cy="729430"/>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تمارس الجنس مع شخص دون سن 18 أو تطلب منه عمل أشياء جنسية، حتى لو سمح لك بذلك أو كانت قوانين البلد تسمح بذلك  </a:t>
            </a:r>
            <a:endParaRPr lang="en-US" sz="1600" dirty="0">
              <a:effectLst/>
              <a:latin typeface="Calibri"/>
              <a:ea typeface="Calibri"/>
              <a:cs typeface="Calibri" panose="020F0502020204030204" pitchFamily="34" charset="0"/>
            </a:endParaRPr>
          </a:p>
        </p:txBody>
      </p:sp>
      <p:sp>
        <p:nvSpPr>
          <p:cNvPr id="3" name="TextBox 2"/>
          <p:cNvSpPr txBox="1"/>
          <p:nvPr/>
        </p:nvSpPr>
        <p:spPr>
          <a:xfrm>
            <a:off x="10783613" y="4568394"/>
            <a:ext cx="3610303" cy="1494768"/>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تلقط صورا و مقاطع فيديو لأطفال أو بالغين يمارسون أشياء جنسية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تعرض تلك الأنواع من الصور أو الفيديوهات على الآخرين    </a:t>
            </a:r>
            <a:endParaRPr lang="en-US" sz="1600" dirty="0">
              <a:effectLst/>
              <a:latin typeface="Calibri"/>
              <a:ea typeface="Calibri"/>
              <a:cs typeface="Calibri" panose="020F0502020204030204" pitchFamily="34" charset="0"/>
            </a:endParaRPr>
          </a:p>
        </p:txBody>
      </p:sp>
      <p:sp>
        <p:nvSpPr>
          <p:cNvPr id="4" name="TextBox 3"/>
          <p:cNvSpPr txBox="1"/>
          <p:nvPr/>
        </p:nvSpPr>
        <p:spPr>
          <a:xfrm>
            <a:off x="830726" y="6905297"/>
            <a:ext cx="5928226" cy="838948"/>
          </a:xfrm>
          <a:prstGeom prst="rect">
            <a:avLst/>
          </a:prstGeom>
          <a:noFill/>
        </p:spPr>
        <p:txBody>
          <a:bodyPr wrap="non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تعمل شيئا  من شأنه الإضرار بالأطفال أو تعريضهم للخطر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يجب المحافظة على سلامة الأطفال وعمل ما يخدم مصلحتهم الفضلى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530432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745353"/>
            <a:ext cx="16726532" cy="77162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مناقشة </a:t>
            </a:r>
            <a:r>
              <a:rPr lang="en-US" sz="5400" b="1" dirty="0">
                <a:solidFill>
                  <a:schemeClr val="bg1"/>
                </a:solidFill>
                <a:ea typeface="Roboto Black" panose="02000000000000000000" pitchFamily="2" charset="0"/>
                <a:cs typeface="Open Sans Light" panose="020B0306030504020204" pitchFamily="34" charset="0"/>
              </a:rPr>
              <a:t>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593279" y="1929667"/>
            <a:ext cx="16726532" cy="1835374"/>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ما تأثير الاستغلال والاعتداء الجنسيين؟ على المجتمعات؟ على علاقتنا وسمعتنا في المجتمعات؟</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لماذا القواعد صارمة جدا في هذا الشأن؟ هل ترى أن ذلك ضروري؟ لماذا لماذا لا؟</a:t>
            </a:r>
            <a:endParaRPr lang="en-US" sz="24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800" dirty="0">
                <a:solidFill>
                  <a:srgbClr val="FF0000"/>
                </a:solidFill>
                <a:latin typeface="Calibri"/>
                <a:ea typeface="Calibri"/>
                <a:cs typeface="Calibri" panose="020F0502020204030204" pitchFamily="34" charset="0"/>
              </a:rPr>
              <a:t>هل العبارات التالية صحيحة ام خاطئة؟</a:t>
            </a:r>
            <a:endParaRPr lang="en-US" sz="2400" dirty="0">
              <a:effectLst/>
              <a:latin typeface="Calibri"/>
              <a:ea typeface="Calibri"/>
              <a:cs typeface="Calibri" panose="020F0502020204030204" pitchFamily="34" charset="0"/>
            </a:endParaRPr>
          </a:p>
        </p:txBody>
      </p:sp>
      <p:sp>
        <p:nvSpPr>
          <p:cNvPr id="2" name="TextBox 1">
            <a:extLst>
              <a:ext uri="{FF2B5EF4-FFF2-40B4-BE49-F238E27FC236}">
                <a16:creationId xmlns:a16="http://schemas.microsoft.com/office/drawing/2014/main" id="{A1F904C7-35DF-8048-978A-10945C2DF0DD}"/>
              </a:ext>
            </a:extLst>
          </p:cNvPr>
          <p:cNvSpPr txBox="1"/>
          <p:nvPr/>
        </p:nvSpPr>
        <p:spPr>
          <a:xfrm>
            <a:off x="593279" y="4774418"/>
            <a:ext cx="11329780" cy="4312976"/>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هل يجوز للموظفين تبادل الأموال أو غيرها من الأشياء مقابل ممارسة الجنس، طالما أن هذا لا يحدث مع أي شخص مرتبط بعملنا ولا يحدث أثناء وجود هذا الشخص "في الخدمة" بأي شكل من الأشكال</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هل يجوز استخدام العقاب الجسدي ضد الطفل طالما أنه خفيف وغير متكرر ويتوافق مع الثقافة المحلية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غالبًا ما يقضي أحد الزملاء ليلة مع امرأة شابة من إحدى المجتمعات التي لديها برامج للجمعية الوطنية، لكن لا بأس في ذللك لأنها تريد أن تدخل في هذه العلاقة وقد وافق أبوها ورئيسيها على ذلك</a:t>
            </a:r>
            <a:endParaRPr lang="en-US" sz="2400" dirty="0">
              <a:effectLst/>
              <a:latin typeface="Calibri"/>
              <a:ea typeface="Calibri"/>
              <a:cs typeface="Calibri" panose="020F0502020204030204" pitchFamily="34" charset="0"/>
            </a:endParaRPr>
          </a:p>
        </p:txBody>
      </p:sp>
      <p:sp>
        <p:nvSpPr>
          <p:cNvPr id="5" name="TextBox 4">
            <a:extLst>
              <a:ext uri="{FF2B5EF4-FFF2-40B4-BE49-F238E27FC236}">
                <a16:creationId xmlns:a16="http://schemas.microsoft.com/office/drawing/2014/main" id="{2A2915B5-C804-5649-BCB0-D7EEB444A2EC}"/>
              </a:ext>
            </a:extLst>
          </p:cNvPr>
          <p:cNvSpPr txBox="1"/>
          <p:nvPr/>
        </p:nvSpPr>
        <p:spPr>
          <a:xfrm>
            <a:off x="12381866" y="4774418"/>
            <a:ext cx="4776580" cy="1031051"/>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خاطئة </a:t>
            </a:r>
          </a:p>
          <a:p>
            <a:pPr algn="r">
              <a:spcAft>
                <a:spcPts val="600"/>
              </a:spcAft>
              <a:buClr>
                <a:srgbClr val="FF0000"/>
              </a:buClr>
            </a:pPr>
            <a:r>
              <a:rPr lang="ar-JO" sz="2800" b="1" dirty="0">
                <a:solidFill>
                  <a:schemeClr val="bg1"/>
                </a:solidFill>
                <a:latin typeface="Roboto" panose="02000000000000000000" pitchFamily="2" charset="0"/>
                <a:ea typeface="Roboto" panose="02000000000000000000" pitchFamily="2" charset="0"/>
                <a:cs typeface="Open Sans" panose="020B0606030504020204" pitchFamily="34" charset="0"/>
              </a:rPr>
              <a:t>هذا النوع من الاستغلال الجنسي محظور</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9B490DF6-7862-F84A-AEAA-B9BD420A3E5B}"/>
              </a:ext>
            </a:extLst>
          </p:cNvPr>
          <p:cNvSpPr txBox="1"/>
          <p:nvPr/>
        </p:nvSpPr>
        <p:spPr>
          <a:xfrm>
            <a:off x="12381866" y="6568780"/>
            <a:ext cx="5619263" cy="1031051"/>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خاطئة</a:t>
            </a:r>
          </a:p>
          <a:p>
            <a:pPr algn="r">
              <a:spcAft>
                <a:spcPts val="600"/>
              </a:spcAft>
              <a:buClr>
                <a:srgbClr val="FF0000"/>
              </a:buClr>
            </a:pPr>
            <a:r>
              <a:rPr lang="ar-JO" sz="2800" b="1" dirty="0">
                <a:solidFill>
                  <a:schemeClr val="bg1"/>
                </a:solidFill>
                <a:latin typeface="Roboto" panose="02000000000000000000" pitchFamily="2" charset="0"/>
                <a:ea typeface="Roboto" panose="02000000000000000000" pitchFamily="2" charset="0"/>
                <a:cs typeface="Open Sans" panose="020B0606030504020204" pitchFamily="34" charset="0"/>
              </a:rPr>
              <a:t>ضرب الأطفال مرفوض تماما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9" name="TextBox 8">
            <a:extLst>
              <a:ext uri="{FF2B5EF4-FFF2-40B4-BE49-F238E27FC236}">
                <a16:creationId xmlns:a16="http://schemas.microsoft.com/office/drawing/2014/main" id="{E2302365-F59E-F141-9D03-60043C47E8A0}"/>
              </a:ext>
            </a:extLst>
          </p:cNvPr>
          <p:cNvSpPr txBox="1"/>
          <p:nvPr/>
        </p:nvSpPr>
        <p:spPr>
          <a:xfrm>
            <a:off x="12381866" y="7932254"/>
            <a:ext cx="5475828" cy="1461939"/>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خاطئة</a:t>
            </a:r>
            <a:endParaRPr lang="en-US" sz="28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a:p>
            <a:pPr algn="r">
              <a:spcAft>
                <a:spcPts val="1800"/>
              </a:spcAft>
              <a:buClr>
                <a:srgbClr val="FF0000"/>
              </a:buClr>
            </a:pPr>
            <a:r>
              <a:rPr lang="ar-JO" sz="2800" dirty="0">
                <a:latin typeface="Roboto" panose="02000000000000000000" pitchFamily="2" charset="0"/>
                <a:ea typeface="Roboto" panose="02000000000000000000" pitchFamily="2" charset="0"/>
                <a:cs typeface="Open Sans" panose="020B0606030504020204" pitchFamily="34" charset="0"/>
              </a:rPr>
              <a:t>هناك خلل في ميزان القوى وقد تكون الفتاة مُستغلة من قبل أبيها أو زميلها </a:t>
            </a:r>
            <a:endParaRPr lang="en-US" sz="2800" dirty="0">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5245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additive="base">
                                        <p:cTn id="2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anim calcmode="lin" valueType="num">
                                      <p:cBhvr additive="base">
                                        <p:cTn id="3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 calcmode="lin" valueType="num">
                                      <p:cBhvr additive="base">
                                        <p:cTn id="3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1" y="655706"/>
            <a:ext cx="11795944" cy="763671"/>
          </a:xfrm>
          <a:prstGeom prst="rect">
            <a:avLst/>
          </a:prstGeom>
          <a:noFill/>
        </p:spPr>
        <p:txBody>
          <a:bodyPr wrap="square" rtlCol="0">
            <a:spAutoFit/>
          </a:bodyPr>
          <a:lstStyle/>
          <a:p>
            <a:pPr>
              <a:lnSpc>
                <a:spcPct val="80000"/>
              </a:lnSpc>
            </a:pPr>
            <a:r>
              <a:rPr lang="ar-JO" sz="5400" b="1" dirty="0">
                <a:solidFill>
                  <a:schemeClr val="bg1"/>
                </a:solidFill>
                <a:ea typeface="Roboto Black" panose="02000000000000000000" pitchFamily="2" charset="0"/>
                <a:cs typeface="Open Sans Light" panose="020B0306030504020204" pitchFamily="34" charset="0"/>
              </a:rPr>
              <a:t>الاحتيال والفساد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593281" y="1804160"/>
            <a:ext cx="9106532" cy="8185831"/>
          </a:xfrm>
          <a:prstGeom prst="rect">
            <a:avLst/>
          </a:prstGeom>
          <a:noFill/>
        </p:spPr>
        <p:txBody>
          <a:bodyPr wrap="square" rtlCol="0">
            <a:spAutoFit/>
          </a:bodyPr>
          <a:lstStyle/>
          <a:p>
            <a:pPr marL="685800" marR="0" algn="r" rtl="1">
              <a:lnSpc>
                <a:spcPct val="115000"/>
              </a:lnSpc>
              <a:spcBef>
                <a:spcPts val="0"/>
              </a:spcBef>
              <a:spcAft>
                <a:spcPts val="1000"/>
              </a:spcAft>
            </a:pPr>
            <a:r>
              <a:rPr lang="ar-JO" sz="2800" dirty="0">
                <a:solidFill>
                  <a:srgbClr val="ED7D31"/>
                </a:solidFill>
                <a:latin typeface="Calibri"/>
                <a:ea typeface="Calibri"/>
                <a:cs typeface="Calibri" panose="020F0502020204030204" pitchFamily="34" charset="0"/>
              </a:rPr>
              <a:t>ما هذا؟</a:t>
            </a:r>
            <a:endParaRPr lang="en-US" sz="2400" dirty="0">
              <a:solidFill>
                <a:srgbClr val="ED7D31"/>
              </a:solidFill>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انتهاك خطير لمدونة قواعد السلوك الدولية، ومدونتي قواعد سلوك موظفي الاتحاد الدولي واللجنة الدولية للصليب الأحمر</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الاحتيال يعني أي تصرف أو تقاعس متعمد متعمد يهدف إلى خداع الآخرين، ويترتب عليه خسارة الضحية وتحقيق مصالح للمخالف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الفساد  يعني إساءة استخدام السلطة الموكلة لتحقيق مكاسب خاصة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هذا يتضمن</a:t>
            </a:r>
            <a:r>
              <a:rPr lang="en-US" sz="2800" dirty="0">
                <a:latin typeface="Calibri"/>
                <a:ea typeface="Calibri"/>
                <a:cs typeface="Calibri" panose="020F0502020204030204" pitchFamily="34" charset="0"/>
              </a:rPr>
              <a:t>:</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سرقة الأموال أو الإمدادات</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الرشوة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المحسوبية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يجب علينا الإبلاغ عن ذلك في حال الاشتباه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ما  تأثير الفساد؟ على المجتمعات؟ على علاقتنا وسمعتنا في المجتمعات؟ على منظماتنا؟</a:t>
            </a:r>
            <a:endParaRPr lang="en-US" sz="2400" dirty="0">
              <a:latin typeface="Calibri"/>
              <a:ea typeface="Calibri"/>
              <a:cs typeface="Calibri" panose="020F0502020204030204" pitchFamily="34" charset="0"/>
            </a:endParaRPr>
          </a:p>
          <a:p>
            <a:pPr marL="342900" indent="-342900">
              <a:spcAft>
                <a:spcPts val="1800"/>
              </a:spcAft>
              <a:buClr>
                <a:srgbClr val="FF0000"/>
              </a:buClr>
              <a:buFont typeface="Arial" panose="020B0604020202020204" pitchFamily="34" charset="0"/>
              <a:buChar char="•"/>
            </a:pPr>
            <a:endParaRPr lang="en-US"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pic>
        <p:nvPicPr>
          <p:cNvPr id="12" name="Picture Placeholder 11">
            <a:extLst>
              <a:ext uri="{FF2B5EF4-FFF2-40B4-BE49-F238E27FC236}">
                <a16:creationId xmlns:a16="http://schemas.microsoft.com/office/drawing/2014/main" id="{FDF64038-DF52-9C45-936B-1660B1744B1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10350960" y="1616601"/>
            <a:ext cx="7687902" cy="7699484"/>
          </a:xfrm>
        </p:spPr>
      </p:pic>
    </p:spTree>
    <p:extLst>
      <p:ext uri="{BB962C8B-B14F-4D97-AF65-F5344CB8AC3E}">
        <p14:creationId xmlns:p14="http://schemas.microsoft.com/office/powerpoint/2010/main" val="1222453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460909"/>
            <a:ext cx="16726532" cy="77162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مناقشة </a:t>
            </a:r>
            <a:r>
              <a:rPr lang="en-US" sz="5400" b="1" dirty="0">
                <a:solidFill>
                  <a:schemeClr val="bg1"/>
                </a:solidFill>
                <a:ea typeface="Roboto Black" panose="02000000000000000000" pitchFamily="2" charset="0"/>
                <a:cs typeface="Open Sans Light" panose="020B0306030504020204" pitchFamily="34" charset="0"/>
              </a:rPr>
              <a:t>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a:extLst>
              <a:ext uri="{FF2B5EF4-FFF2-40B4-BE49-F238E27FC236}">
                <a16:creationId xmlns:a16="http://schemas.microsoft.com/office/drawing/2014/main" id="{A1F904C7-35DF-8048-978A-10945C2DF0DD}"/>
              </a:ext>
            </a:extLst>
          </p:cNvPr>
          <p:cNvSpPr txBox="1"/>
          <p:nvPr/>
        </p:nvSpPr>
        <p:spPr>
          <a:xfrm>
            <a:off x="593279" y="1481132"/>
            <a:ext cx="7923192" cy="5385064"/>
          </a:xfrm>
          <a:prstGeom prst="rect">
            <a:avLst/>
          </a:prstGeom>
          <a:noFill/>
        </p:spPr>
        <p:txBody>
          <a:bodyPr wrap="square" rtlCol="0">
            <a:spAutoFit/>
          </a:bodyPr>
          <a:lstStyle/>
          <a:p>
            <a:pPr marL="1143000" marR="0" algn="r" rtl="1">
              <a:lnSpc>
                <a:spcPct val="115000"/>
              </a:lnSpc>
              <a:spcBef>
                <a:spcPts val="0"/>
              </a:spcBef>
              <a:spcAft>
                <a:spcPts val="1000"/>
              </a:spcAft>
            </a:pPr>
            <a:r>
              <a:rPr lang="ar-JO" sz="2800" dirty="0">
                <a:solidFill>
                  <a:srgbClr val="FF0000"/>
                </a:solidFill>
                <a:latin typeface="Calibri"/>
                <a:ea typeface="Calibri"/>
                <a:cs typeface="Calibri" panose="020F0502020204030204" pitchFamily="34" charset="0"/>
              </a:rPr>
              <a:t>هل هذا فساد؟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الاحتفاظ بالمواد  المراد  توزيعها على المجتمعات</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إعطاء الأفضلية في التوظيف لأحد أفراد الأسرة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قبول هدية كبيرة من المورد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قبول قلم رخيص من المورد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مطالبة المجتمعات بإضافة الأموال إلى قوائم التوزيع</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استبدال الأسماء الموجودة في قائمة المستلمين بأسماء  أفراد أسرة قائد المجتمع لأنه طلب منك ذلك </a:t>
            </a:r>
            <a:endParaRPr lang="en-US" sz="2400" dirty="0">
              <a:latin typeface="Calibri"/>
              <a:ea typeface="Calibri"/>
              <a:cs typeface="Calibri" panose="020F0502020204030204" pitchFamily="34" charset="0"/>
            </a:endParaRPr>
          </a:p>
          <a:p>
            <a:pPr marL="514350" indent="-514350">
              <a:spcAft>
                <a:spcPts val="5400"/>
              </a:spcAft>
              <a:buClr>
                <a:srgbClr val="FF0000"/>
              </a:buClr>
              <a:buFont typeface="+mj-lt"/>
              <a:buAutoNum type="arabicPeriod"/>
            </a:pP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5" name="TextBox 4">
            <a:extLst>
              <a:ext uri="{FF2B5EF4-FFF2-40B4-BE49-F238E27FC236}">
                <a16:creationId xmlns:a16="http://schemas.microsoft.com/office/drawing/2014/main" id="{2A2915B5-C804-5649-BCB0-D7EEB444A2EC}"/>
              </a:ext>
            </a:extLst>
          </p:cNvPr>
          <p:cNvSpPr txBox="1"/>
          <p:nvPr/>
        </p:nvSpPr>
        <p:spPr>
          <a:xfrm>
            <a:off x="8875058" y="2125386"/>
            <a:ext cx="8842509" cy="523220"/>
          </a:xfrm>
          <a:prstGeom prst="rect">
            <a:avLst/>
          </a:prstGeom>
          <a:noFill/>
        </p:spPr>
        <p:txBody>
          <a:bodyPr wrap="square" rtlCol="0">
            <a:spAutoFit/>
          </a:bodyPr>
          <a:lstStyle/>
          <a:p>
            <a:pPr algn="r">
              <a:spcAft>
                <a:spcPts val="600"/>
              </a:spcAft>
              <a:buClr>
                <a:srgbClr val="FF0000"/>
              </a:buClr>
            </a:pP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نعم- هذه سرقة من المجتمعات وحرمانها من استحقاقاتها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10" name="TextBox 9">
            <a:extLst>
              <a:ext uri="{FF2B5EF4-FFF2-40B4-BE49-F238E27FC236}">
                <a16:creationId xmlns:a16="http://schemas.microsoft.com/office/drawing/2014/main" id="{955769FA-3FF4-5E40-8F88-7C4443094BF0}"/>
              </a:ext>
            </a:extLst>
          </p:cNvPr>
          <p:cNvSpPr txBox="1"/>
          <p:nvPr/>
        </p:nvSpPr>
        <p:spPr>
          <a:xfrm>
            <a:off x="8875058" y="3739046"/>
            <a:ext cx="8842509" cy="523220"/>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نعم- </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هذه محسوبية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16" name="TextBox 15">
            <a:extLst>
              <a:ext uri="{FF2B5EF4-FFF2-40B4-BE49-F238E27FC236}">
                <a16:creationId xmlns:a16="http://schemas.microsoft.com/office/drawing/2014/main" id="{18B09E46-34DF-1E47-A502-10A8FE9BBE25}"/>
              </a:ext>
            </a:extLst>
          </p:cNvPr>
          <p:cNvSpPr txBox="1"/>
          <p:nvPr/>
        </p:nvSpPr>
        <p:spPr>
          <a:xfrm>
            <a:off x="8875059" y="4803635"/>
            <a:ext cx="8842508" cy="954107"/>
          </a:xfrm>
          <a:prstGeom prst="rect">
            <a:avLst/>
          </a:prstGeom>
          <a:noFill/>
        </p:spPr>
        <p:txBody>
          <a:bodyPr wrap="square" rtlCol="0">
            <a:spAutoFit/>
          </a:bodyPr>
          <a:lstStyle/>
          <a:p>
            <a:pPr algn="r">
              <a:spcAft>
                <a:spcPts val="600"/>
              </a:spcAft>
              <a:buClr>
                <a:srgbClr val="FF0000"/>
              </a:buClr>
            </a:pPr>
            <a:r>
              <a:rPr lang="ar-JO" sz="2800" dirty="0">
                <a:solidFill>
                  <a:srgbClr val="FF0000"/>
                </a:solidFill>
                <a:latin typeface="Roboto" panose="02000000000000000000" pitchFamily="2" charset="0"/>
                <a:ea typeface="Roboto" panose="02000000000000000000" pitchFamily="2" charset="0"/>
                <a:cs typeface="Open Sans" panose="020B0606030504020204" pitchFamily="34" charset="0"/>
              </a:rPr>
              <a:t>نعم</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 - قد يؤثر هذا على قرارك بشأن المورد الذي تختاره، أو قد يُنظر إليه على أنه رشوة</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C36FB30A-CB55-1948-93B7-D560FE716AC1}"/>
              </a:ext>
            </a:extLst>
          </p:cNvPr>
          <p:cNvSpPr txBox="1"/>
          <p:nvPr/>
        </p:nvSpPr>
        <p:spPr>
          <a:xfrm>
            <a:off x="8875059" y="5919722"/>
            <a:ext cx="8842508" cy="523220"/>
          </a:xfrm>
          <a:prstGeom prst="rect">
            <a:avLst/>
          </a:prstGeom>
          <a:noFill/>
        </p:spPr>
        <p:txBody>
          <a:bodyPr wrap="square" rtlCol="0">
            <a:spAutoFit/>
          </a:bodyPr>
          <a:lstStyle/>
          <a:p>
            <a:pPr algn="r">
              <a:spcAft>
                <a:spcPts val="600"/>
              </a:spcAft>
              <a:buClr>
                <a:srgbClr val="FF0000"/>
              </a:buClr>
            </a:pP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لا-من غير المرجح أن يؤثر هذا على القرار بشأن المورد الذي ينبغي اختياره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9" name="TextBox 8">
            <a:extLst>
              <a:ext uri="{FF2B5EF4-FFF2-40B4-BE49-F238E27FC236}">
                <a16:creationId xmlns:a16="http://schemas.microsoft.com/office/drawing/2014/main" id="{DF3632A9-F5E6-0E43-AAD3-F17F7D6E709F}"/>
              </a:ext>
            </a:extLst>
          </p:cNvPr>
          <p:cNvSpPr txBox="1"/>
          <p:nvPr/>
        </p:nvSpPr>
        <p:spPr>
          <a:xfrm>
            <a:off x="8875059" y="7035809"/>
            <a:ext cx="8842508" cy="523220"/>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نعم- </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هذا سوء استخدام سلطة واستغلال لضعف الناس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11" name="TextBox 10">
            <a:extLst>
              <a:ext uri="{FF2B5EF4-FFF2-40B4-BE49-F238E27FC236}">
                <a16:creationId xmlns:a16="http://schemas.microsoft.com/office/drawing/2014/main" id="{F913CB1B-AB13-D04F-86A7-7D8CAF67E97D}"/>
              </a:ext>
            </a:extLst>
          </p:cNvPr>
          <p:cNvSpPr txBox="1"/>
          <p:nvPr/>
        </p:nvSpPr>
        <p:spPr>
          <a:xfrm>
            <a:off x="8875059" y="8532913"/>
            <a:ext cx="8842508" cy="954107"/>
          </a:xfrm>
          <a:prstGeom prst="rect">
            <a:avLst/>
          </a:prstGeom>
          <a:noFill/>
        </p:spPr>
        <p:txBody>
          <a:bodyPr wrap="square" rtlCol="0">
            <a:spAutoFit/>
          </a:bodyPr>
          <a:lstStyle/>
          <a:p>
            <a:pPr algn="r">
              <a:spcAft>
                <a:spcPts val="600"/>
              </a:spcAft>
              <a:buClr>
                <a:srgbClr val="FF0000"/>
              </a:buClr>
            </a:pPr>
            <a:r>
              <a:rPr lang="ar-JO" sz="2800" dirty="0">
                <a:solidFill>
                  <a:srgbClr val="FF0000"/>
                </a:solidFill>
                <a:latin typeface="Roboto" panose="02000000000000000000" pitchFamily="2" charset="0"/>
                <a:ea typeface="Roboto" panose="02000000000000000000" pitchFamily="2" charset="0"/>
                <a:cs typeface="Open Sans" panose="020B0606030504020204" pitchFamily="34" charset="0"/>
              </a:rPr>
              <a:t>نعم</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 هذا لا يُعد تسليما للمساعدة على أساس الحاجة فقط ويدمر الحيادية والسمعة</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55232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6" grpId="0"/>
      <p:bldP spid="8" grpId="0"/>
      <p:bldP spid="9"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6900" y="512858"/>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قواعد أخرى مهمة؟</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5" name="TextBox 4"/>
          <p:cNvSpPr txBox="1"/>
          <p:nvPr/>
        </p:nvSpPr>
        <p:spPr>
          <a:xfrm>
            <a:off x="1718441" y="2784933"/>
            <a:ext cx="6495393" cy="1134670"/>
          </a:xfrm>
          <a:prstGeom prst="rect">
            <a:avLst/>
          </a:prstGeom>
          <a:noFill/>
        </p:spPr>
        <p:txBody>
          <a:bodyPr wrap="square" rtlCol="0">
            <a:spAutoFit/>
          </a:bodyPr>
          <a:lstStyle/>
          <a:p>
            <a:pPr marL="1600200" marR="0" algn="r" rtl="1">
              <a:lnSpc>
                <a:spcPct val="115000"/>
              </a:lnSpc>
              <a:spcBef>
                <a:spcPts val="0"/>
              </a:spcBef>
              <a:spcAft>
                <a:spcPts val="1000"/>
              </a:spcAft>
            </a:pPr>
            <a:r>
              <a:rPr lang="ar-JO" dirty="0">
                <a:latin typeface="Calibri"/>
                <a:ea typeface="Calibri"/>
                <a:cs typeface="Calibri" panose="020F0502020204030204" pitchFamily="34" charset="0"/>
              </a:rPr>
              <a:t>اتبع القواعد التي نقدمها لك بشأن استخدام الشعارات. الشعارات تمثل رموزا خاصة ينبغي حمايتها. </a:t>
            </a:r>
            <a:endParaRPr lang="en-US" sz="1600" dirty="0">
              <a:latin typeface="Calibri"/>
              <a:ea typeface="Calibri"/>
              <a:cs typeface="Calibri" panose="020F0502020204030204" pitchFamily="34" charset="0"/>
            </a:endParaRPr>
          </a:p>
          <a:p>
            <a:pPr algn="r"/>
            <a:r>
              <a:rPr lang="ar-JO" dirty="0">
                <a:latin typeface="Calibri"/>
                <a:ea typeface="Calibri"/>
                <a:cs typeface="Calibri" panose="020F0502020204030204" pitchFamily="34" charset="0"/>
              </a:rPr>
              <a:t>لدينا ثلاثة شعارات وهي الصليب الأحمر والهلال الأحمر  والبلورة الحمراء</a:t>
            </a:r>
            <a:endParaRPr lang="en-US" dirty="0"/>
          </a:p>
        </p:txBody>
      </p:sp>
      <p:sp>
        <p:nvSpPr>
          <p:cNvPr id="7" name="TextBox 6"/>
          <p:cNvSpPr txBox="1"/>
          <p:nvPr/>
        </p:nvSpPr>
        <p:spPr>
          <a:xfrm>
            <a:off x="1718441" y="5268090"/>
            <a:ext cx="5344509" cy="369332"/>
          </a:xfrm>
          <a:prstGeom prst="rect">
            <a:avLst/>
          </a:prstGeom>
          <a:noFill/>
        </p:spPr>
        <p:txBody>
          <a:bodyPr wrap="square" rtlCol="0">
            <a:spAutoFit/>
          </a:bodyPr>
          <a:lstStyle/>
          <a:p>
            <a:pPr rtl="1"/>
            <a:r>
              <a:rPr lang="ar-JO" dirty="0">
                <a:cs typeface="Calibri" panose="020F0502020204030204" pitchFamily="34" charset="0"/>
              </a:rPr>
              <a:t>لا ترتدي أي لباس عليه أي شعار من تلك الشعارات وأنت خارج العمل </a:t>
            </a:r>
            <a:endParaRPr lang="en-US" dirty="0"/>
          </a:p>
        </p:txBody>
      </p:sp>
      <p:sp>
        <p:nvSpPr>
          <p:cNvPr id="8" name="TextBox 7"/>
          <p:cNvSpPr txBox="1"/>
          <p:nvPr/>
        </p:nvSpPr>
        <p:spPr>
          <a:xfrm>
            <a:off x="11061491" y="3550271"/>
            <a:ext cx="6914343" cy="369332"/>
          </a:xfrm>
          <a:prstGeom prst="rect">
            <a:avLst/>
          </a:prstGeom>
          <a:noFill/>
        </p:spPr>
        <p:txBody>
          <a:bodyPr wrap="square" rtlCol="0">
            <a:spAutoFit/>
          </a:bodyPr>
          <a:lstStyle/>
          <a:p>
            <a:r>
              <a:rPr lang="ar-JO" dirty="0">
                <a:cs typeface="Calibri" panose="020F0502020204030204" pitchFamily="34" charset="0"/>
              </a:rPr>
              <a:t>حافظ على سرية المعلومات المتصلة بعملك وبالأشخاص الذين تخدمهم </a:t>
            </a:r>
            <a:endParaRPr lang="en-US" dirty="0"/>
          </a:p>
        </p:txBody>
      </p:sp>
      <p:sp>
        <p:nvSpPr>
          <p:cNvPr id="11" name="TextBox 10"/>
          <p:cNvSpPr txBox="1"/>
          <p:nvPr/>
        </p:nvSpPr>
        <p:spPr>
          <a:xfrm>
            <a:off x="10137228" y="6889531"/>
            <a:ext cx="6463862" cy="1176219"/>
          </a:xfrm>
          <a:prstGeom prst="rect">
            <a:avLst/>
          </a:prstGeom>
          <a:noFill/>
        </p:spPr>
        <p:txBody>
          <a:bodyPr wrap="square" rtlCol="0">
            <a:spAutoFit/>
          </a:bodyPr>
          <a:lstStyle/>
          <a:p>
            <a:pPr marL="1600200" marR="0" algn="r" rtl="1">
              <a:lnSpc>
                <a:spcPct val="115000"/>
              </a:lnSpc>
              <a:spcBef>
                <a:spcPts val="0"/>
              </a:spcBef>
              <a:spcAft>
                <a:spcPts val="1000"/>
              </a:spcAft>
            </a:pPr>
            <a:r>
              <a:rPr lang="ar-JO" dirty="0">
                <a:latin typeface="Calibri"/>
                <a:ea typeface="Calibri"/>
                <a:cs typeface="Calibri" panose="020F0502020204030204" pitchFamily="34" charset="0"/>
              </a:rPr>
              <a:t>لا تخبر الناس عن أفكارك بشأن الحكومة أو الأشياء التي تحدث في البلد </a:t>
            </a:r>
            <a:endParaRPr lang="en-US" sz="1600" dirty="0">
              <a:latin typeface="Calibri"/>
              <a:ea typeface="Calibri"/>
              <a:cs typeface="Calibri" panose="020F0502020204030204" pitchFamily="34" charset="0"/>
            </a:endParaRPr>
          </a:p>
          <a:p>
            <a:pPr marL="1600200" marR="0" algn="r" rtl="1">
              <a:lnSpc>
                <a:spcPct val="115000"/>
              </a:lnSpc>
              <a:spcBef>
                <a:spcPts val="0"/>
              </a:spcBef>
              <a:spcAft>
                <a:spcPts val="1000"/>
              </a:spcAft>
            </a:pPr>
            <a:r>
              <a:rPr lang="ar-JO" dirty="0">
                <a:latin typeface="Calibri"/>
                <a:ea typeface="Calibri"/>
                <a:cs typeface="Calibri" panose="020F0502020204030204" pitchFamily="34" charset="0"/>
              </a:rPr>
              <a:t>لا تذكر الجهة التي  تؤديها  </a:t>
            </a:r>
            <a:endParaRPr lang="en-US" sz="1600" dirty="0">
              <a:effectLst/>
              <a:latin typeface="Calibri"/>
              <a:ea typeface="Calibri"/>
              <a:cs typeface="Calibri" panose="020F0502020204030204" pitchFamily="34" charset="0"/>
            </a:endParaRPr>
          </a:p>
        </p:txBody>
      </p:sp>
      <p:sp>
        <p:nvSpPr>
          <p:cNvPr id="12" name="TextBox 11"/>
          <p:cNvSpPr txBox="1"/>
          <p:nvPr/>
        </p:nvSpPr>
        <p:spPr>
          <a:xfrm>
            <a:off x="1923394" y="7319985"/>
            <a:ext cx="5498621" cy="369332"/>
          </a:xfrm>
          <a:prstGeom prst="rect">
            <a:avLst/>
          </a:prstGeom>
          <a:noFill/>
        </p:spPr>
        <p:txBody>
          <a:bodyPr wrap="none" rtlCol="0">
            <a:spAutoFit/>
          </a:bodyPr>
          <a:lstStyle/>
          <a:p>
            <a:r>
              <a:rPr lang="ar-JO" dirty="0">
                <a:cs typeface="Calibri" panose="020F0502020204030204" pitchFamily="34" charset="0"/>
              </a:rPr>
              <a:t>لا تفعل شيئا خاطئا أثناء العمل أو بعد العمل أو شيئا يراه الآخرون خاطئا </a:t>
            </a:r>
            <a:endParaRPr lang="en-US" dirty="0"/>
          </a:p>
        </p:txBody>
      </p:sp>
    </p:spTree>
    <p:extLst>
      <p:ext uri="{BB962C8B-B14F-4D97-AF65-F5344CB8AC3E}">
        <p14:creationId xmlns:p14="http://schemas.microsoft.com/office/powerpoint/2010/main" val="222817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1" y="655706"/>
            <a:ext cx="11795944"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مدونات قواعد سلوك المنظمة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pic>
        <p:nvPicPr>
          <p:cNvPr id="4" name="Picture 3">
            <a:extLst>
              <a:ext uri="{FF2B5EF4-FFF2-40B4-BE49-F238E27FC236}">
                <a16:creationId xmlns:a16="http://schemas.microsoft.com/office/drawing/2014/main" id="{5D9E10F1-0070-4548-900E-2BF15CE7F33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3281" y="1879973"/>
            <a:ext cx="3899510" cy="5554056"/>
          </a:xfrm>
          <a:prstGeom prst="rect">
            <a:avLst/>
          </a:prstGeom>
        </p:spPr>
      </p:pic>
      <p:pic>
        <p:nvPicPr>
          <p:cNvPr id="5" name="Picture 4">
            <a:extLst>
              <a:ext uri="{FF2B5EF4-FFF2-40B4-BE49-F238E27FC236}">
                <a16:creationId xmlns:a16="http://schemas.microsoft.com/office/drawing/2014/main" id="{0282B820-3C86-3545-8FD9-D92DC0A7C8F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255624" y="1604042"/>
            <a:ext cx="4547202" cy="6249040"/>
          </a:xfrm>
          <a:prstGeom prst="rect">
            <a:avLst/>
          </a:prstGeom>
        </p:spPr>
      </p:pic>
      <p:pic>
        <p:nvPicPr>
          <p:cNvPr id="13" name="Picture 12" descr="A picture containing text, person, people&#10;&#10;Description automatically generated">
            <a:extLst>
              <a:ext uri="{FF2B5EF4-FFF2-40B4-BE49-F238E27FC236}">
                <a16:creationId xmlns:a16="http://schemas.microsoft.com/office/drawing/2014/main" id="{F6C1E656-8430-A44A-802B-900BCFE5C5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31976" y="1879973"/>
            <a:ext cx="3757375" cy="5554056"/>
          </a:xfrm>
          <a:prstGeom prst="rect">
            <a:avLst/>
          </a:prstGeom>
        </p:spPr>
      </p:pic>
      <p:sp>
        <p:nvSpPr>
          <p:cNvPr id="16" name="TextBox 15">
            <a:extLst>
              <a:ext uri="{FF2B5EF4-FFF2-40B4-BE49-F238E27FC236}">
                <a16:creationId xmlns:a16="http://schemas.microsoft.com/office/drawing/2014/main" id="{0AEB8BCE-DAD6-0F45-9B0F-4A13ED66C602}"/>
              </a:ext>
            </a:extLst>
          </p:cNvPr>
          <p:cNvSpPr txBox="1"/>
          <p:nvPr/>
        </p:nvSpPr>
        <p:spPr>
          <a:xfrm>
            <a:off x="524041" y="8049360"/>
            <a:ext cx="7937500" cy="1769715"/>
          </a:xfrm>
          <a:prstGeom prst="rect">
            <a:avLst/>
          </a:prstGeom>
          <a:noFill/>
        </p:spPr>
        <p:txBody>
          <a:bodyPr wrap="square" rtlCol="0">
            <a:spAutoFit/>
          </a:bodyPr>
          <a:lstStyle/>
          <a:p>
            <a:pPr>
              <a:spcAft>
                <a:spcPts val="3000"/>
              </a:spcAft>
              <a:buClr>
                <a:srgbClr val="FF0000"/>
              </a:buClr>
            </a:pPr>
            <a:r>
              <a:rPr lang="en-US" sz="2800" b="1" dirty="0">
                <a:latin typeface="Roboto" panose="02000000000000000000" pitchFamily="2" charset="0"/>
                <a:ea typeface="Roboto" panose="02000000000000000000" pitchFamily="2" charset="0"/>
                <a:cs typeface="Open Sans" panose="020B0606030504020204" pitchFamily="34" charset="0"/>
              </a:rPr>
              <a:t>ICRC</a:t>
            </a:r>
          </a:p>
          <a:p>
            <a:r>
              <a:rPr lang="en-GB" sz="2800" dirty="0">
                <a:solidFill>
                  <a:schemeClr val="accent3"/>
                </a:solidFill>
                <a:latin typeface="Roboto" panose="02000000000000000000" pitchFamily="2" charset="0"/>
                <a:ea typeface="Roboto" panose="02000000000000000000" pitchFamily="2" charset="0"/>
                <a:hlinkClick r:id="rId6">
                  <a:extLst>
                    <a:ext uri="{A12FA001-AC4F-418D-AE19-62706E023703}">
                      <ahyp:hlinkClr xmlns:ahyp="http://schemas.microsoft.com/office/drawing/2018/hyperlinkcolor" val="tx"/>
                    </a:ext>
                  </a:extLst>
                </a:hlinkClick>
              </a:rPr>
              <a:t>https://www.icrc.org/en/document/code-conduct-employees-icrc</a:t>
            </a:r>
            <a:r>
              <a:rPr lang="en-GB" sz="2800" dirty="0">
                <a:solidFill>
                  <a:schemeClr val="accent3"/>
                </a:solidFill>
                <a:latin typeface="Roboto" panose="02000000000000000000" pitchFamily="2" charset="0"/>
                <a:ea typeface="Roboto" panose="02000000000000000000" pitchFamily="2" charset="0"/>
              </a:rPr>
              <a:t> 	</a:t>
            </a:r>
          </a:p>
        </p:txBody>
      </p:sp>
      <p:sp>
        <p:nvSpPr>
          <p:cNvPr id="17" name="TextBox 16">
            <a:extLst>
              <a:ext uri="{FF2B5EF4-FFF2-40B4-BE49-F238E27FC236}">
                <a16:creationId xmlns:a16="http://schemas.microsoft.com/office/drawing/2014/main" id="{D1F06AD2-A875-3F47-9469-C4F0233FB524}"/>
              </a:ext>
            </a:extLst>
          </p:cNvPr>
          <p:cNvSpPr txBox="1"/>
          <p:nvPr/>
        </p:nvSpPr>
        <p:spPr>
          <a:xfrm>
            <a:off x="10458077" y="8037747"/>
            <a:ext cx="6987241" cy="1769715"/>
          </a:xfrm>
          <a:prstGeom prst="rect">
            <a:avLst/>
          </a:prstGeom>
          <a:noFill/>
        </p:spPr>
        <p:txBody>
          <a:bodyPr wrap="square" rtlCol="0">
            <a:spAutoFit/>
          </a:bodyPr>
          <a:lstStyle/>
          <a:p>
            <a:pPr>
              <a:spcAft>
                <a:spcPts val="3000"/>
              </a:spcAft>
              <a:buClr>
                <a:srgbClr val="FF0000"/>
              </a:buClr>
            </a:pPr>
            <a:r>
              <a:rPr lang="en-US" sz="2800" b="1" dirty="0">
                <a:latin typeface="Roboto" panose="02000000000000000000" pitchFamily="2" charset="0"/>
                <a:ea typeface="Roboto" panose="02000000000000000000" pitchFamily="2" charset="0"/>
                <a:cs typeface="Open Sans" panose="020B0606030504020204" pitchFamily="34" charset="0"/>
              </a:rPr>
              <a:t>IFRC</a:t>
            </a:r>
          </a:p>
          <a:p>
            <a:r>
              <a:rPr lang="en-GB" sz="2800" dirty="0">
                <a:solidFill>
                  <a:schemeClr val="accent3"/>
                </a:solidFill>
                <a:latin typeface="Roboto" panose="02000000000000000000" pitchFamily="2" charset="0"/>
                <a:ea typeface="Roboto" panose="02000000000000000000" pitchFamily="2" charset="0"/>
                <a:hlinkClick r:id="rId7">
                  <a:extLst>
                    <a:ext uri="{A12FA001-AC4F-418D-AE19-62706E023703}">
                      <ahyp:hlinkClr xmlns:ahyp="http://schemas.microsoft.com/office/drawing/2018/hyperlinkcolor" val="tx"/>
                    </a:ext>
                  </a:extLst>
                </a:hlinkClick>
              </a:rPr>
              <a:t>https://www.ifrc.org/document/staff-code-conduct</a:t>
            </a:r>
            <a:r>
              <a:rPr lang="en-GB" sz="2800" dirty="0">
                <a:solidFill>
                  <a:schemeClr val="accent3"/>
                </a:solidFill>
                <a:latin typeface="Roboto" panose="02000000000000000000" pitchFamily="2" charset="0"/>
                <a:ea typeface="Roboto" panose="02000000000000000000" pitchFamily="2" charset="0"/>
              </a:rPr>
              <a:t> 	 </a:t>
            </a:r>
          </a:p>
        </p:txBody>
      </p:sp>
    </p:spTree>
    <p:extLst>
      <p:ext uri="{BB962C8B-B14F-4D97-AF65-F5344CB8AC3E}">
        <p14:creationId xmlns:p14="http://schemas.microsoft.com/office/powerpoint/2010/main" val="1321544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460909"/>
            <a:ext cx="17124288"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كيفية الإبلاغ عن انتهاكات مدونة قواعد السلوك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a:extLst>
              <a:ext uri="{FF2B5EF4-FFF2-40B4-BE49-F238E27FC236}">
                <a16:creationId xmlns:a16="http://schemas.microsoft.com/office/drawing/2014/main" id="{A1F904C7-35DF-8048-978A-10945C2DF0DD}"/>
              </a:ext>
            </a:extLst>
          </p:cNvPr>
          <p:cNvSpPr txBox="1"/>
          <p:nvPr/>
        </p:nvSpPr>
        <p:spPr>
          <a:xfrm>
            <a:off x="593280" y="2176501"/>
            <a:ext cx="7937500" cy="4825937"/>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a:pPr>
            <a:r>
              <a:rPr lang="en-US" sz="2800" dirty="0">
                <a:ea typeface="Calibri"/>
                <a:cs typeface="Calibri" panose="020F0502020204030204" pitchFamily="34" charset="0"/>
              </a:rPr>
              <a:t> </a:t>
            </a:r>
            <a:r>
              <a:rPr lang="ar-JO" sz="2800" dirty="0">
                <a:ea typeface="Calibri"/>
                <a:cs typeface="Calibri" panose="020F0502020204030204" pitchFamily="34" charset="0"/>
              </a:rPr>
              <a:t>أبلغ مديرك أو رئيس منظمتك أو بعثتك</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أبلغ قسم الموارد البشرية المسؤول عنك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خط النزاهة التابع للاتحاد </a:t>
            </a:r>
            <a:endParaRPr lang="en-US" sz="2400" dirty="0">
              <a:latin typeface="Calibri"/>
              <a:ea typeface="Calibri"/>
              <a:cs typeface="Calibri" panose="020F0502020204030204" pitchFamily="34" charset="0"/>
            </a:endParaRPr>
          </a:p>
          <a:p>
            <a:pPr marL="0" marR="0" algn="r" rtl="1">
              <a:lnSpc>
                <a:spcPct val="115000"/>
              </a:lnSpc>
              <a:spcBef>
                <a:spcPts val="0"/>
              </a:spcBef>
              <a:spcAft>
                <a:spcPts val="1000"/>
              </a:spcAft>
            </a:pPr>
            <a:r>
              <a:rPr lang="en-US" sz="2800" dirty="0">
                <a:latin typeface="Calibri"/>
                <a:ea typeface="Calibri"/>
                <a:cs typeface="Calibri" panose="020F0502020204030204" pitchFamily="34" charset="0"/>
              </a:rPr>
              <a:t>ifrc.integrityline.org</a:t>
            </a:r>
            <a:endParaRPr lang="en-US" sz="2400" dirty="0">
              <a:latin typeface="Calibri"/>
              <a:ea typeface="Calibri"/>
              <a:cs typeface="Calibri" panose="020F0502020204030204" pitchFamily="34" charset="0"/>
            </a:endParaRPr>
          </a:p>
          <a:p>
            <a:pPr marL="0" marR="0" algn="r" rtl="1">
              <a:lnSpc>
                <a:spcPct val="115000"/>
              </a:lnSpc>
              <a:spcBef>
                <a:spcPts val="0"/>
              </a:spcBef>
              <a:spcAft>
                <a:spcPts val="1000"/>
              </a:spcAft>
            </a:pPr>
            <a:r>
              <a:rPr lang="en-US" sz="2800" dirty="0">
                <a:latin typeface="Calibri"/>
                <a:ea typeface="Calibri"/>
                <a:cs typeface="Calibri" panose="020F0502020204030204" pitchFamily="34" charset="0"/>
              </a:rPr>
              <a:t>talkup@ifrc.integrityline.org</a:t>
            </a:r>
            <a:endParaRPr lang="en-US" sz="2400" dirty="0">
              <a:latin typeface="Calibri"/>
              <a:ea typeface="Calibri"/>
              <a:cs typeface="Calibri" panose="020F0502020204030204" pitchFamily="34" charset="0"/>
            </a:endParaRPr>
          </a:p>
          <a:p>
            <a:pPr marR="0" lvl="0" algn="r" rtl="1">
              <a:lnSpc>
                <a:spcPct val="115000"/>
              </a:lnSpc>
              <a:spcBef>
                <a:spcPts val="0"/>
              </a:spcBef>
              <a:spcAft>
                <a:spcPts val="1000"/>
              </a:spcAft>
            </a:pPr>
            <a:r>
              <a:rPr lang="ar-JO" sz="2800" dirty="0">
                <a:latin typeface="Calibri"/>
                <a:ea typeface="Calibri"/>
                <a:cs typeface="Calibri" panose="020F0502020204030204" pitchFamily="34" charset="0"/>
              </a:rPr>
              <a:t>4. أبلغ عن مخاوفك عبر الهاتف عن طريق الاتصال بالخط الساخن المجاني لدينا: +41 800 437 272</a:t>
            </a:r>
            <a:endParaRPr lang="en-US" sz="2400" dirty="0">
              <a:latin typeface="Calibri"/>
              <a:ea typeface="Calibri"/>
              <a:cs typeface="Calibri" panose="020F0502020204030204" pitchFamily="34" charset="0"/>
            </a:endParaRPr>
          </a:p>
          <a:p>
            <a:pPr marR="0" lvl="0" algn="r" rtl="1">
              <a:lnSpc>
                <a:spcPct val="115000"/>
              </a:lnSpc>
              <a:spcBef>
                <a:spcPts val="0"/>
              </a:spcBef>
              <a:spcAft>
                <a:spcPts val="1000"/>
              </a:spcAft>
            </a:pPr>
            <a:r>
              <a:rPr lang="ar-JO" sz="2800" dirty="0">
                <a:latin typeface="Calibri"/>
                <a:ea typeface="Calibri"/>
                <a:cs typeface="Calibri" panose="020F0502020204030204" pitchFamily="34" charset="0"/>
              </a:rPr>
              <a:t>5. خط النزاهة التابع للجنة الدولية </a:t>
            </a:r>
            <a:r>
              <a:rPr lang="en-GB" sz="2800" dirty="0">
                <a:solidFill>
                  <a:schemeClr val="accent3"/>
                </a:solidFill>
                <a:latin typeface="Roboto" panose="02000000000000000000" pitchFamily="2" charset="0"/>
                <a:ea typeface="Roboto" panose="02000000000000000000" pitchFamily="2" charset="0"/>
                <a:hlinkClick r:id="rId3"/>
              </a:rPr>
              <a:t>./</a:t>
            </a:r>
            <a:r>
              <a:rPr lang="en-GB" sz="2800" dirty="0">
                <a:solidFill>
                  <a:schemeClr val="accent3"/>
                </a:solidFill>
                <a:latin typeface="Roboto" panose="02000000000000000000" pitchFamily="2" charset="0"/>
                <a:ea typeface="Roboto" panose="02000000000000000000" pitchFamily="2" charset="0"/>
              </a:rPr>
              <a:t>	</a:t>
            </a:r>
          </a:p>
        </p:txBody>
      </p:sp>
      <p:sp>
        <p:nvSpPr>
          <p:cNvPr id="5" name="TextBox 4"/>
          <p:cNvSpPr txBox="1"/>
          <p:nvPr/>
        </p:nvSpPr>
        <p:spPr>
          <a:xfrm>
            <a:off x="9680028" y="3358055"/>
            <a:ext cx="6526924" cy="392159"/>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لن تقع في مشاكل في حال أبلغت عن شخص انتهك القواعد. سوف نحميك. </a:t>
            </a:r>
            <a:endParaRPr lang="en-US" sz="1600" dirty="0">
              <a:effectLst/>
              <a:latin typeface="Calibri"/>
              <a:ea typeface="Calibri"/>
              <a:cs typeface="Calibri" panose="020F0502020204030204" pitchFamily="34" charset="0"/>
            </a:endParaRPr>
          </a:p>
        </p:txBody>
      </p:sp>
      <p:sp>
        <p:nvSpPr>
          <p:cNvPr id="7" name="TextBox 6"/>
          <p:cNvSpPr txBox="1"/>
          <p:nvPr/>
        </p:nvSpPr>
        <p:spPr>
          <a:xfrm>
            <a:off x="10657490" y="6526924"/>
            <a:ext cx="6258910" cy="1176219"/>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سوف نقرر ما سنفعله لاحقا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قد نطلب من الشخص الذي خالف القواعد التوقف عن العمل معنا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2790342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17A0CB8D-CAE8-3744-B457-4961F1BA3A29}"/>
              </a:ext>
            </a:extLst>
          </p:cNvPr>
          <p:cNvSpPr txBox="1"/>
          <p:nvPr/>
        </p:nvSpPr>
        <p:spPr>
          <a:xfrm>
            <a:off x="680703" y="689019"/>
            <a:ext cx="11605467" cy="772840"/>
          </a:xfrm>
          <a:prstGeom prst="rect">
            <a:avLst/>
          </a:prstGeom>
          <a:noFill/>
        </p:spPr>
        <p:txBody>
          <a:bodyPr wrap="square" rtlCol="0">
            <a:spAutoFit/>
          </a:bodyPr>
          <a:lstStyle/>
          <a:p>
            <a:pPr>
              <a:lnSpc>
                <a:spcPct val="80000"/>
              </a:lnSpc>
            </a:pPr>
            <a:r>
              <a:rPr lang="ar-JO" sz="5400" b="1" dirty="0">
                <a:solidFill>
                  <a:schemeClr val="bg1"/>
                </a:solidFill>
                <a:ea typeface="Roboto Black" panose="02000000000000000000" pitchFamily="2" charset="0"/>
                <a:cs typeface="Open Sans Light" panose="020B0306030504020204" pitchFamily="34" charset="0"/>
              </a:rPr>
              <a:t>أدوات وموارد أخرى </a:t>
            </a:r>
            <a:endParaRPr lang="en-US" sz="5400" b="1" dirty="0">
              <a:solidFill>
                <a:schemeClr val="bg1"/>
              </a:solidFill>
              <a:ea typeface="Roboto Black" panose="02000000000000000000" pitchFamily="2" charset="0"/>
              <a:cs typeface="Open Sans Light" panose="020B0306030504020204" pitchFamily="34" charset="0"/>
            </a:endParaRPr>
          </a:p>
        </p:txBody>
      </p:sp>
      <p:pic>
        <p:nvPicPr>
          <p:cNvPr id="12" name="Picture 11">
            <a:extLst>
              <a:ext uri="{FF2B5EF4-FFF2-40B4-BE49-F238E27FC236}">
                <a16:creationId xmlns:a16="http://schemas.microsoft.com/office/drawing/2014/main" id="{91187302-4610-3D43-9C60-24FFE66FAA0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644189" y="0"/>
            <a:ext cx="7643811" cy="10288588"/>
          </a:xfrm>
          <a:prstGeom prst="rect">
            <a:avLst/>
          </a:prstGeom>
        </p:spPr>
      </p:pic>
      <p:sp>
        <p:nvSpPr>
          <p:cNvPr id="19" name="TextBox 18">
            <a:extLst>
              <a:ext uri="{FF2B5EF4-FFF2-40B4-BE49-F238E27FC236}">
                <a16:creationId xmlns:a16="http://schemas.microsoft.com/office/drawing/2014/main" id="{637CBFC3-E19C-9549-B69C-CBB9A1943262}"/>
              </a:ext>
            </a:extLst>
          </p:cNvPr>
          <p:cNvSpPr txBox="1"/>
          <p:nvPr/>
        </p:nvSpPr>
        <p:spPr>
          <a:xfrm>
            <a:off x="680702" y="2140106"/>
            <a:ext cx="9305979" cy="4544321"/>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منصة التعلم عبر الإنترنت التابعة للاتحاد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مقدمة للصليب الأحمر البريطاني حول الحماية من التحرش الجنسي</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دورة حول الاستغلال والإعتداء عبر الإنترنت</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منع الفساد</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مدونة قواعد السلوك الصادرة  عن الاتحاد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منع الاستغلال والإعتداء الجنسيين والتصدي لهما الصادرة عن الاتحاد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حماية الطفل الصادرة عن الاتحاد الدولي</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حماية المبلغين عن المخالفات الصادرة عن الاتحاد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الاحتيال والفساد الصادرة عن الاتحاد الدولي </a:t>
            </a:r>
            <a:endParaRPr lang="en-US" sz="1600" dirty="0">
              <a:latin typeface="Calibri"/>
              <a:ea typeface="Calibri"/>
              <a:cs typeface="Calibri" panose="020F0502020204030204" pitchFamily="34" charset="0"/>
            </a:endParaRPr>
          </a:p>
          <a:p>
            <a:pPr lvl="1">
              <a:spcAft>
                <a:spcPts val="3000"/>
              </a:spcAft>
              <a:buClr>
                <a:srgbClr val="FF0000"/>
              </a:buClr>
            </a:pP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6038252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42D38"/>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984A708-3BBB-0D47-9B71-9A6960BA1215}"/>
              </a:ext>
            </a:extLst>
          </p:cNvPr>
          <p:cNvSpPr txBox="1"/>
          <p:nvPr/>
        </p:nvSpPr>
        <p:spPr>
          <a:xfrm>
            <a:off x="1961498" y="4009464"/>
            <a:ext cx="14365003" cy="1186287"/>
          </a:xfrm>
          <a:prstGeom prst="rect">
            <a:avLst/>
          </a:prstGeom>
          <a:noFill/>
        </p:spPr>
        <p:txBody>
          <a:bodyPr wrap="square" rtlCol="0">
            <a:spAutoFit/>
          </a:bodyPr>
          <a:lstStyle/>
          <a:p>
            <a:pPr algn="ctr">
              <a:lnSpc>
                <a:spcPct val="80000"/>
              </a:lnSpc>
            </a:pPr>
            <a:r>
              <a:rPr lang="ar-JO" sz="8800" b="1" dirty="0">
                <a:solidFill>
                  <a:srgbClr val="F5333F"/>
                </a:solidFill>
                <a:ea typeface="Roboto Black" panose="02000000000000000000" pitchFamily="2" charset="0"/>
                <a:cs typeface="Open Sans Light" panose="020B0306030504020204" pitchFamily="34" charset="0"/>
              </a:rPr>
              <a:t>الأسئلة؟</a:t>
            </a:r>
            <a:endParaRPr lang="ru-RU" sz="8800" dirty="0">
              <a:solidFill>
                <a:srgbClr val="F5333F"/>
              </a:solidFill>
              <a:latin typeface="Roboto Black" panose="02000000000000000000" pitchFamily="2" charset="0"/>
              <a:ea typeface="Roboto Black" panose="02000000000000000000" pitchFamily="2" charset="0"/>
              <a:cs typeface="Open Sans Light" panose="020B0306030504020204" pitchFamily="34" charset="0"/>
            </a:endParaRPr>
          </a:p>
        </p:txBody>
      </p:sp>
    </p:spTree>
    <p:extLst>
      <p:ext uri="{BB962C8B-B14F-4D97-AF65-F5344CB8AC3E}">
        <p14:creationId xmlns:p14="http://schemas.microsoft.com/office/powerpoint/2010/main" val="1868653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F2F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C74BF3D-32A2-E344-8ED5-C3EB5E88A893}"/>
              </a:ext>
            </a:extLst>
          </p:cNvPr>
          <p:cNvSpPr/>
          <p:nvPr/>
        </p:nvSpPr>
        <p:spPr>
          <a:xfrm>
            <a:off x="11309819" y="2485301"/>
            <a:ext cx="6363819" cy="5016758"/>
          </a:xfrm>
          <a:prstGeom prst="rect">
            <a:avLst/>
          </a:prstGeom>
        </p:spPr>
        <p:txBody>
          <a:bodyPr wrap="square">
            <a:spAutoFit/>
          </a:bodyPr>
          <a:lstStyle/>
          <a:p>
            <a:pPr algn="r"/>
            <a:r>
              <a:rPr lang="ar-JO" sz="4000" b="1" dirty="0">
                <a:solidFill>
                  <a:srgbClr val="FF0000"/>
                </a:solidFill>
                <a:cs typeface="Calibri" panose="020F0502020204030204" pitchFamily="34" charset="0"/>
              </a:rPr>
              <a:t>مدونة قواعد السلوك للحركة الدولية للصليب الأحمر والهلال الأحمر والمنظمات غير الحكومية في مجال الإغاثة في حالات الكوارث</a:t>
            </a:r>
            <a:endParaRPr lang="en-US" sz="4000" b="1" dirty="0">
              <a:solidFill>
                <a:srgbClr val="0F2042"/>
              </a:solidFill>
            </a:endParaRPr>
          </a:p>
          <a:p>
            <a:pPr algn="r"/>
            <a:r>
              <a:rPr lang="ar-JO" sz="4000" dirty="0">
                <a:cs typeface="Calibri" panose="020F0502020204030204" pitchFamily="34" charset="0"/>
              </a:rPr>
              <a:t>وما تعنيه بخصوص </a:t>
            </a:r>
            <a:r>
              <a:rPr lang="ar-JO" sz="4000" b="1" dirty="0">
                <a:cs typeface="Calibri" panose="020F0502020204030204" pitchFamily="34" charset="0"/>
              </a:rPr>
              <a:t>سلوكنا</a:t>
            </a:r>
            <a:r>
              <a:rPr lang="ar-JO" sz="4000" dirty="0">
                <a:cs typeface="Calibri" panose="020F0502020204030204" pitchFamily="34" charset="0"/>
              </a:rPr>
              <a:t> في المجتمعات</a:t>
            </a:r>
            <a:endParaRPr lang="en-US" sz="4000" dirty="0"/>
          </a:p>
          <a:p>
            <a:endParaRPr lang="en-US" sz="4000" b="1" dirty="0">
              <a:solidFill>
                <a:srgbClr val="F5333F"/>
              </a:solidFill>
            </a:endParaRPr>
          </a:p>
          <a:p>
            <a:endParaRPr lang="en-US" sz="4000" b="1" dirty="0">
              <a:solidFill>
                <a:srgbClr val="F5333F"/>
              </a:solidFill>
            </a:endParaRPr>
          </a:p>
        </p:txBody>
      </p:sp>
      <p:pic>
        <p:nvPicPr>
          <p:cNvPr id="10" name="Picture 9" descr="A picture containing person, outdoor&#10;&#10;Description automatically generated">
            <a:extLst>
              <a:ext uri="{FF2B5EF4-FFF2-40B4-BE49-F238E27FC236}">
                <a16:creationId xmlns:a16="http://schemas.microsoft.com/office/drawing/2014/main" id="{D645A8E6-6874-B24F-8315-B49BE590B67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0787063" cy="10288588"/>
          </a:xfrm>
          <a:prstGeom prst="rect">
            <a:avLst/>
          </a:prstGeom>
        </p:spPr>
      </p:pic>
    </p:spTree>
    <p:extLst>
      <p:ext uri="{BB962C8B-B14F-4D97-AF65-F5344CB8AC3E}">
        <p14:creationId xmlns:p14="http://schemas.microsoft.com/office/powerpoint/2010/main" val="2287361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a:extLst>
              <a:ext uri="{FF2B5EF4-FFF2-40B4-BE49-F238E27FC236}">
                <a16:creationId xmlns:a16="http://schemas.microsoft.com/office/drawing/2014/main" id="{48A43C6C-62BE-45FE-A833-953CB6424C70}"/>
              </a:ext>
            </a:extLst>
          </p:cNvPr>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a:off x="11550650" y="0"/>
            <a:ext cx="6737350" cy="10288588"/>
          </a:xfrm>
        </p:spPr>
      </p:pic>
      <p:sp>
        <p:nvSpPr>
          <p:cNvPr id="6" name="TextBox 5">
            <a:extLst>
              <a:ext uri="{FF2B5EF4-FFF2-40B4-BE49-F238E27FC236}">
                <a16:creationId xmlns:a16="http://schemas.microsoft.com/office/drawing/2014/main" id="{1E93ABC0-19A8-41D4-B339-E89460CCBFB1}"/>
              </a:ext>
            </a:extLst>
          </p:cNvPr>
          <p:cNvSpPr txBox="1"/>
          <p:nvPr/>
        </p:nvSpPr>
        <p:spPr>
          <a:xfrm>
            <a:off x="553403" y="1217202"/>
            <a:ext cx="11605467" cy="772840"/>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ماذا ستغطي هذه الدورة؟</a:t>
            </a:r>
            <a:endParaRPr lang="en-US" sz="5400" b="1" dirty="0">
              <a:solidFill>
                <a:schemeClr val="bg1"/>
              </a:solidFill>
              <a:ea typeface="Roboto Black" panose="02000000000000000000" pitchFamily="2" charset="0"/>
              <a:cs typeface="Open Sans Light" panose="020B0306030504020204" pitchFamily="34" charset="0"/>
            </a:endParaRPr>
          </a:p>
        </p:txBody>
      </p:sp>
      <p:sp>
        <p:nvSpPr>
          <p:cNvPr id="8" name="TextBox 7">
            <a:extLst>
              <a:ext uri="{FF2B5EF4-FFF2-40B4-BE49-F238E27FC236}">
                <a16:creationId xmlns:a16="http://schemas.microsoft.com/office/drawing/2014/main" id="{F64E9237-C433-2748-8ED8-A14DA20C7E38}"/>
              </a:ext>
            </a:extLst>
          </p:cNvPr>
          <p:cNvSpPr txBox="1"/>
          <p:nvPr/>
        </p:nvSpPr>
        <p:spPr>
          <a:xfrm>
            <a:off x="553403" y="2515745"/>
            <a:ext cx="9404985" cy="4131387"/>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نظرة عامة على قواعد السلوك</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المبادئ العشرة وماذا تعني بشأن سلوكنا في المجتمعات</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منع الاستغلال والاعتداء الجنسيين والاحتيال والفساد</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مدونة قواعد سلوك الموظفين والمتطوعين الخاصة بالمنظمة</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مخالفات مدونة قواعد السلوك وكيفية الإبلاغ عنها</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السياسات الأخرى والدورات التدريبية عبر الإنترنت </a:t>
            </a:r>
            <a:endParaRPr lang="en-US" sz="28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3743253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8250920" y="1175984"/>
            <a:ext cx="10037080" cy="639342"/>
          </a:xfrm>
          <a:prstGeom prst="rect">
            <a:avLst/>
          </a:prstGeom>
          <a:noFill/>
        </p:spPr>
        <p:txBody>
          <a:bodyPr wrap="square" rtlCol="0">
            <a:spAutoFit/>
          </a:bodyPr>
          <a:lstStyle/>
          <a:p>
            <a:pPr algn="r">
              <a:lnSpc>
                <a:spcPct val="80000"/>
              </a:lnSpc>
            </a:pPr>
            <a:r>
              <a:rPr lang="ar-JO" sz="4400" b="1" dirty="0">
                <a:solidFill>
                  <a:schemeClr val="bg1"/>
                </a:solidFill>
                <a:ea typeface="Roboto Black" panose="02000000000000000000" pitchFamily="2" charset="0"/>
                <a:cs typeface="Open Sans Light" panose="020B0306030504020204" pitchFamily="34" charset="0"/>
              </a:rPr>
              <a:t>ما هي مدونة قواعد السلوك؟</a:t>
            </a:r>
            <a:endParaRPr lang="ru-RU" sz="4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8250920" y="2443929"/>
            <a:ext cx="8594043" cy="6215035"/>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أعدها الاتحاد الدولي لجمعيات الصليب الأحمر والهلال الأحمر واللجنة الدولية للصليب الأحمر في عام 1994</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تحدد معايير السلوك لضمان الحفاظ على الاستقلالية والفعالية والتأثير</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وقعت عليها العديد من المنظمات غير الحكومية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تسري على جميع موظفي ومتطوعي حركة الصليب الأحمر والهلال الأحمر (سواء كانوا موقعين أم لا)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تسري في بيئة العمل وخارج بيئة العمل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تتضمن 10  مبادئ أساسية - مرتبطة بالمبادئ الأساسية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توجه مدونة قواعد سلوك الموظفين الخاصة بمنظمتنا، أي اللجنة الدولية للصليب الأحمر والاتحاد الدولي لجمعيات الصليب الأحمر والهلال الأحمر، ونحوها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توجه برامجنا واستجابتنا وكيفية عملنا مع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توفر الوضوح للموظفين والمتطوعين بشأن الأشياء المقبولة وغير المقبولة  </a:t>
            </a:r>
            <a:endParaRPr lang="en-US" sz="2000" dirty="0">
              <a:effectLst/>
              <a:latin typeface="Calibri"/>
              <a:ea typeface="Calibri"/>
              <a:cs typeface="Calibri" panose="020F0502020204030204" pitchFamily="34" charset="0"/>
            </a:endParaRPr>
          </a:p>
        </p:txBody>
      </p:sp>
      <p:sp>
        <p:nvSpPr>
          <p:cNvPr id="3" name="Picture Placeholder 2">
            <a:extLst>
              <a:ext uri="{FF2B5EF4-FFF2-40B4-BE49-F238E27FC236}">
                <a16:creationId xmlns:a16="http://schemas.microsoft.com/office/drawing/2014/main" id="{D991C20F-A4CE-CC42-BA17-E46A0F4A99B8}"/>
              </a:ext>
            </a:extLst>
          </p:cNvPr>
          <p:cNvSpPr>
            <a:spLocks noGrp="1"/>
          </p:cNvSpPr>
          <p:nvPr>
            <p:ph type="pic" sz="quarter" idx="10"/>
          </p:nvPr>
        </p:nvSpPr>
        <p:spPr>
          <a:xfrm>
            <a:off x="0" y="0"/>
            <a:ext cx="7358063" cy="10288588"/>
          </a:xfrm>
        </p:spPr>
      </p:sp>
      <p:pic>
        <p:nvPicPr>
          <p:cNvPr id="5" name="Picture 4">
            <a:extLst>
              <a:ext uri="{FF2B5EF4-FFF2-40B4-BE49-F238E27FC236}">
                <a16:creationId xmlns:a16="http://schemas.microsoft.com/office/drawing/2014/main" id="{C4EA77A5-19B0-6E47-8B5E-DD75621AEE34}"/>
              </a:ext>
            </a:extLst>
          </p:cNvPr>
          <p:cNvPicPr>
            <a:picLocks noChangeAspect="1"/>
          </p:cNvPicPr>
          <p:nvPr/>
        </p:nvPicPr>
        <p:blipFill>
          <a:blip r:embed="rId3"/>
          <a:stretch>
            <a:fillRect/>
          </a:stretch>
        </p:blipFill>
        <p:spPr>
          <a:xfrm>
            <a:off x="0" y="0"/>
            <a:ext cx="7672388" cy="10304425"/>
          </a:xfrm>
          <a:prstGeom prst="rect">
            <a:avLst/>
          </a:prstGeom>
          <a:ln>
            <a:solidFill>
              <a:schemeClr val="tx1"/>
            </a:solidFill>
          </a:ln>
        </p:spPr>
      </p:pic>
    </p:spTree>
    <p:extLst>
      <p:ext uri="{BB962C8B-B14F-4D97-AF65-F5344CB8AC3E}">
        <p14:creationId xmlns:p14="http://schemas.microsoft.com/office/powerpoint/2010/main" val="2944217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D0B8D2-F76D-754A-B814-206D84C20FB2}"/>
              </a:ext>
            </a:extLst>
          </p:cNvPr>
          <p:cNvSpPr txBox="1"/>
          <p:nvPr/>
        </p:nvSpPr>
        <p:spPr>
          <a:xfrm>
            <a:off x="688446" y="859151"/>
            <a:ext cx="11605467" cy="772840"/>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المبادئ الأساسية العشرة</a:t>
            </a:r>
            <a:endParaRPr lang="en-US" sz="5400" b="1" dirty="0">
              <a:solidFill>
                <a:schemeClr val="bg1"/>
              </a:solidFill>
              <a:ea typeface="Roboto Black" panose="02000000000000000000" pitchFamily="2" charset="0"/>
              <a:cs typeface="Open Sans Light" panose="020B0306030504020204" pitchFamily="34" charset="0"/>
            </a:endParaRPr>
          </a:p>
        </p:txBody>
      </p:sp>
      <p:sp>
        <p:nvSpPr>
          <p:cNvPr id="4" name="TextBox 3">
            <a:extLst>
              <a:ext uri="{FF2B5EF4-FFF2-40B4-BE49-F238E27FC236}">
                <a16:creationId xmlns:a16="http://schemas.microsoft.com/office/drawing/2014/main" id="{22E8DFDA-26E1-B74D-AC6E-3ECA4D8E4E4B}"/>
              </a:ext>
            </a:extLst>
          </p:cNvPr>
          <p:cNvSpPr txBox="1"/>
          <p:nvPr/>
        </p:nvSpPr>
        <p:spPr>
          <a:xfrm>
            <a:off x="688446" y="2473199"/>
            <a:ext cx="16628004" cy="4259628"/>
          </a:xfrm>
          <a:prstGeom prst="rect">
            <a:avLst/>
          </a:prstGeom>
          <a:noFill/>
        </p:spPr>
        <p:txBody>
          <a:bodyPr wrap="square" numCol="2" spcCol="900000" rtlCol="0">
            <a:spAutoFit/>
          </a:bodyPr>
          <a:lstStyle/>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يوضع الواجب الإنساني على رأس سلم الأولويات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تُقدم المساعدات بغض النظر عرق المستفيدين أو عقيدتهم أو جنسيتهم ودون  أي تمييز ضار من أي نوع. وتحسب أولويات المعونة على أساس الحاجة وحدها.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لا يجوز استخدام المساعدات لتعزيز وجهة نظر سياسية أو دينية معينة</a:t>
            </a:r>
            <a:r>
              <a:rPr lang="en-US" sz="2400" dirty="0">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سنسعى جاهدين إلى عدم التصرف كأدوات للسياسة الخارجية للحكومة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نحترم الثقافة والعادات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نسعى إلى بناء الاستجابة للكوارث على القدرات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ينبغي إيجاد سبل لإشراك المستفيدين من البرنامج في إدارة مساعدات الإغاثة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تسعى مساعدات الإغاثة إلى الحد من نقاط الضعف المستقبلية أمام الكوارث بالإضافة إلى تلبية الاحتياجات الأساسية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نخضع للمساءلة أمام الأشخاص الذين نسعى إلى مساعدتهم وأمام الأشخاص الذين نقبل الموارد منهم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نعترف في أنشطتنا الإعلامية والدعائية والإعلانية بضحايا الكوارث باعتبارهم بشرًا لهم كرامة، وليسوا أشياء ميؤوس منها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671150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D0B8D2-F76D-754A-B814-206D84C20FB2}"/>
              </a:ext>
            </a:extLst>
          </p:cNvPr>
          <p:cNvSpPr txBox="1"/>
          <p:nvPr/>
        </p:nvSpPr>
        <p:spPr>
          <a:xfrm>
            <a:off x="688446" y="453185"/>
            <a:ext cx="14151816" cy="1424108"/>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المبادئ الأساسية التي توجه عملنا مع المجتمعات على نحو وثيق</a:t>
            </a:r>
            <a:endParaRPr lang="en-US" sz="5400" b="1" dirty="0">
              <a:solidFill>
                <a:schemeClr val="bg1"/>
              </a:solidFill>
              <a:ea typeface="Roboto Black" panose="02000000000000000000" pitchFamily="2" charset="0"/>
              <a:cs typeface="Open Sans Light" panose="020B0306030504020204" pitchFamily="34" charset="0"/>
            </a:endParaRPr>
          </a:p>
        </p:txBody>
      </p:sp>
      <p:sp>
        <p:nvSpPr>
          <p:cNvPr id="4" name="TextBox 3">
            <a:extLst>
              <a:ext uri="{FF2B5EF4-FFF2-40B4-BE49-F238E27FC236}">
                <a16:creationId xmlns:a16="http://schemas.microsoft.com/office/drawing/2014/main" id="{22E8DFDA-26E1-B74D-AC6E-3ECA4D8E4E4B}"/>
              </a:ext>
            </a:extLst>
          </p:cNvPr>
          <p:cNvSpPr txBox="1"/>
          <p:nvPr/>
        </p:nvSpPr>
        <p:spPr>
          <a:xfrm>
            <a:off x="688446" y="2443219"/>
            <a:ext cx="16628004" cy="4259628"/>
          </a:xfrm>
          <a:prstGeom prst="rect">
            <a:avLst/>
          </a:prstGeom>
          <a:noFill/>
        </p:spPr>
        <p:txBody>
          <a:bodyPr wrap="square" numCol="2" spcCol="900000" rtlCol="0">
            <a:spAutoFit/>
          </a:bodyPr>
          <a:lstStyle/>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يوضع الواجب الإنساني على رأس سلم الأولويات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تُقدم المساعدات بغض النظر عرق المستفيدين أو عقيدتهم أو جنسيتهم ودون  أي تمييز ضار من أي نوع. وتحسب أولويات المعونة على أساس الحاجة وحدها.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لا يجوز استخدام المساعدات لتعزيز وجهة نظر سياسية أو دينية معينة</a:t>
            </a:r>
            <a:r>
              <a:rPr lang="en-US" sz="2400" dirty="0">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سنسعى جاهدين إلى عدم التصرف كأدوات للسياسة الخارجية للحكومة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نحترم الثقافة والعادات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نسعى إلى بناء الاستجابة للكوارث على القدرات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ينبغي إيجاد سبل لإشراك المستفيدين من البرنامج في إدارة مساعدات الإغاثة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تسعى مساعدات الإغاثة إلى الحد من نقاط الضعف المستقبلية أمام الكوارث بالإضافة إلى تلبية الاحتياجات الأساسية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نخضع للمساءلة أمام الأشخاص الذين نسعى إلى مساعدتهم وأمام الأشخاص الذين نقبل الموارد منهم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نعترف في أنشطتنا الإعلامية والدعائية والإعلانية بضحايا الكوارث باعتبارهم بشرًا لهم كرامة، وليسوا أشياء ميؤوس منها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652714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C9ADFD-F797-0E46-8524-E90E486D162D}"/>
              </a:ext>
            </a:extLst>
          </p:cNvPr>
          <p:cNvSpPr txBox="1"/>
          <p:nvPr/>
        </p:nvSpPr>
        <p:spPr>
          <a:xfrm>
            <a:off x="364416" y="592294"/>
            <a:ext cx="13835677" cy="887102"/>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a:pPr>
            <a:r>
              <a:rPr lang="ar-JO" sz="4800" dirty="0">
                <a:latin typeface="Calibri"/>
                <a:ea typeface="Calibri"/>
                <a:cs typeface="Calibri" panose="020F0502020204030204" pitchFamily="34" charset="0"/>
              </a:rPr>
              <a:t>يوضع الواجب الإنساني على رأس سلم الأولويات </a:t>
            </a:r>
            <a:endParaRPr lang="en-US" sz="4400" dirty="0">
              <a:effectLst/>
              <a:latin typeface="Calibri"/>
              <a:ea typeface="Calibri"/>
              <a:cs typeface="Calibri" panose="020F0502020204030204" pitchFamily="34" charset="0"/>
            </a:endParaRPr>
          </a:p>
        </p:txBody>
      </p:sp>
      <p:sp>
        <p:nvSpPr>
          <p:cNvPr id="4" name="TextBox 3">
            <a:extLst>
              <a:ext uri="{FF2B5EF4-FFF2-40B4-BE49-F238E27FC236}">
                <a16:creationId xmlns:a16="http://schemas.microsoft.com/office/drawing/2014/main" id="{CF034966-2292-3B42-B91C-6C3C86161346}"/>
              </a:ext>
            </a:extLst>
          </p:cNvPr>
          <p:cNvSpPr txBox="1"/>
          <p:nvPr/>
        </p:nvSpPr>
        <p:spPr>
          <a:xfrm>
            <a:off x="1273820" y="1622185"/>
            <a:ext cx="7117145" cy="3651256"/>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مبدأ الإنسانية الأساسي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تهدف حركة الصليب الأحمر والهلال الأحمر  إلى تقديم المساعدة الإنسانية حيثما تكون هناك حاجة إليها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الحق في الحصول على المساعدة الإنسانية هو حق 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احترام كرامة الإنسان أمر بالغ الأهمية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احترام الجميع على قدم المساواة ودون تمييز أو تفريق</a:t>
            </a:r>
            <a:endParaRPr lang="en-US" sz="2000" dirty="0">
              <a:latin typeface="Calibri"/>
              <a:ea typeface="Calibri"/>
              <a:cs typeface="Calibri" panose="020F0502020204030204" pitchFamily="34" charset="0"/>
            </a:endParaRPr>
          </a:p>
          <a:p>
            <a:pPr>
              <a:spcAft>
                <a:spcPts val="1800"/>
              </a:spcAft>
              <a:buClr>
                <a:srgbClr val="FF0000"/>
              </a:buClr>
            </a:pPr>
            <a:endParaRPr lang="en-GB"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6" name="TextBox 5"/>
          <p:cNvSpPr txBox="1"/>
          <p:nvPr/>
        </p:nvSpPr>
        <p:spPr>
          <a:xfrm>
            <a:off x="11587655" y="3653079"/>
            <a:ext cx="3626069" cy="1813317"/>
          </a:xfrm>
          <a:prstGeom prst="rect">
            <a:avLst/>
          </a:prstGeom>
          <a:noFill/>
        </p:spPr>
        <p:txBody>
          <a:bodyPr wrap="square" rtlCol="0">
            <a:spAutoFit/>
          </a:bodyPr>
          <a:lstStyle/>
          <a:p>
            <a:pPr marL="685800" marR="0" algn="r" rtl="1">
              <a:lnSpc>
                <a:spcPct val="115000"/>
              </a:lnSpc>
              <a:spcBef>
                <a:spcPts val="0"/>
              </a:spcBef>
              <a:spcAft>
                <a:spcPts val="1000"/>
              </a:spcAft>
            </a:pPr>
            <a:r>
              <a:rPr lang="ar-JO" dirty="0">
                <a:latin typeface="Calibri"/>
                <a:ea typeface="Calibri"/>
                <a:cs typeface="Calibri" panose="020F0502020204030204" pitchFamily="34" charset="0"/>
              </a:rPr>
              <a:t>لا تستغل الناس الذين تساعدهم أو تعمل معهم </a:t>
            </a:r>
            <a:endParaRPr lang="en-US" sz="16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لا تطلب مالا أو هدايا أو خدمات جنسية مقابل مساعدتك لهم </a:t>
            </a:r>
            <a:endParaRPr lang="en-US" sz="1600" dirty="0">
              <a:effectLst/>
              <a:latin typeface="Calibri"/>
              <a:ea typeface="Calibri"/>
              <a:cs typeface="Calibri" panose="020F0502020204030204" pitchFamily="34" charset="0"/>
            </a:endParaRPr>
          </a:p>
        </p:txBody>
      </p:sp>
      <p:sp>
        <p:nvSpPr>
          <p:cNvPr id="8" name="TextBox 7"/>
          <p:cNvSpPr txBox="1"/>
          <p:nvPr/>
        </p:nvSpPr>
        <p:spPr>
          <a:xfrm>
            <a:off x="1762303" y="6700345"/>
            <a:ext cx="4791697" cy="392159"/>
          </a:xfrm>
          <a:prstGeom prst="rect">
            <a:avLst/>
          </a:prstGeom>
          <a:noFill/>
        </p:spPr>
        <p:txBody>
          <a:bodyPr wrap="none" rtlCol="0">
            <a:spAutoFit/>
          </a:bodyPr>
          <a:lstStyle/>
          <a:p>
            <a:pPr marL="685800" marR="0" algn="r" rtl="1">
              <a:lnSpc>
                <a:spcPct val="115000"/>
              </a:lnSpc>
              <a:spcBef>
                <a:spcPts val="0"/>
              </a:spcBef>
              <a:spcAft>
                <a:spcPts val="1000"/>
              </a:spcAft>
            </a:pPr>
            <a:r>
              <a:rPr lang="ar-JO" dirty="0">
                <a:latin typeface="Calibri"/>
                <a:ea typeface="Calibri"/>
                <a:cs typeface="Calibri" panose="020F0502020204030204" pitchFamily="34" charset="0"/>
              </a:rPr>
              <a:t>عامل كل شخص تعمل معه أو تساعده بعدل واحترام </a:t>
            </a:r>
            <a:endParaRPr lang="en-US" sz="1600" dirty="0">
              <a:effectLst/>
              <a:latin typeface="Calibri"/>
              <a:ea typeface="Calibri"/>
              <a:cs typeface="Calibri" panose="020F0502020204030204" pitchFamily="34" charset="0"/>
            </a:endParaRPr>
          </a:p>
        </p:txBody>
      </p:sp>
      <p:sp>
        <p:nvSpPr>
          <p:cNvPr id="9" name="TextBox 8"/>
          <p:cNvSpPr txBox="1"/>
          <p:nvPr/>
        </p:nvSpPr>
        <p:spPr>
          <a:xfrm>
            <a:off x="9790386" y="7084168"/>
            <a:ext cx="5675586" cy="1304460"/>
          </a:xfrm>
          <a:prstGeom prst="rect">
            <a:avLst/>
          </a:prstGeom>
          <a:noFill/>
        </p:spPr>
        <p:txBody>
          <a:bodyPr wrap="square" rtlCol="0">
            <a:spAutoFit/>
          </a:bodyPr>
          <a:lstStyle/>
          <a:p>
            <a:pPr marL="685800" marR="0" algn="r" rtl="1">
              <a:lnSpc>
                <a:spcPct val="115000"/>
              </a:lnSpc>
              <a:spcBef>
                <a:spcPts val="0"/>
              </a:spcBef>
              <a:spcAft>
                <a:spcPts val="1000"/>
              </a:spcAft>
            </a:pPr>
            <a:r>
              <a:rPr lang="ar-JO" dirty="0">
                <a:latin typeface="Calibri"/>
                <a:ea typeface="Calibri"/>
                <a:cs typeface="Calibri" panose="020F0502020204030204" pitchFamily="34" charset="0"/>
              </a:rPr>
              <a:t>لا تؤذي الناس </a:t>
            </a:r>
            <a:endParaRPr lang="en-US" sz="16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dirty="0">
                <a:latin typeface="Calibri"/>
                <a:ea typeface="Calibri"/>
                <a:cs typeface="Calibri" panose="020F0502020204030204" pitchFamily="34" charset="0"/>
              </a:rPr>
              <a:t>لا تعاملهم بطريقة سيئة أو غير عادلة </a:t>
            </a:r>
            <a:endParaRPr lang="en-US" sz="16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لا تقل كلمات سيئة للناس ولا تخيفهم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3108678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00BE83F-8CEF-A845-BB3C-62779F4A4359}"/>
              </a:ext>
            </a:extLst>
          </p:cNvPr>
          <p:cNvSpPr txBox="1"/>
          <p:nvPr/>
        </p:nvSpPr>
        <p:spPr>
          <a:xfrm>
            <a:off x="9655052" y="2478397"/>
            <a:ext cx="8079699" cy="5931239"/>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مبدأ الحيادية الأساسي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تقدم المساعدة على أساس الحاجة، وليس على أساس الجنسية أو العرق أو المعتقدات الدينية أو الطبقة أو الآراء السياسية</a:t>
            </a:r>
            <a:r>
              <a:rPr lang="en-US" sz="2400" dirty="0">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تُعطى الأولوية لحالات الاستغاثة الأكثر إلحاحا</a:t>
            </a:r>
            <a:endParaRPr lang="en-US" sz="20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عندما نوزع مواد المساعدات، لا نقدم المساعدة إلى مجموعة عرقية معينة أو دين معين</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نسعى دائمًا للوصول إلى الأشخاص الأكثر احتياجًا، حتى عندما يكون الأمر صعبًا أو عندما تكون هناك مجتمعات نستطيع الوصول إليها بسهولة وأقل ضعفًا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نعطي معاملة تفضيلية لعائلتنا أو أصدقائنا أو الأشخاص الذين يشبهوننا – سواء من خلال توزيع المساعدات أو توفير فرص العمل</a:t>
            </a:r>
            <a:endParaRPr lang="en-US" sz="2000" dirty="0">
              <a:effectLst/>
              <a:latin typeface="Calibri"/>
              <a:ea typeface="Calibri"/>
              <a:cs typeface="Calibri" panose="020F0502020204030204" pitchFamily="34" charset="0"/>
            </a:endParaRPr>
          </a:p>
        </p:txBody>
      </p:sp>
      <p:sp>
        <p:nvSpPr>
          <p:cNvPr id="3" name="Picture Placeholder 2">
            <a:extLst>
              <a:ext uri="{FF2B5EF4-FFF2-40B4-BE49-F238E27FC236}">
                <a16:creationId xmlns:a16="http://schemas.microsoft.com/office/drawing/2014/main" id="{D991C20F-A4CE-CC42-BA17-E46A0F4A99B8}"/>
              </a:ext>
            </a:extLst>
          </p:cNvPr>
          <p:cNvSpPr>
            <a:spLocks noGrp="1"/>
          </p:cNvSpPr>
          <p:nvPr>
            <p:ph type="pic" sz="quarter" idx="10"/>
          </p:nvPr>
        </p:nvSpPr>
        <p:spPr>
          <a:xfrm>
            <a:off x="0" y="0"/>
            <a:ext cx="8632950" cy="10288588"/>
          </a:xfrm>
        </p:spPr>
      </p:sp>
      <p:pic>
        <p:nvPicPr>
          <p:cNvPr id="4" name="Picture 3">
            <a:extLst>
              <a:ext uri="{FF2B5EF4-FFF2-40B4-BE49-F238E27FC236}">
                <a16:creationId xmlns:a16="http://schemas.microsoft.com/office/drawing/2014/main" id="{FB49AAA8-D6C2-D24B-9CDF-2BD26FC6A3F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8632950" cy="10288587"/>
          </a:xfrm>
          <a:prstGeom prst="rect">
            <a:avLst/>
          </a:prstGeom>
        </p:spPr>
      </p:pic>
      <p:sp>
        <p:nvSpPr>
          <p:cNvPr id="8" name="TextBox 7">
            <a:extLst>
              <a:ext uri="{FF2B5EF4-FFF2-40B4-BE49-F238E27FC236}">
                <a16:creationId xmlns:a16="http://schemas.microsoft.com/office/drawing/2014/main" id="{0AAD9C65-C217-4440-9CA3-DF55F1459E04}"/>
              </a:ext>
            </a:extLst>
          </p:cNvPr>
          <p:cNvSpPr txBox="1"/>
          <p:nvPr/>
        </p:nvSpPr>
        <p:spPr>
          <a:xfrm>
            <a:off x="8890882" y="740535"/>
            <a:ext cx="9202246" cy="1283941"/>
          </a:xfrm>
          <a:prstGeom prst="rect">
            <a:avLst/>
          </a:prstGeom>
          <a:solidFill>
            <a:schemeClr val="bg2"/>
          </a:solidFill>
        </p:spPr>
        <p:txBody>
          <a:bodyPr wrap="square" rtlCol="0">
            <a:spAutoFit/>
          </a:bodyPr>
          <a:lstStyle/>
          <a:p>
            <a:pPr marL="914400" indent="-914400" algn="r">
              <a:lnSpc>
                <a:spcPct val="80000"/>
              </a:lnSpc>
              <a:spcBef>
                <a:spcPts val="1800"/>
              </a:spcBef>
              <a:buClr>
                <a:schemeClr val="accent3"/>
              </a:buClr>
              <a:buFont typeface="+mj-lt"/>
              <a:buAutoNum type="arabicPeriod" startAt="2"/>
            </a:pPr>
            <a:r>
              <a:rPr lang="ar-JO" sz="4800" b="1" dirty="0">
                <a:solidFill>
                  <a:schemeClr val="bg1"/>
                </a:solidFill>
                <a:ea typeface="Roboto" panose="02000000000000000000" pitchFamily="2" charset="0"/>
                <a:cs typeface="Open Sans" panose="020B0606030504020204" pitchFamily="34" charset="0"/>
              </a:rPr>
              <a:t>تُقدم المساعدة بغض النظر عن العرق أو العقيدة أو الجنسية</a:t>
            </a:r>
            <a:endParaRPr lang="en-GB" sz="4800" b="1" dirty="0">
              <a:solidFill>
                <a:schemeClr val="bg1"/>
              </a:solidFill>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561435645"/>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ICRCIMP_RMTransfer xmlns="1637fac1-5363-4243-8d5d-94a4d4f060ba">
      <Url xsi:nil="true"/>
      <Description xsi:nil="true"/>
    </ICRCIMP_RMTransfer>
    <ICRCIMP_Keyword_H xmlns="1637fac1-5363-4243-8d5d-94a4d4f060ba">
      <Terms xmlns="http://schemas.microsoft.com/office/infopath/2007/PartnerControls"/>
    </ICRCIMP_Keyword_H>
    <ICRCIMP_RMIdentifier xmlns="1637fac1-5363-4243-8d5d-94a4d4f060ba" xsi:nil="true"/>
    <Period_x0020_start xmlns="a8a2af44-4b8d-404b-a8bd-4186350a523c">2021-12-06T13:00:00+00:00</Period_x0020_start>
    <ICRCIMP_DocumentType_H xmlns="1637fac1-5363-4243-8d5d-94a4d4f060ba">
      <Terms xmlns="http://schemas.microsoft.com/office/infopath/2007/PartnerControls"/>
    </ICRCIMP_DocumentType_H>
    <ICRCIMP_IsRecord xmlns="1637fac1-5363-4243-8d5d-94a4d4f060ba">false</ICRCIMP_IsRecord>
    <ICRCIMP_RMUnitInCharge_H xmlns="1637fac1-5363-4243-8d5d-94a4d4f060ba">
      <Terms xmlns="http://schemas.microsoft.com/office/infopath/2007/PartnerControls"/>
    </ICRCIMP_RMUnitInCharge_H>
    <TaxCatchAll xmlns="a8a2af44-4b8d-404b-a8bd-4186350a523c">
      <Value>4</Value>
      <Value>3</Value>
      <Value>2</Value>
      <Value>1</Value>
    </TaxCatchAll>
    <IsIntranet xmlns="a8a2af44-4b8d-404b-a8bd-4186350a523c">false</IsIntranet>
    <RatingCount xmlns="http://schemas.microsoft.com/sharepoint/v3" xsi:nil="true"/>
    <ICRCIMP_Country_H xmlns="1637fac1-5363-4243-8d5d-94a4d4f060ba">
      <Terms xmlns="http://schemas.microsoft.com/office/infopath/2007/PartnerControls">
        <TermInfo xmlns="http://schemas.microsoft.com/office/infopath/2007/PartnerControls">
          <TermName xmlns="http://schemas.microsoft.com/office/infopath/2007/PartnerControls">No Country</TermName>
          <TermId xmlns="http://schemas.microsoft.com/office/infopath/2007/PartnerControls">1f55df4f-c103-4303-b974-426a8e7d1d06</TermId>
        </TermInfo>
      </Terms>
    </ICRCIMP_Country_H>
    <ICRCIMP_OrganizationalAccronym_H xmlns="1637fac1-5363-4243-8d5d-94a4d4f060ba">
      <Terms xmlns="http://schemas.microsoft.com/office/infopath/2007/PartnerControls"/>
    </ICRCIMP_OrganizationalAccronym_H>
    <ICRCIMP_IsFocus xmlns="1637fac1-5363-4243-8d5d-94a4d4f060ba">false</ICRCIMP_IsFocus>
    <hbd50c89fbf1493cbe2fe8ab99523f53 xmlns="1637fac1-5363-4243-8d5d-94a4d4f060ba">
      <Terms xmlns="http://schemas.microsoft.com/office/infopath/2007/PartnerControls">
        <TermInfo xmlns="http://schemas.microsoft.com/office/infopath/2007/PartnerControls">
          <TermName xmlns="http://schemas.microsoft.com/office/infopath/2007/PartnerControls">- No key issue</TermName>
          <TermId xmlns="http://schemas.microsoft.com/office/infopath/2007/PartnerControls">32056555-74b8-4174-9beb-b0d6d010855f</TermId>
        </TermInfo>
      </Terms>
    </hbd50c89fbf1493cbe2fe8ab99523f53>
    <AverageRating xmlns="http://schemas.microsoft.com/sharepoint/v3" xsi:nil="true"/>
    <ICRCIMP_IHT_H xmlns="1637fac1-5363-4243-8d5d-94a4d4f060ba">
      <Terms xmlns="http://schemas.microsoft.com/office/infopath/2007/PartnerControls">
        <TermInfo xmlns="http://schemas.microsoft.com/office/infopath/2007/PartnerControls">
          <TermName xmlns="http://schemas.microsoft.com/office/infopath/2007/PartnerControls">Internal</TermName>
          <TermId xmlns="http://schemas.microsoft.com/office/infopath/2007/PartnerControls">23eb6094-56fc-4ad4-8ae2-cf1575a694f0</TermId>
        </TermInfo>
      </Terms>
    </ICRCIMP_IHT_H>
    <ICRCIMP_BusinessFunction_H xmlns="1637fac1-5363-4243-8d5d-94a4d4f060ba">
      <Terms xmlns="http://schemas.microsoft.com/office/infopath/2007/PartnerControls">
        <TermInfo xmlns="http://schemas.microsoft.com/office/infopath/2007/PartnerControls">
          <TermName xmlns="http://schemas.microsoft.com/office/infopath/2007/PartnerControls">Operations Management</TermName>
          <TermId xmlns="http://schemas.microsoft.com/office/infopath/2007/PartnerControls">8105d8d5-bb50-46de-81af-10caf3180b22</TermId>
        </TermInfo>
      </Terms>
    </ICRCIMP_BusinessFunction_H>
    <Period_x0020_end xmlns="a8a2af44-4b8d-404b-a8bd-4186350a523c" xsi:nil="true"/>
    <_dlc_DocId xmlns="a8a2af44-4b8d-404b-a8bd-4186350a523c">TSOPDIR-693023968-4645</_dlc_DocId>
    <_dlc_DocIdUrl xmlns="a8a2af44-4b8d-404b-a8bd-4186350a523c">
      <Url>https://collab.ext.icrc.org/sites/TS_OP_DIR/_layouts/15/DocIdRedir.aspx?ID=TSOPDIR-693023968-4645</Url>
      <Description>TSOPDIR-693023968-4645</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ab0fa9d1-5a5a-4c9b-9c24-b67ffc5bb60f" ContentTypeId="0x010100F306B2604BE44180B8B82333BE64DF4E005A5CBB6C53404A16AAEA5338BA523999" PreviousValue="false"/>
</file>

<file path=customXml/item5.xml><?xml version="1.0" encoding="utf-8"?>
<ct:contentTypeSchema xmlns:ct="http://schemas.microsoft.com/office/2006/metadata/contentType" xmlns:ma="http://schemas.microsoft.com/office/2006/metadata/properties/metaAttributes" ct:_="" ma:_="" ma:contentTypeName="ICRC Team Document" ma:contentTypeID="0x010100F306B2604BE44180B8B82333BE64DF4E005A5CBB6C53404A16AAEA5338BA52399900D48D2CBAFEE19B47ADF839D97F46B9E0" ma:contentTypeVersion="67" ma:contentTypeDescription="Upload Form" ma:contentTypeScope="" ma:versionID="04ef86267e9e8ed36a5529cfeedfaa97">
  <xsd:schema xmlns:xsd="http://www.w3.org/2001/XMLSchema" xmlns:xs="http://www.w3.org/2001/XMLSchema" xmlns:p="http://schemas.microsoft.com/office/2006/metadata/properties" xmlns:ns1="http://schemas.microsoft.com/sharepoint/v3" xmlns:ns2="1637fac1-5363-4243-8d5d-94a4d4f060ba" xmlns:ns3="a8a2af44-4b8d-404b-a8bd-4186350a523c" targetNamespace="http://schemas.microsoft.com/office/2006/metadata/properties" ma:root="true" ma:fieldsID="9b9042b0466717721d56a184ff0ef7ac" ns1:_="" ns2:_="" ns3:_="">
    <xsd:import namespace="http://schemas.microsoft.com/sharepoint/v3"/>
    <xsd:import namespace="1637fac1-5363-4243-8d5d-94a4d4f060ba"/>
    <xsd:import namespace="a8a2af44-4b8d-404b-a8bd-4186350a523c"/>
    <xsd:element name="properties">
      <xsd:complexType>
        <xsd:sequence>
          <xsd:element name="documentManagement">
            <xsd:complexType>
              <xsd:all>
                <xsd:element ref="ns2:ICRCIMP_IsFocus" minOccurs="0"/>
                <xsd:element ref="ns3:IsIntranet" minOccurs="0"/>
                <xsd:element ref="ns3:Period_x0020_start" minOccurs="0"/>
                <xsd:element ref="ns3:Period_x0020_end" minOccurs="0"/>
                <xsd:element ref="ns2:ICRCIMP_IsRecord" minOccurs="0"/>
                <xsd:element ref="ns2:ICRCIMP_RMTransfer" minOccurs="0"/>
                <xsd:element ref="ns1:AverageRating" minOccurs="0"/>
                <xsd:element ref="ns1:RatingCount" minOccurs="0"/>
                <xsd:element ref="ns2:ICRCIMP_BusinessFunction_H" minOccurs="0"/>
                <xsd:element ref="ns2:ICRCIMP_DocumentType_H" minOccurs="0"/>
                <xsd:element ref="ns2:ICRCIMP_IHT_H" minOccurs="0"/>
                <xsd:element ref="ns3:_dlc_DocIdUrl" minOccurs="0"/>
                <xsd:element ref="ns2:ICRCIMP_RMUnitInCharge_H" minOccurs="0"/>
                <xsd:element ref="ns3:TaxCatchAll" minOccurs="0"/>
                <xsd:element ref="ns3:TaxCatchAllLabel" minOccurs="0"/>
                <xsd:element ref="ns3:_dlc_DocIdPersistId" minOccurs="0"/>
                <xsd:element ref="ns2:ICRCIMP_Keyword_H" minOccurs="0"/>
                <xsd:element ref="ns3:_dlc_DocId" minOccurs="0"/>
                <xsd:element ref="ns2:ICRCIMP_OrganizationalAccronym_H" minOccurs="0"/>
                <xsd:element ref="ns2:ICRCIMP_Country_H" minOccurs="0"/>
                <xsd:element ref="ns2:ICRCIMP_RMIdentifier" minOccurs="0"/>
                <xsd:element ref="ns2:hbd50c89fbf1493cbe2fe8ab99523f53"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4" nillable="true" ma:displayName="Rating (0-5)" ma:decimals="2" ma:description="Average value of all the ratings that have been submitted" ma:hidden="true" ma:internalName="AverageRating" ma:readOnly="false">
      <xsd:simpleType>
        <xsd:restriction base="dms:Number"/>
      </xsd:simpleType>
    </xsd:element>
    <xsd:element name="RatingCount" ma:index="15" nillable="true" ma:displayName="Number of Ratings" ma:decimals="0" ma:description="Number of ratings submitted" ma:hidden="true" ma:internalName="RatingCount" ma:readOnly="fals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1637fac1-5363-4243-8d5d-94a4d4f060ba" elementFormDefault="qualified">
    <xsd:import namespace="http://schemas.microsoft.com/office/2006/documentManagement/types"/>
    <xsd:import namespace="http://schemas.microsoft.com/office/infopath/2007/PartnerControls"/>
    <xsd:element name="ICRCIMP_IsFocus" ma:index="5" nillable="true" ma:displayName="Is Key Document" ma:default="0" ma:internalName="ICRCIMP_IsFocus">
      <xsd:simpleType>
        <xsd:restriction base="dms:Boolean"/>
      </xsd:simpleType>
    </xsd:element>
    <xsd:element name="ICRCIMP_IsRecord" ma:index="12" nillable="true" ma:displayName="Is Record" ma:default="0" ma:internalName="ICRCIMP_IsRecord">
      <xsd:simpleType>
        <xsd:restriction base="dms:Boolean"/>
      </xsd:simpleType>
    </xsd:element>
    <xsd:element name="ICRCIMP_RMTransfer" ma:index="13" nillable="true" ma:displayName="RM Transfer" ma:format="Image" ma:hidden="true" ma:internalName="ICRCIMP_RMTransfer"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ICRCIMP_BusinessFunction_H" ma:index="16" nillable="true" ma:taxonomy="true" ma:internalName="ICRCIMP_BusinessFunction_H" ma:taxonomyFieldName="ICRCIMP_BusinessFunction" ma:displayName="Business Function" ma:readOnly="false" ma:default="" ma:fieldId="{135f9e93-e411-4f51-a3e4-c80a6701173e}" ma:sspId="ab0fa9d1-5a5a-4c9b-9c24-b67ffc5bb60f" ma:termSetId="9e1982ce-954c-4bc3-b476-a56a519943c0" ma:anchorId="1f494b62-34d6-4855-af7c-08b76e795dc3" ma:open="false" ma:isKeyword="false">
      <xsd:complexType>
        <xsd:sequence>
          <xsd:element ref="pc:Terms" minOccurs="0" maxOccurs="1"/>
        </xsd:sequence>
      </xsd:complexType>
    </xsd:element>
    <xsd:element name="ICRCIMP_DocumentType_H" ma:index="17" nillable="true" ma:taxonomy="true" ma:internalName="ICRCIMP_DocumentType_H" ma:taxonomyFieldName="ICRCIMP_DocumentType" ma:displayName="Document Type" ma:readOnly="false" ma:default="" ma:fieldId="{be9838ba-4f15-4a58-a832-ef14848e4da7}" ma:sspId="ab0fa9d1-5a5a-4c9b-9c24-b67ffc5bb60f" ma:termSetId="9e1982ce-954c-4bc3-b476-a56a519943c0" ma:anchorId="d4aee717-125d-40b5-a4ac-9555539d892b" ma:open="false" ma:isKeyword="false">
      <xsd:complexType>
        <xsd:sequence>
          <xsd:element ref="pc:Terms" minOccurs="0" maxOccurs="1"/>
        </xsd:sequence>
      </xsd:complexType>
    </xsd:element>
    <xsd:element name="ICRCIMP_IHT_H" ma:index="18" nillable="true" ma:taxonomy="true" ma:internalName="ICRCIMP_IHT_H" ma:taxonomyFieldName="ICRCIMP_IHT" ma:displayName="IHT" ma:readOnly="false" ma:default="" ma:fieldId="{065c2617-21f6-47e4-87f5-3c0378fecd5d}" ma:sspId="ab0fa9d1-5a5a-4c9b-9c24-b67ffc5bb60f" ma:termSetId="9e1982ce-954c-4bc3-b476-a56a519943c0" ma:anchorId="b0b0a92e-8599-45de-9f88-f18d1883a95e" ma:open="false" ma:isKeyword="false">
      <xsd:complexType>
        <xsd:sequence>
          <xsd:element ref="pc:Terms" minOccurs="0" maxOccurs="1"/>
        </xsd:sequence>
      </xsd:complexType>
    </xsd:element>
    <xsd:element name="ICRCIMP_RMUnitInCharge_H" ma:index="26" nillable="true" ma:taxonomy="true" ma:internalName="ICRCIMP_RMUnitInCharge_H" ma:taxonomyFieldName="ICRCIMP_RMUnitInCharge" ma:displayName="RM Unit In Charge" ma:readOnly="false" ma:default="" ma:fieldId="{6e3f7d82-bb30-4acf-bd11-eef511e2f6ff}" ma:sspId="ab0fa9d1-5a5a-4c9b-9c24-b67ffc5bb60f" ma:termSetId="9e1982ce-954c-4bc3-b476-a56a519943c0" ma:anchorId="63380a77-9e03-450d-9a07-fe8456eb1d4e" ma:open="false" ma:isKeyword="false">
      <xsd:complexType>
        <xsd:sequence>
          <xsd:element ref="pc:Terms" minOccurs="0" maxOccurs="1"/>
        </xsd:sequence>
      </xsd:complexType>
    </xsd:element>
    <xsd:element name="ICRCIMP_Keyword_H" ma:index="30" nillable="true" ma:taxonomy="true" ma:internalName="ICRCIMP_Keyword_H" ma:taxonomyFieldName="ICRCIMP_Keyword" ma:displayName="Keyword" ma:readOnly="false" ma:default="" ma:fieldId="{f27af7a6-d078-4508-aeeb-bc60d2b2a9c2}" ma:taxonomyMulti="true" ma:sspId="ab0fa9d1-5a5a-4c9b-9c24-b67ffc5bb60f" ma:termSetId="9e1982ce-954c-4bc3-b476-a56a519943c0" ma:anchorId="dc16195f-09ad-42a4-9fc8-901be5812cbf" ma:open="false" ma:isKeyword="false">
      <xsd:complexType>
        <xsd:sequence>
          <xsd:element ref="pc:Terms" minOccurs="0" maxOccurs="1"/>
        </xsd:sequence>
      </xsd:complexType>
    </xsd:element>
    <xsd:element name="ICRCIMP_OrganizationalAccronym_H" ma:index="32" nillable="true" ma:taxonomy="true" ma:internalName="ICRCIMP_OrganizationalAccronym_H" ma:taxonomyFieldName="ICRCIMP_OrganizationalAccronym" ma:displayName="Organizational Acronym" ma:readOnly="false" ma:default="" ma:fieldId="{7ccf5c89-e992-4c56-8c3d-f080454b7083}" ma:sspId="ab0fa9d1-5a5a-4c9b-9c24-b67ffc5bb60f" ma:termSetId="9e1982ce-954c-4bc3-b476-a56a519943c0" ma:anchorId="63380a77-9e03-450d-9a07-fe8456eb1d4e" ma:open="false" ma:isKeyword="false">
      <xsd:complexType>
        <xsd:sequence>
          <xsd:element ref="pc:Terms" minOccurs="0" maxOccurs="1"/>
        </xsd:sequence>
      </xsd:complexType>
    </xsd:element>
    <xsd:element name="ICRCIMP_Country_H" ma:index="33" nillable="true" ma:taxonomy="true" ma:internalName="ICRCIMP_Country_H" ma:taxonomyFieldName="ICRCIMP_Country" ma:displayName="Country" ma:readOnly="false" ma:default="" ma:fieldId="{43c356ae-dbf9-4781-9db5-36f4e2c43aa5}" ma:taxonomyMulti="true" ma:sspId="ab0fa9d1-5a5a-4c9b-9c24-b67ffc5bb60f" ma:termSetId="9e1982ce-954c-4bc3-b476-a56a519943c0" ma:anchorId="ef6172f5-22a7-44c1-85b4-1009e07f4347" ma:open="false" ma:isKeyword="false">
      <xsd:complexType>
        <xsd:sequence>
          <xsd:element ref="pc:Terms" minOccurs="0" maxOccurs="1"/>
        </xsd:sequence>
      </xsd:complexType>
    </xsd:element>
    <xsd:element name="ICRCIMP_RMIdentifier" ma:index="34" nillable="true" ma:displayName="RM Identifier" ma:hidden="true" ma:internalName="ICRCIMP_RMIdentifier" ma:readOnly="false">
      <xsd:simpleType>
        <xsd:restriction base="dms:Text"/>
      </xsd:simpleType>
    </xsd:element>
    <xsd:element name="hbd50c89fbf1493cbe2fe8ab99523f53" ma:index="36" nillable="true" ma:taxonomy="true" ma:internalName="hbd50c89fbf1493cbe2fe8ab99523f53" ma:taxonomyFieldName="ICRCIMP_KeyIssue" ma:displayName="Key Issue" ma:fieldId="{1bd50c89-fbf1-493c-be2f-e8ab99523f53}" ma:sspId="ab0fa9d1-5a5a-4c9b-9c24-b67ffc5bb60f" ma:termSetId="9e1982ce-954c-4bc3-b476-a56a519943c0" ma:anchorId="a8ad2310-98ac-4bbe-9c4d-0a57da7951af"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8a2af44-4b8d-404b-a8bd-4186350a523c" elementFormDefault="qualified">
    <xsd:import namespace="http://schemas.microsoft.com/office/2006/documentManagement/types"/>
    <xsd:import namespace="http://schemas.microsoft.com/office/infopath/2007/PartnerControls"/>
    <xsd:element name="IsIntranet" ma:index="6" nillable="true" ma:displayName="Is Intranet" ma:default="0" ma:internalName="IsIntranet">
      <xsd:simpleType>
        <xsd:restriction base="dms:Boolean"/>
      </xsd:simpleType>
    </xsd:element>
    <xsd:element name="Period_x0020_start" ma:index="10" nillable="true" ma:displayName="Period start" ma:format="DateOnly" ma:internalName="Period_x0020_start">
      <xsd:simpleType>
        <xsd:restriction base="dms:DateTime"/>
      </xsd:simpleType>
    </xsd:element>
    <xsd:element name="Period_x0020_end" ma:index="11" nillable="true" ma:displayName="Period end" ma:format="DateOnly" ma:internalName="Period_x0020_end">
      <xsd:simpleType>
        <xsd:restriction base="dms:DateTime"/>
      </xsd:simpleType>
    </xsd:element>
    <xsd:element name="_dlc_DocIdUrl" ma:index="2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TaxCatchAll" ma:index="27" nillable="true" ma:displayName="Taxonomy Catch All Column" ma:description="" ma:hidden="true" ma:list="{6b19b1ae-aa9c-401b-87dd-19acc1e692f5}" ma:internalName="TaxCatchAll" ma:showField="CatchAllData" ma:web="1637fac1-5363-4243-8d5d-94a4d4f060ba">
      <xsd:complexType>
        <xsd:complexContent>
          <xsd:extension base="dms:MultiChoiceLookup">
            <xsd:sequence>
              <xsd:element name="Value" type="dms:Lookup" maxOccurs="unbounded" minOccurs="0" nillable="true"/>
            </xsd:sequence>
          </xsd:extension>
        </xsd:complexContent>
      </xsd:complexType>
    </xsd:element>
    <xsd:element name="TaxCatchAllLabel" ma:index="28" nillable="true" ma:displayName="Taxonomy Catch All Column1" ma:description="" ma:hidden="true" ma:list="{6b19b1ae-aa9c-401b-87dd-19acc1e692f5}" ma:internalName="TaxCatchAllLabel" ma:readOnly="true" ma:showField="CatchAllDataLabel" ma:web="1637fac1-5363-4243-8d5d-94a4d4f060ba">
      <xsd:complexType>
        <xsd:complexContent>
          <xsd:extension base="dms:MultiChoiceLookup">
            <xsd:sequence>
              <xsd:element name="Value" type="dms:Lookup" maxOccurs="unbounded" minOccurs="0" nillable="true"/>
            </xsd:sequence>
          </xsd:extension>
        </xsd:complexContent>
      </xsd:complexType>
    </xsd:element>
    <xsd:element name="_dlc_DocIdPersistId" ma:index="29" nillable="true" ma:displayName="Persist ID" ma:description="Keep ID on add." ma:hidden="true" ma:internalName="_dlc_DocIdPersistId" ma:readOnly="true">
      <xsd:simpleType>
        <xsd:restriction base="dms:Boolean"/>
      </xsd:simpleType>
    </xsd:element>
    <xsd:element name="_dlc_DocId" ma:index="31"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9" ma:displayName="Content Type"/>
        <xsd:element ref="dc:title" minOccurs="0" maxOccurs="1" ma:index="1" ma:displayName="Summary"/>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DAB1E3-3F97-4A87-824A-BCC1A6DE052B}">
  <ds:schemaRefs>
    <ds:schemaRef ds:uri="http://schemas.microsoft.com/sharepoint/events"/>
  </ds:schemaRefs>
</ds:datastoreItem>
</file>

<file path=customXml/itemProps2.xml><?xml version="1.0" encoding="utf-8"?>
<ds:datastoreItem xmlns:ds="http://schemas.openxmlformats.org/officeDocument/2006/customXml" ds:itemID="{DC00818C-9313-4491-82F4-E9CBFE5DB659}">
  <ds:schemaRefs>
    <ds:schemaRef ds:uri="http://purl.org/dc/elements/1.1/"/>
    <ds:schemaRef ds:uri="http://schemas.microsoft.com/office/2006/metadata/properties"/>
    <ds:schemaRef ds:uri="http://schemas.microsoft.com/sharepoint/v3"/>
    <ds:schemaRef ds:uri="http://schemas.openxmlformats.org/package/2006/metadata/core-properties"/>
    <ds:schemaRef ds:uri="http://purl.org/dc/terms/"/>
    <ds:schemaRef ds:uri="1637fac1-5363-4243-8d5d-94a4d4f060ba"/>
    <ds:schemaRef ds:uri="http://schemas.microsoft.com/office/infopath/2007/PartnerControls"/>
    <ds:schemaRef ds:uri="http://purl.org/dc/dcmitype/"/>
    <ds:schemaRef ds:uri="http://schemas.microsoft.com/office/2006/documentManagement/types"/>
    <ds:schemaRef ds:uri="a8a2af44-4b8d-404b-a8bd-4186350a523c"/>
    <ds:schemaRef ds:uri="http://www.w3.org/XML/1998/namespace"/>
  </ds:schemaRefs>
</ds:datastoreItem>
</file>

<file path=customXml/itemProps3.xml><?xml version="1.0" encoding="utf-8"?>
<ds:datastoreItem xmlns:ds="http://schemas.openxmlformats.org/officeDocument/2006/customXml" ds:itemID="{D18E8416-3288-423B-9DBA-919616972C26}">
  <ds:schemaRefs>
    <ds:schemaRef ds:uri="http://schemas.microsoft.com/sharepoint/v3/contenttype/forms"/>
  </ds:schemaRefs>
</ds:datastoreItem>
</file>

<file path=customXml/itemProps4.xml><?xml version="1.0" encoding="utf-8"?>
<ds:datastoreItem xmlns:ds="http://schemas.openxmlformats.org/officeDocument/2006/customXml" ds:itemID="{F4AE0853-0126-4CC7-95A9-A4AFF4D29F2B}">
  <ds:schemaRefs>
    <ds:schemaRef ds:uri="Microsoft.SharePoint.Taxonomy.ContentTypeSync"/>
  </ds:schemaRefs>
</ds:datastoreItem>
</file>

<file path=customXml/itemProps5.xml><?xml version="1.0" encoding="utf-8"?>
<ds:datastoreItem xmlns:ds="http://schemas.openxmlformats.org/officeDocument/2006/customXml" ds:itemID="{A999D709-A72F-4478-960B-960C1A7495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637fac1-5363-4243-8d5d-94a4d4f060ba"/>
    <ds:schemaRef ds:uri="a8a2af44-4b8d-404b-a8bd-4186350a523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642</TotalTime>
  <Words>6953</Words>
  <Application>Microsoft Office PowerPoint</Application>
  <PresentationFormat>Custom</PresentationFormat>
  <Paragraphs>516</Paragraphs>
  <Slides>28</Slides>
  <Notes>28</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 Narrow</vt:lpstr>
      <vt:lpstr>Roboto Black</vt:lpstr>
      <vt:lpstr>Roboto</vt:lpstr>
      <vt:lpstr>Symbol</vt:lpstr>
      <vt:lpstr>Oswald</vt:lpstr>
      <vt:lpstr>Courier New</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44</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montaser obied</cp:lastModifiedBy>
  <cp:revision>78</cp:revision>
  <dcterms:created xsi:type="dcterms:W3CDTF">2015-02-25T15:20:40Z</dcterms:created>
  <dcterms:modified xsi:type="dcterms:W3CDTF">2023-11-26T10:40:40Z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ContentTypeId">
    <vt:lpwstr>0x010100F306B2604BE44180B8B82333BE64DF4E005A5CBB6C53404A16AAEA5338BA52399900D48D2CBAFEE19B47ADF839D97F46B9E0</vt:lpwstr>
  </property>
  <property fmtid="{D5CDD505-2E9C-101B-9397-08002B2CF9AE}" pid="5" name="ICRCIMP_BusinessFunction">
    <vt:lpwstr>1;#Operations Management|8105d8d5-bb50-46de-81af-10caf3180b22</vt:lpwstr>
  </property>
  <property fmtid="{D5CDD505-2E9C-101B-9397-08002B2CF9AE}" pid="6" name="ICRCIMP_Country">
    <vt:lpwstr>2;#No Country|1f55df4f-c103-4303-b974-426a8e7d1d06</vt:lpwstr>
  </property>
  <property fmtid="{D5CDD505-2E9C-101B-9397-08002B2CF9AE}" pid="7" name="ICRCIMP_DocumentType">
    <vt:lpwstr/>
  </property>
  <property fmtid="{D5CDD505-2E9C-101B-9397-08002B2CF9AE}" pid="8" name="ICRCIMP_IHT">
    <vt:lpwstr>3;#Internal|23eb6094-56fc-4ad4-8ae2-cf1575a694f0</vt:lpwstr>
  </property>
  <property fmtid="{D5CDD505-2E9C-101B-9397-08002B2CF9AE}" pid="9" name="ICRCIMP_KeyIssue">
    <vt:lpwstr>4;#- No key issue|32056555-74b8-4174-9beb-b0d6d010855f</vt:lpwstr>
  </property>
  <property fmtid="{D5CDD505-2E9C-101B-9397-08002B2CF9AE}" pid="10" name="ICRCIMP_Keyword">
    <vt:lpwstr/>
  </property>
  <property fmtid="{D5CDD505-2E9C-101B-9397-08002B2CF9AE}" pid="11" name="ICRCIMP_ManageAccess">
    <vt:bool>false</vt:bool>
  </property>
  <property fmtid="{D5CDD505-2E9C-101B-9397-08002B2CF9AE}" pid="12" name="ICRCIMP_OrganizationalAccronym">
    <vt:lpwstr/>
  </property>
  <property fmtid="{D5CDD505-2E9C-101B-9397-08002B2CF9AE}" pid="13" name="ICRCIMP_RMUnitInCharge">
    <vt:lpwstr/>
  </property>
  <property fmtid="{D5CDD505-2E9C-101B-9397-08002B2CF9AE}" pid="14" name="MSIP_Label_caf3f7fd-5cd4-4287-9002-aceb9af13c42_ActionId">
    <vt:lpwstr>64c6aeeb-61b3-4fd0-b33e-cbdfbbc48a49</vt:lpwstr>
  </property>
  <property fmtid="{D5CDD505-2E9C-101B-9397-08002B2CF9AE}" pid="15" name="MSIP_Label_caf3f7fd-5cd4-4287-9002-aceb9af13c42_ContentBits">
    <vt:lpwstr>2</vt:lpwstr>
  </property>
  <property fmtid="{D5CDD505-2E9C-101B-9397-08002B2CF9AE}" pid="16" name="MSIP_Label_caf3f7fd-5cd4-4287-9002-aceb9af13c42_Enabled">
    <vt:lpwstr>true</vt:lpwstr>
  </property>
  <property fmtid="{D5CDD505-2E9C-101B-9397-08002B2CF9AE}" pid="17" name="MSIP_Label_caf3f7fd-5cd4-4287-9002-aceb9af13c42_Method">
    <vt:lpwstr>Privileged</vt:lpwstr>
  </property>
  <property fmtid="{D5CDD505-2E9C-101B-9397-08002B2CF9AE}" pid="18" name="MSIP_Label_caf3f7fd-5cd4-4287-9002-aceb9af13c42_Name">
    <vt:lpwstr>Public</vt:lpwstr>
  </property>
  <property fmtid="{D5CDD505-2E9C-101B-9397-08002B2CF9AE}" pid="19" name="MSIP_Label_caf3f7fd-5cd4-4287-9002-aceb9af13c42_SetDate">
    <vt:lpwstr>2022-01-26T09:23:24Z</vt:lpwstr>
  </property>
  <property fmtid="{D5CDD505-2E9C-101B-9397-08002B2CF9AE}" pid="20" name="MSIP_Label_caf3f7fd-5cd4-4287-9002-aceb9af13c42_SiteId">
    <vt:lpwstr>a2b53be5-734e-4e6c-ab0d-d184f60fd917</vt:lpwstr>
  </property>
  <property fmtid="{D5CDD505-2E9C-101B-9397-08002B2CF9AE}" pid="21" name="NXPowerLiteLastOptimized">
    <vt:lpwstr>2867268</vt:lpwstr>
  </property>
  <property fmtid="{D5CDD505-2E9C-101B-9397-08002B2CF9AE}" pid="22" name="NXPowerLiteSettings">
    <vt:lpwstr>F7000400038000</vt:lpwstr>
  </property>
  <property fmtid="{D5CDD505-2E9C-101B-9397-08002B2CF9AE}" pid="23" name="NXPowerLiteVersion">
    <vt:lpwstr>S9.2.0</vt:lpwstr>
  </property>
  <property fmtid="{D5CDD505-2E9C-101B-9397-08002B2CF9AE}" pid="24" name="_dlc_DocIdItemGuid">
    <vt:lpwstr>ff974673-ceb3-4d8e-a02e-b02e3422ea4b</vt:lpwstr>
  </property>
</Properties>
</file>