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3" r:id="rId2"/>
    <p:sldMasterId id="2147483675" r:id="rId3"/>
    <p:sldMasterId id="2147484218" r:id="rId4"/>
  </p:sldMasterIdLst>
  <p:notesMasterIdLst>
    <p:notesMasterId r:id="rId41"/>
  </p:notesMasterIdLst>
  <p:handoutMasterIdLst>
    <p:handoutMasterId r:id="rId42"/>
  </p:handoutMasterIdLst>
  <p:sldIdLst>
    <p:sldId id="450" r:id="rId5"/>
    <p:sldId id="561" r:id="rId6"/>
    <p:sldId id="551" r:id="rId7"/>
    <p:sldId id="552" r:id="rId8"/>
    <p:sldId id="549" r:id="rId9"/>
    <p:sldId id="576" r:id="rId10"/>
    <p:sldId id="550" r:id="rId11"/>
    <p:sldId id="553" r:id="rId12"/>
    <p:sldId id="555" r:id="rId13"/>
    <p:sldId id="556" r:id="rId14"/>
    <p:sldId id="554" r:id="rId15"/>
    <p:sldId id="510" r:id="rId16"/>
    <p:sldId id="509" r:id="rId17"/>
    <p:sldId id="557" r:id="rId18"/>
    <p:sldId id="538" r:id="rId19"/>
    <p:sldId id="537" r:id="rId20"/>
    <p:sldId id="539" r:id="rId21"/>
    <p:sldId id="540" r:id="rId22"/>
    <p:sldId id="564" r:id="rId23"/>
    <p:sldId id="558" r:id="rId24"/>
    <p:sldId id="559" r:id="rId25"/>
    <p:sldId id="562" r:id="rId26"/>
    <p:sldId id="560" r:id="rId27"/>
    <p:sldId id="534" r:id="rId28"/>
    <p:sldId id="563" r:id="rId29"/>
    <p:sldId id="566" r:id="rId30"/>
    <p:sldId id="565" r:id="rId31"/>
    <p:sldId id="567" r:id="rId32"/>
    <p:sldId id="571" r:id="rId33"/>
    <p:sldId id="572" r:id="rId34"/>
    <p:sldId id="574" r:id="rId35"/>
    <p:sldId id="570" r:id="rId36"/>
    <p:sldId id="578" r:id="rId37"/>
    <p:sldId id="579" r:id="rId38"/>
    <p:sldId id="573" r:id="rId39"/>
    <p:sldId id="577" r:id="rId40"/>
  </p:sldIdLst>
  <p:sldSz cx="9906000" cy="6858000" type="A4"/>
  <p:notesSz cx="6669088" cy="9926638"/>
  <p:defaultTextStyle>
    <a:defPPr>
      <a:defRPr lang="fr-FR"/>
    </a:defPPr>
    <a:lvl1pPr algn="l" rtl="0" fontAlgn="base">
      <a:spcBef>
        <a:spcPct val="0"/>
      </a:spcBef>
      <a:spcAft>
        <a:spcPct val="0"/>
      </a:spcAft>
      <a:defRPr sz="36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36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36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36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36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36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36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36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36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981">
          <p15:clr>
            <a:srgbClr val="A4A3A4"/>
          </p15:clr>
        </p15:guide>
        <p15:guide id="2" pos="1396">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00034"/>
    <a:srgbClr val="000000"/>
    <a:srgbClr val="FFCCFF"/>
    <a:srgbClr val="000066"/>
    <a:srgbClr val="FF9999"/>
    <a:srgbClr val="CCFFFF"/>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23" autoAdjust="0"/>
    <p:restoredTop sz="93030" autoAdjust="0"/>
  </p:normalViewPr>
  <p:slideViewPr>
    <p:cSldViewPr>
      <p:cViewPr varScale="1">
        <p:scale>
          <a:sx n="106" d="100"/>
          <a:sy n="106" d="100"/>
        </p:scale>
        <p:origin x="1976" y="176"/>
      </p:cViewPr>
      <p:guideLst>
        <p:guide orient="horz" pos="981"/>
        <p:guide pos="1396"/>
      </p:guideLst>
    </p:cSldViewPr>
  </p:slideViewPr>
  <p:outlineViewPr>
    <p:cViewPr>
      <p:scale>
        <a:sx n="33" d="100"/>
        <a:sy n="33" d="100"/>
      </p:scale>
      <p:origin x="0" y="18042"/>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79" d="100"/>
          <a:sy n="79" d="100"/>
        </p:scale>
        <p:origin x="3990" y="102"/>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646038385826774E-2"/>
          <c:y val="0.10258353207532406"/>
          <c:w val="0.93635396161417328"/>
          <c:h val="0.69202610162241007"/>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3-0A48-4CC7-937A-9317FF07A096}"/>
              </c:ext>
            </c:extLst>
          </c:dPt>
          <c:dPt>
            <c:idx val="1"/>
            <c:invertIfNegative val="0"/>
            <c:bubble3D val="0"/>
            <c:spPr>
              <a:solidFill>
                <a:srgbClr val="C00000"/>
              </a:solidFill>
              <a:ln>
                <a:noFill/>
              </a:ln>
              <a:effectLst/>
            </c:spPr>
            <c:extLst>
              <c:ext xmlns:c16="http://schemas.microsoft.com/office/drawing/2014/chart" uri="{C3380CC4-5D6E-409C-BE32-E72D297353CC}">
                <c16:uniqueId val="{00000004-0A48-4CC7-937A-9317FF07A096}"/>
              </c:ext>
            </c:extLst>
          </c:dPt>
          <c:cat>
            <c:strRef>
              <c:f>Sheet1!$A$2:$A$3</c:f>
              <c:strCache>
                <c:ptCount val="2"/>
                <c:pt idx="0">
                  <c:v>Consulted on their needs</c:v>
                </c:pt>
                <c:pt idx="1">
                  <c:v>No info on available support</c:v>
                </c:pt>
              </c:strCache>
            </c:strRef>
          </c:cat>
          <c:val>
            <c:numRef>
              <c:f>Sheet1!$B$2:$B$3</c:f>
              <c:numCache>
                <c:formatCode>General</c:formatCode>
                <c:ptCount val="2"/>
                <c:pt idx="0">
                  <c:v>33</c:v>
                </c:pt>
                <c:pt idx="1">
                  <c:v>60</c:v>
                </c:pt>
              </c:numCache>
            </c:numRef>
          </c:val>
          <c:extLst>
            <c:ext xmlns:c16="http://schemas.microsoft.com/office/drawing/2014/chart" uri="{C3380CC4-5D6E-409C-BE32-E72D297353CC}">
              <c16:uniqueId val="{00000000-0A48-4CC7-937A-9317FF07A096}"/>
            </c:ext>
          </c:extLst>
        </c:ser>
        <c:dLbls>
          <c:showLegendKey val="0"/>
          <c:showVal val="0"/>
          <c:showCatName val="0"/>
          <c:showSerName val="0"/>
          <c:showPercent val="0"/>
          <c:showBubbleSize val="0"/>
        </c:dLbls>
        <c:gapWidth val="150"/>
        <c:overlap val="100"/>
        <c:axId val="310534672"/>
        <c:axId val="310546040"/>
      </c:barChart>
      <c:catAx>
        <c:axId val="31053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Caecilia LT Std Roman" panose="00000500000000000000" pitchFamily="50" charset="0"/>
                <a:ea typeface="+mn-ea"/>
                <a:cs typeface="+mn-cs"/>
              </a:defRPr>
            </a:pPr>
            <a:endParaRPr lang="en-US"/>
          </a:p>
        </c:txPr>
        <c:crossAx val="310546040"/>
        <c:crosses val="autoZero"/>
        <c:auto val="1"/>
        <c:lblAlgn val="ctr"/>
        <c:lblOffset val="100"/>
        <c:noMultiLvlLbl val="0"/>
      </c:catAx>
      <c:valAx>
        <c:axId val="310546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0534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3EE72D-4F01-4D2A-A1C9-6C9BD41D659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FC66C7D5-27B5-4E88-8515-89B96E8B4A49}">
      <dgm:prSet phldrT="[Text]"/>
      <dgm:spPr>
        <a:solidFill>
          <a:schemeClr val="bg1">
            <a:lumMod val="85000"/>
            <a:alpha val="90000"/>
          </a:schemeClr>
        </a:solidFill>
      </dgm:spPr>
      <dgm:t>
        <a:bodyPr/>
        <a:lstStyle/>
        <a:p>
          <a:r>
            <a:rPr lang="en-GB" b="1" dirty="0"/>
            <a:t>Some people did not trust water purification</a:t>
          </a:r>
          <a:endParaRPr lang="en-US" dirty="0"/>
        </a:p>
      </dgm:t>
    </dgm:pt>
    <dgm:pt modelId="{1472BE94-906D-447F-90FF-07E17C16F004}" type="parTrans" cxnId="{ED0AE881-6DB8-422F-9266-1F54C3FD2FCD}">
      <dgm:prSet/>
      <dgm:spPr/>
      <dgm:t>
        <a:bodyPr/>
        <a:lstStyle/>
        <a:p>
          <a:endParaRPr lang="en-US"/>
        </a:p>
      </dgm:t>
    </dgm:pt>
    <dgm:pt modelId="{7AC9083D-2723-46F6-98A8-7562A578BFFA}" type="sibTrans" cxnId="{ED0AE881-6DB8-422F-9266-1F54C3FD2FCD}">
      <dgm:prSet/>
      <dgm:spPr/>
      <dgm:t>
        <a:bodyPr/>
        <a:lstStyle/>
        <a:p>
          <a:endParaRPr lang="en-US"/>
        </a:p>
      </dgm:t>
    </dgm:pt>
    <dgm:pt modelId="{ED14EC66-1AA3-431C-9581-FE8F3EE15782}">
      <dgm:prSet phldrT="[Text]"/>
      <dgm:spPr>
        <a:solidFill>
          <a:schemeClr val="bg1">
            <a:lumMod val="85000"/>
            <a:alpha val="90000"/>
          </a:schemeClr>
        </a:solidFill>
      </dgm:spPr>
      <dgm:t>
        <a:bodyPr/>
        <a:lstStyle/>
        <a:p>
          <a:r>
            <a:rPr lang="en-GB" dirty="0"/>
            <a:t>The CEA team collected questions and rumours </a:t>
          </a:r>
          <a:endParaRPr lang="en-US" dirty="0"/>
        </a:p>
      </dgm:t>
    </dgm:pt>
    <dgm:pt modelId="{07048EDD-E0B6-4E16-8DEE-B04BA747415C}" type="parTrans" cxnId="{249772DC-8FE4-455C-902B-5A5EC74182EE}">
      <dgm:prSet/>
      <dgm:spPr/>
      <dgm:t>
        <a:bodyPr/>
        <a:lstStyle/>
        <a:p>
          <a:endParaRPr lang="en-US"/>
        </a:p>
      </dgm:t>
    </dgm:pt>
    <dgm:pt modelId="{95113BC2-DA1F-4B80-AC96-A0E026020A86}" type="sibTrans" cxnId="{249772DC-8FE4-455C-902B-5A5EC74182EE}">
      <dgm:prSet/>
      <dgm:spPr/>
      <dgm:t>
        <a:bodyPr/>
        <a:lstStyle/>
        <a:p>
          <a:endParaRPr lang="en-US"/>
        </a:p>
      </dgm:t>
    </dgm:pt>
    <dgm:pt modelId="{92DBF437-B07B-4ABB-9F28-4E5EB9FCCBDD}">
      <dgm:prSet phldrT="[Text]"/>
      <dgm:spPr>
        <a:solidFill>
          <a:schemeClr val="bg1">
            <a:lumMod val="85000"/>
            <a:alpha val="90000"/>
          </a:schemeClr>
        </a:solidFill>
      </dgm:spPr>
      <dgm:t>
        <a:bodyPr/>
        <a:lstStyle/>
        <a:p>
          <a:r>
            <a:rPr lang="en-GB" dirty="0"/>
            <a:t>The CEA team </a:t>
          </a:r>
          <a:r>
            <a:rPr lang="en-GB" b="0" dirty="0"/>
            <a:t>produced online and offline materials to explain why purification was needed</a:t>
          </a:r>
          <a:endParaRPr lang="en-US" b="0" dirty="0"/>
        </a:p>
      </dgm:t>
    </dgm:pt>
    <dgm:pt modelId="{AD207F01-B1AB-4476-8652-C4E15BCF1895}" type="parTrans" cxnId="{BBA2B495-50F4-407F-8C7C-1949742FA25F}">
      <dgm:prSet/>
      <dgm:spPr/>
      <dgm:t>
        <a:bodyPr/>
        <a:lstStyle/>
        <a:p>
          <a:endParaRPr lang="en-US"/>
        </a:p>
      </dgm:t>
    </dgm:pt>
    <dgm:pt modelId="{07F8D6E7-E557-495B-BBF5-D32C5378CABA}" type="sibTrans" cxnId="{BBA2B495-50F4-407F-8C7C-1949742FA25F}">
      <dgm:prSet/>
      <dgm:spPr/>
      <dgm:t>
        <a:bodyPr/>
        <a:lstStyle/>
        <a:p>
          <a:endParaRPr lang="en-US"/>
        </a:p>
      </dgm:t>
    </dgm:pt>
    <dgm:pt modelId="{54516613-550D-47C4-AC1B-1F66FF5F978A}">
      <dgm:prSet phldrT="[Text]"/>
      <dgm:spPr>
        <a:solidFill>
          <a:srgbClr val="FFC000"/>
        </a:solidFill>
      </dgm:spPr>
      <dgm:t>
        <a:bodyPr/>
        <a:lstStyle/>
        <a:p>
          <a:r>
            <a:rPr lang="en-GB" b="1" dirty="0"/>
            <a:t>Programme teams adopted messages </a:t>
          </a:r>
          <a:endParaRPr lang="en-US" dirty="0"/>
        </a:p>
      </dgm:t>
    </dgm:pt>
    <dgm:pt modelId="{D553189D-F70E-4D95-A6B8-6DA0280F32E2}" type="parTrans" cxnId="{6575EB3F-70B9-4587-B93F-4BF5522B0B06}">
      <dgm:prSet/>
      <dgm:spPr/>
      <dgm:t>
        <a:bodyPr/>
        <a:lstStyle/>
        <a:p>
          <a:endParaRPr lang="en-US"/>
        </a:p>
      </dgm:t>
    </dgm:pt>
    <dgm:pt modelId="{8B55141F-7B14-400D-B1C1-0234DDB331EB}" type="sibTrans" cxnId="{6575EB3F-70B9-4587-B93F-4BF5522B0B06}">
      <dgm:prSet/>
      <dgm:spPr/>
      <dgm:t>
        <a:bodyPr/>
        <a:lstStyle/>
        <a:p>
          <a:endParaRPr lang="en-US"/>
        </a:p>
      </dgm:t>
    </dgm:pt>
    <dgm:pt modelId="{29C1C68B-239D-4248-85EF-2CA62D6E31EB}" type="pres">
      <dgm:prSet presAssocID="{973EE72D-4F01-4D2A-A1C9-6C9BD41D6592}" presName="Name0" presStyleCnt="0">
        <dgm:presLayoutVars>
          <dgm:chMax val="11"/>
          <dgm:chPref val="11"/>
          <dgm:dir/>
          <dgm:resizeHandles/>
        </dgm:presLayoutVars>
      </dgm:prSet>
      <dgm:spPr/>
    </dgm:pt>
    <dgm:pt modelId="{51D812CA-9CAC-40C8-8E09-CD77052552FE}" type="pres">
      <dgm:prSet presAssocID="{54516613-550D-47C4-AC1B-1F66FF5F978A}" presName="Accent4" presStyleCnt="0"/>
      <dgm:spPr/>
    </dgm:pt>
    <dgm:pt modelId="{07C2B18D-7D1B-406B-8426-B1BD2DE60101}" type="pres">
      <dgm:prSet presAssocID="{54516613-550D-47C4-AC1B-1F66FF5F978A}" presName="Accent" presStyleLbl="node1" presStyleIdx="0" presStyleCnt="4"/>
      <dgm:spPr>
        <a:solidFill>
          <a:srgbClr val="C00000"/>
        </a:solidFill>
      </dgm:spPr>
    </dgm:pt>
    <dgm:pt modelId="{6EC3A05E-7560-4F0A-92B4-96E5BE2AD764}" type="pres">
      <dgm:prSet presAssocID="{54516613-550D-47C4-AC1B-1F66FF5F978A}" presName="ParentBackground4" presStyleCnt="0"/>
      <dgm:spPr/>
    </dgm:pt>
    <dgm:pt modelId="{BBA50708-EF26-4CED-9125-BFF214714AD3}" type="pres">
      <dgm:prSet presAssocID="{54516613-550D-47C4-AC1B-1F66FF5F978A}" presName="ParentBackground" presStyleLbl="fgAcc1" presStyleIdx="0" presStyleCnt="4"/>
      <dgm:spPr/>
    </dgm:pt>
    <dgm:pt modelId="{0205C0D6-5115-42E9-83A6-AF3BCFB06FF1}" type="pres">
      <dgm:prSet presAssocID="{54516613-550D-47C4-AC1B-1F66FF5F978A}" presName="Parent4" presStyleLbl="revTx" presStyleIdx="0" presStyleCnt="0">
        <dgm:presLayoutVars>
          <dgm:chMax val="1"/>
          <dgm:chPref val="1"/>
          <dgm:bulletEnabled val="1"/>
        </dgm:presLayoutVars>
      </dgm:prSet>
      <dgm:spPr/>
    </dgm:pt>
    <dgm:pt modelId="{3D17D384-ABAB-4951-BE8D-74435106B97E}" type="pres">
      <dgm:prSet presAssocID="{92DBF437-B07B-4ABB-9F28-4E5EB9FCCBDD}" presName="Accent3" presStyleCnt="0"/>
      <dgm:spPr/>
    </dgm:pt>
    <dgm:pt modelId="{CE8F2076-3124-41D1-A8EB-248211ACAB82}" type="pres">
      <dgm:prSet presAssocID="{92DBF437-B07B-4ABB-9F28-4E5EB9FCCBDD}" presName="Accent" presStyleLbl="node1" presStyleIdx="1" presStyleCnt="4"/>
      <dgm:spPr>
        <a:solidFill>
          <a:srgbClr val="C00000"/>
        </a:solidFill>
      </dgm:spPr>
    </dgm:pt>
    <dgm:pt modelId="{DD19BBA6-FDFC-453C-BC75-C7F86DEC2941}" type="pres">
      <dgm:prSet presAssocID="{92DBF437-B07B-4ABB-9F28-4E5EB9FCCBDD}" presName="ParentBackground3" presStyleCnt="0"/>
      <dgm:spPr/>
    </dgm:pt>
    <dgm:pt modelId="{C4CA8AA7-0896-45F6-87DA-978AF8B8DE3A}" type="pres">
      <dgm:prSet presAssocID="{92DBF437-B07B-4ABB-9F28-4E5EB9FCCBDD}" presName="ParentBackground" presStyleLbl="fgAcc1" presStyleIdx="1" presStyleCnt="4"/>
      <dgm:spPr/>
    </dgm:pt>
    <dgm:pt modelId="{44B5D8AD-0901-43DC-91FA-CBE147414999}" type="pres">
      <dgm:prSet presAssocID="{92DBF437-B07B-4ABB-9F28-4E5EB9FCCBDD}" presName="Parent3" presStyleLbl="revTx" presStyleIdx="0" presStyleCnt="0">
        <dgm:presLayoutVars>
          <dgm:chMax val="1"/>
          <dgm:chPref val="1"/>
          <dgm:bulletEnabled val="1"/>
        </dgm:presLayoutVars>
      </dgm:prSet>
      <dgm:spPr/>
    </dgm:pt>
    <dgm:pt modelId="{E030E247-E147-4931-81D2-ECF3494BB9F6}" type="pres">
      <dgm:prSet presAssocID="{ED14EC66-1AA3-431C-9581-FE8F3EE15782}" presName="Accent2" presStyleCnt="0"/>
      <dgm:spPr/>
    </dgm:pt>
    <dgm:pt modelId="{87310FC9-334E-495E-90BE-B6C56C101AA2}" type="pres">
      <dgm:prSet presAssocID="{ED14EC66-1AA3-431C-9581-FE8F3EE15782}" presName="Accent" presStyleLbl="node1" presStyleIdx="2" presStyleCnt="4"/>
      <dgm:spPr>
        <a:solidFill>
          <a:srgbClr val="C00000"/>
        </a:solidFill>
      </dgm:spPr>
    </dgm:pt>
    <dgm:pt modelId="{CD421792-C909-4F99-BEE1-A451AB9F4C83}" type="pres">
      <dgm:prSet presAssocID="{ED14EC66-1AA3-431C-9581-FE8F3EE15782}" presName="ParentBackground2" presStyleCnt="0"/>
      <dgm:spPr/>
    </dgm:pt>
    <dgm:pt modelId="{54FC43D1-2EE3-4726-84E5-D88A19E19A0D}" type="pres">
      <dgm:prSet presAssocID="{ED14EC66-1AA3-431C-9581-FE8F3EE15782}" presName="ParentBackground" presStyleLbl="fgAcc1" presStyleIdx="2" presStyleCnt="4"/>
      <dgm:spPr/>
    </dgm:pt>
    <dgm:pt modelId="{B9C5D168-8D73-4A79-9B74-18073588326B}" type="pres">
      <dgm:prSet presAssocID="{ED14EC66-1AA3-431C-9581-FE8F3EE15782}" presName="Parent2" presStyleLbl="revTx" presStyleIdx="0" presStyleCnt="0">
        <dgm:presLayoutVars>
          <dgm:chMax val="1"/>
          <dgm:chPref val="1"/>
          <dgm:bulletEnabled val="1"/>
        </dgm:presLayoutVars>
      </dgm:prSet>
      <dgm:spPr/>
    </dgm:pt>
    <dgm:pt modelId="{CB391842-9B97-4A04-B16C-2B0B1019EEE3}" type="pres">
      <dgm:prSet presAssocID="{FC66C7D5-27B5-4E88-8515-89B96E8B4A49}" presName="Accent1" presStyleCnt="0"/>
      <dgm:spPr/>
    </dgm:pt>
    <dgm:pt modelId="{9092DEFF-9974-4F63-8ECF-48545B15CB27}" type="pres">
      <dgm:prSet presAssocID="{FC66C7D5-27B5-4E88-8515-89B96E8B4A49}" presName="Accent" presStyleLbl="node1" presStyleIdx="3" presStyleCnt="4"/>
      <dgm:spPr>
        <a:solidFill>
          <a:srgbClr val="C00000"/>
        </a:solidFill>
      </dgm:spPr>
    </dgm:pt>
    <dgm:pt modelId="{F438DC18-1FC5-451A-B336-8B73E066019A}" type="pres">
      <dgm:prSet presAssocID="{FC66C7D5-27B5-4E88-8515-89B96E8B4A49}" presName="ParentBackground1" presStyleCnt="0"/>
      <dgm:spPr/>
    </dgm:pt>
    <dgm:pt modelId="{91A70F7C-6628-4CAC-AD0E-2ED149CA78AB}" type="pres">
      <dgm:prSet presAssocID="{FC66C7D5-27B5-4E88-8515-89B96E8B4A49}" presName="ParentBackground" presStyleLbl="fgAcc1" presStyleIdx="3" presStyleCnt="4"/>
      <dgm:spPr/>
    </dgm:pt>
    <dgm:pt modelId="{5410AF4C-8C5F-4242-B31D-9663A98654DA}" type="pres">
      <dgm:prSet presAssocID="{FC66C7D5-27B5-4E88-8515-89B96E8B4A49}" presName="Parent1" presStyleLbl="revTx" presStyleIdx="0" presStyleCnt="0">
        <dgm:presLayoutVars>
          <dgm:chMax val="1"/>
          <dgm:chPref val="1"/>
          <dgm:bulletEnabled val="1"/>
        </dgm:presLayoutVars>
      </dgm:prSet>
      <dgm:spPr/>
    </dgm:pt>
  </dgm:ptLst>
  <dgm:cxnLst>
    <dgm:cxn modelId="{57C84806-0459-4C8A-B2CB-3F0A6A7BE8F2}" type="presOf" srcId="{FC66C7D5-27B5-4E88-8515-89B96E8B4A49}" destId="{5410AF4C-8C5F-4242-B31D-9663A98654DA}" srcOrd="1" destOrd="0" presId="urn:microsoft.com/office/officeart/2011/layout/CircleProcess"/>
    <dgm:cxn modelId="{AFF1471F-212F-4324-9FB3-3A61763295F2}" type="presOf" srcId="{54516613-550D-47C4-AC1B-1F66FF5F978A}" destId="{BBA50708-EF26-4CED-9125-BFF214714AD3}" srcOrd="0" destOrd="0" presId="urn:microsoft.com/office/officeart/2011/layout/CircleProcess"/>
    <dgm:cxn modelId="{97FEF423-437A-447E-95C8-46AC9AEA0650}" type="presOf" srcId="{92DBF437-B07B-4ABB-9F28-4E5EB9FCCBDD}" destId="{C4CA8AA7-0896-45F6-87DA-978AF8B8DE3A}" srcOrd="0" destOrd="0" presId="urn:microsoft.com/office/officeart/2011/layout/CircleProcess"/>
    <dgm:cxn modelId="{D821DC28-A349-4AD9-A0DC-CA63849EF95B}" type="presOf" srcId="{973EE72D-4F01-4D2A-A1C9-6C9BD41D6592}" destId="{29C1C68B-239D-4248-85EF-2CA62D6E31EB}" srcOrd="0" destOrd="0" presId="urn:microsoft.com/office/officeart/2011/layout/CircleProcess"/>
    <dgm:cxn modelId="{6575EB3F-70B9-4587-B93F-4BF5522B0B06}" srcId="{973EE72D-4F01-4D2A-A1C9-6C9BD41D6592}" destId="{54516613-550D-47C4-AC1B-1F66FF5F978A}" srcOrd="3" destOrd="0" parTransId="{D553189D-F70E-4D95-A6B8-6DA0280F32E2}" sibTransId="{8B55141F-7B14-400D-B1C1-0234DDB331EB}"/>
    <dgm:cxn modelId="{2E95E543-BCA0-4F61-8C33-3D033EBDA142}" type="presOf" srcId="{ED14EC66-1AA3-431C-9581-FE8F3EE15782}" destId="{54FC43D1-2EE3-4726-84E5-D88A19E19A0D}" srcOrd="0" destOrd="0" presId="urn:microsoft.com/office/officeart/2011/layout/CircleProcess"/>
    <dgm:cxn modelId="{9818946A-50DE-4B7D-A9CD-E2CE05E023B7}" type="presOf" srcId="{54516613-550D-47C4-AC1B-1F66FF5F978A}" destId="{0205C0D6-5115-42E9-83A6-AF3BCFB06FF1}" srcOrd="1" destOrd="0" presId="urn:microsoft.com/office/officeart/2011/layout/CircleProcess"/>
    <dgm:cxn modelId="{ED0AE881-6DB8-422F-9266-1F54C3FD2FCD}" srcId="{973EE72D-4F01-4D2A-A1C9-6C9BD41D6592}" destId="{FC66C7D5-27B5-4E88-8515-89B96E8B4A49}" srcOrd="0" destOrd="0" parTransId="{1472BE94-906D-447F-90FF-07E17C16F004}" sibTransId="{7AC9083D-2723-46F6-98A8-7562A578BFFA}"/>
    <dgm:cxn modelId="{BBA2B495-50F4-407F-8C7C-1949742FA25F}" srcId="{973EE72D-4F01-4D2A-A1C9-6C9BD41D6592}" destId="{92DBF437-B07B-4ABB-9F28-4E5EB9FCCBDD}" srcOrd="2" destOrd="0" parTransId="{AD207F01-B1AB-4476-8652-C4E15BCF1895}" sibTransId="{07F8D6E7-E557-495B-BBF5-D32C5378CABA}"/>
    <dgm:cxn modelId="{5A6C9EB2-F60D-4699-8270-0A2E4AF465C4}" type="presOf" srcId="{ED14EC66-1AA3-431C-9581-FE8F3EE15782}" destId="{B9C5D168-8D73-4A79-9B74-18073588326B}" srcOrd="1" destOrd="0" presId="urn:microsoft.com/office/officeart/2011/layout/CircleProcess"/>
    <dgm:cxn modelId="{3B524AC4-B20B-49E8-AF76-F6369AC8B9C9}" type="presOf" srcId="{FC66C7D5-27B5-4E88-8515-89B96E8B4A49}" destId="{91A70F7C-6628-4CAC-AD0E-2ED149CA78AB}" srcOrd="0" destOrd="0" presId="urn:microsoft.com/office/officeart/2011/layout/CircleProcess"/>
    <dgm:cxn modelId="{249772DC-8FE4-455C-902B-5A5EC74182EE}" srcId="{973EE72D-4F01-4D2A-A1C9-6C9BD41D6592}" destId="{ED14EC66-1AA3-431C-9581-FE8F3EE15782}" srcOrd="1" destOrd="0" parTransId="{07048EDD-E0B6-4E16-8DEE-B04BA747415C}" sibTransId="{95113BC2-DA1F-4B80-AC96-A0E026020A86}"/>
    <dgm:cxn modelId="{D01BFEE1-CE24-4CC8-967F-EEDBCE907F17}" type="presOf" srcId="{92DBF437-B07B-4ABB-9F28-4E5EB9FCCBDD}" destId="{44B5D8AD-0901-43DC-91FA-CBE147414999}" srcOrd="1" destOrd="0" presId="urn:microsoft.com/office/officeart/2011/layout/CircleProcess"/>
    <dgm:cxn modelId="{CF2BFB11-A083-4851-8FDC-014E67266584}" type="presParOf" srcId="{29C1C68B-239D-4248-85EF-2CA62D6E31EB}" destId="{51D812CA-9CAC-40C8-8E09-CD77052552FE}" srcOrd="0" destOrd="0" presId="urn:microsoft.com/office/officeart/2011/layout/CircleProcess"/>
    <dgm:cxn modelId="{EF9626EE-8853-46AF-8911-E4CC3F9583E6}" type="presParOf" srcId="{51D812CA-9CAC-40C8-8E09-CD77052552FE}" destId="{07C2B18D-7D1B-406B-8426-B1BD2DE60101}" srcOrd="0" destOrd="0" presId="urn:microsoft.com/office/officeart/2011/layout/CircleProcess"/>
    <dgm:cxn modelId="{B6836CEE-3045-4A37-9727-BF248BBFDE29}" type="presParOf" srcId="{29C1C68B-239D-4248-85EF-2CA62D6E31EB}" destId="{6EC3A05E-7560-4F0A-92B4-96E5BE2AD764}" srcOrd="1" destOrd="0" presId="urn:microsoft.com/office/officeart/2011/layout/CircleProcess"/>
    <dgm:cxn modelId="{B6308CF1-CD02-41A2-AECA-B0D3B9520280}" type="presParOf" srcId="{6EC3A05E-7560-4F0A-92B4-96E5BE2AD764}" destId="{BBA50708-EF26-4CED-9125-BFF214714AD3}" srcOrd="0" destOrd="0" presId="urn:microsoft.com/office/officeart/2011/layout/CircleProcess"/>
    <dgm:cxn modelId="{059AF23F-4C0B-4020-9A93-01C36E516BFE}" type="presParOf" srcId="{29C1C68B-239D-4248-85EF-2CA62D6E31EB}" destId="{0205C0D6-5115-42E9-83A6-AF3BCFB06FF1}" srcOrd="2" destOrd="0" presId="urn:microsoft.com/office/officeart/2011/layout/CircleProcess"/>
    <dgm:cxn modelId="{36AE3176-0262-4F87-B8AD-FED1F58D5849}" type="presParOf" srcId="{29C1C68B-239D-4248-85EF-2CA62D6E31EB}" destId="{3D17D384-ABAB-4951-BE8D-74435106B97E}" srcOrd="3" destOrd="0" presId="urn:microsoft.com/office/officeart/2011/layout/CircleProcess"/>
    <dgm:cxn modelId="{D242B217-5BA4-4E3C-91E4-287549567A5E}" type="presParOf" srcId="{3D17D384-ABAB-4951-BE8D-74435106B97E}" destId="{CE8F2076-3124-41D1-A8EB-248211ACAB82}" srcOrd="0" destOrd="0" presId="urn:microsoft.com/office/officeart/2011/layout/CircleProcess"/>
    <dgm:cxn modelId="{5D15F66C-2CE4-40C1-AA54-E7828175667B}" type="presParOf" srcId="{29C1C68B-239D-4248-85EF-2CA62D6E31EB}" destId="{DD19BBA6-FDFC-453C-BC75-C7F86DEC2941}" srcOrd="4" destOrd="0" presId="urn:microsoft.com/office/officeart/2011/layout/CircleProcess"/>
    <dgm:cxn modelId="{B4C41476-DD59-4E3D-B419-583157211AA8}" type="presParOf" srcId="{DD19BBA6-FDFC-453C-BC75-C7F86DEC2941}" destId="{C4CA8AA7-0896-45F6-87DA-978AF8B8DE3A}" srcOrd="0" destOrd="0" presId="urn:microsoft.com/office/officeart/2011/layout/CircleProcess"/>
    <dgm:cxn modelId="{EDB43836-DFC4-4C5B-9AD4-2B4854BCB744}" type="presParOf" srcId="{29C1C68B-239D-4248-85EF-2CA62D6E31EB}" destId="{44B5D8AD-0901-43DC-91FA-CBE147414999}" srcOrd="5" destOrd="0" presId="urn:microsoft.com/office/officeart/2011/layout/CircleProcess"/>
    <dgm:cxn modelId="{0A8DEFD7-0414-4A4A-877F-17268B4B08C4}" type="presParOf" srcId="{29C1C68B-239D-4248-85EF-2CA62D6E31EB}" destId="{E030E247-E147-4931-81D2-ECF3494BB9F6}" srcOrd="6" destOrd="0" presId="urn:microsoft.com/office/officeart/2011/layout/CircleProcess"/>
    <dgm:cxn modelId="{04D5CC7E-5553-4B35-8FB5-401C541C1E01}" type="presParOf" srcId="{E030E247-E147-4931-81D2-ECF3494BB9F6}" destId="{87310FC9-334E-495E-90BE-B6C56C101AA2}" srcOrd="0" destOrd="0" presId="urn:microsoft.com/office/officeart/2011/layout/CircleProcess"/>
    <dgm:cxn modelId="{5553E84C-5215-437F-838C-5A0A991B41C2}" type="presParOf" srcId="{29C1C68B-239D-4248-85EF-2CA62D6E31EB}" destId="{CD421792-C909-4F99-BEE1-A451AB9F4C83}" srcOrd="7" destOrd="0" presId="urn:microsoft.com/office/officeart/2011/layout/CircleProcess"/>
    <dgm:cxn modelId="{838AA662-164C-442F-A2FC-C2616E3F6321}" type="presParOf" srcId="{CD421792-C909-4F99-BEE1-A451AB9F4C83}" destId="{54FC43D1-2EE3-4726-84E5-D88A19E19A0D}" srcOrd="0" destOrd="0" presId="urn:microsoft.com/office/officeart/2011/layout/CircleProcess"/>
    <dgm:cxn modelId="{9BF80A79-4133-45F8-83E9-B7C8DD4EC13B}" type="presParOf" srcId="{29C1C68B-239D-4248-85EF-2CA62D6E31EB}" destId="{B9C5D168-8D73-4A79-9B74-18073588326B}" srcOrd="8" destOrd="0" presId="urn:microsoft.com/office/officeart/2011/layout/CircleProcess"/>
    <dgm:cxn modelId="{2783A374-F07D-4254-AE7F-27FA69BC55E1}" type="presParOf" srcId="{29C1C68B-239D-4248-85EF-2CA62D6E31EB}" destId="{CB391842-9B97-4A04-B16C-2B0B1019EEE3}" srcOrd="9" destOrd="0" presId="urn:microsoft.com/office/officeart/2011/layout/CircleProcess"/>
    <dgm:cxn modelId="{CFB51304-2811-4F0D-A101-B517C46B4C12}" type="presParOf" srcId="{CB391842-9B97-4A04-B16C-2B0B1019EEE3}" destId="{9092DEFF-9974-4F63-8ECF-48545B15CB27}" srcOrd="0" destOrd="0" presId="urn:microsoft.com/office/officeart/2011/layout/CircleProcess"/>
    <dgm:cxn modelId="{40A4B49F-12D0-43DB-9A47-354D3238A6D4}" type="presParOf" srcId="{29C1C68B-239D-4248-85EF-2CA62D6E31EB}" destId="{F438DC18-1FC5-451A-B336-8B73E066019A}" srcOrd="10" destOrd="0" presId="urn:microsoft.com/office/officeart/2011/layout/CircleProcess"/>
    <dgm:cxn modelId="{D0E8C16B-0D7A-4154-AADE-92A689B8B1F1}" type="presParOf" srcId="{F438DC18-1FC5-451A-B336-8B73E066019A}" destId="{91A70F7C-6628-4CAC-AD0E-2ED149CA78AB}" srcOrd="0" destOrd="0" presId="urn:microsoft.com/office/officeart/2011/layout/CircleProcess"/>
    <dgm:cxn modelId="{26B2FAE0-E58E-464E-9B5B-C826F54E9516}" type="presParOf" srcId="{29C1C68B-239D-4248-85EF-2CA62D6E31EB}" destId="{5410AF4C-8C5F-4242-B31D-9663A98654DA}" srcOrd="11"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2B18D-7D1B-406B-8426-B1BD2DE60101}">
      <dsp:nvSpPr>
        <dsp:cNvPr id="0" name=""/>
        <dsp:cNvSpPr/>
      </dsp:nvSpPr>
      <dsp:spPr>
        <a:xfrm>
          <a:off x="7837008" y="2132003"/>
          <a:ext cx="2345443" cy="2345563"/>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A50708-EF26-4CED-9125-BFF214714AD3}">
      <dsp:nvSpPr>
        <dsp:cNvPr id="0" name=""/>
        <dsp:cNvSpPr/>
      </dsp:nvSpPr>
      <dsp:spPr>
        <a:xfrm>
          <a:off x="7915458" y="2210202"/>
          <a:ext cx="2189550" cy="2189165"/>
        </a:xfrm>
        <a:prstGeom prst="ellipse">
          <a:avLst/>
        </a:prstGeom>
        <a:solidFill>
          <a:srgbClr val="FFC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Programme teams adopted messages </a:t>
          </a:r>
          <a:endParaRPr lang="en-US" sz="1500" kern="1200" dirty="0"/>
        </a:p>
      </dsp:txBody>
      <dsp:txXfrm>
        <a:off x="8228251" y="2522999"/>
        <a:ext cx="1563964" cy="1563571"/>
      </dsp:txXfrm>
    </dsp:sp>
    <dsp:sp modelId="{CE8F2076-3124-41D1-A8EB-248211ACAB82}">
      <dsp:nvSpPr>
        <dsp:cNvPr id="0" name=""/>
        <dsp:cNvSpPr/>
      </dsp:nvSpPr>
      <dsp:spPr>
        <a:xfrm rot="2700000">
          <a:off x="5403038" y="2131838"/>
          <a:ext cx="2345482" cy="2345482"/>
        </a:xfrm>
        <a:prstGeom prst="teardrop">
          <a:avLst>
            <a:gd name="adj" fmla="val 1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CA8AA7-0896-45F6-87DA-978AF8B8DE3A}">
      <dsp:nvSpPr>
        <dsp:cNvPr id="0" name=""/>
        <dsp:cNvSpPr/>
      </dsp:nvSpPr>
      <dsp:spPr>
        <a:xfrm>
          <a:off x="5491565" y="2210202"/>
          <a:ext cx="2189550" cy="2189165"/>
        </a:xfrm>
        <a:prstGeom prst="ellipse">
          <a:avLst/>
        </a:prstGeom>
        <a:solidFill>
          <a:schemeClr val="bg1">
            <a:lumMod val="8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The CEA team </a:t>
          </a:r>
          <a:r>
            <a:rPr lang="en-GB" sz="1500" b="0" kern="1200" dirty="0"/>
            <a:t>produced online and offline materials to explain why purification was needed</a:t>
          </a:r>
          <a:endParaRPr lang="en-US" sz="1500" b="0" kern="1200" dirty="0"/>
        </a:p>
      </dsp:txBody>
      <dsp:txXfrm>
        <a:off x="5804358" y="2522999"/>
        <a:ext cx="1563964" cy="1563571"/>
      </dsp:txXfrm>
    </dsp:sp>
    <dsp:sp modelId="{87310FC9-334E-495E-90BE-B6C56C101AA2}">
      <dsp:nvSpPr>
        <dsp:cNvPr id="0" name=""/>
        <dsp:cNvSpPr/>
      </dsp:nvSpPr>
      <dsp:spPr>
        <a:xfrm rot="2700000">
          <a:off x="2989202" y="2131838"/>
          <a:ext cx="2345482" cy="2345482"/>
        </a:xfrm>
        <a:prstGeom prst="teardrop">
          <a:avLst>
            <a:gd name="adj" fmla="val 1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FC43D1-2EE3-4726-84E5-D88A19E19A0D}">
      <dsp:nvSpPr>
        <dsp:cNvPr id="0" name=""/>
        <dsp:cNvSpPr/>
      </dsp:nvSpPr>
      <dsp:spPr>
        <a:xfrm>
          <a:off x="3067671" y="2210202"/>
          <a:ext cx="2189550" cy="2189165"/>
        </a:xfrm>
        <a:prstGeom prst="ellipse">
          <a:avLst/>
        </a:prstGeom>
        <a:solidFill>
          <a:schemeClr val="bg1">
            <a:lumMod val="8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The CEA team collected questions and rumours </a:t>
          </a:r>
          <a:endParaRPr lang="en-US" sz="1500" kern="1200" dirty="0"/>
        </a:p>
      </dsp:txBody>
      <dsp:txXfrm>
        <a:off x="3380464" y="2522999"/>
        <a:ext cx="1563964" cy="1563571"/>
      </dsp:txXfrm>
    </dsp:sp>
    <dsp:sp modelId="{9092DEFF-9974-4F63-8ECF-48545B15CB27}">
      <dsp:nvSpPr>
        <dsp:cNvPr id="0" name=""/>
        <dsp:cNvSpPr/>
      </dsp:nvSpPr>
      <dsp:spPr>
        <a:xfrm rot="2700000">
          <a:off x="565309" y="2131838"/>
          <a:ext cx="2345482" cy="2345482"/>
        </a:xfrm>
        <a:prstGeom prst="teardrop">
          <a:avLst>
            <a:gd name="adj" fmla="val 1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70F7C-6628-4CAC-AD0E-2ED149CA78AB}">
      <dsp:nvSpPr>
        <dsp:cNvPr id="0" name=""/>
        <dsp:cNvSpPr/>
      </dsp:nvSpPr>
      <dsp:spPr>
        <a:xfrm>
          <a:off x="643778" y="2210202"/>
          <a:ext cx="2189550" cy="2189165"/>
        </a:xfrm>
        <a:prstGeom prst="ellipse">
          <a:avLst/>
        </a:prstGeom>
        <a:solidFill>
          <a:schemeClr val="bg1">
            <a:lumMod val="8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Some people did not trust water purification</a:t>
          </a:r>
          <a:endParaRPr lang="en-US" sz="1500" kern="1200" dirty="0"/>
        </a:p>
      </dsp:txBody>
      <dsp:txXfrm>
        <a:off x="956571" y="2522999"/>
        <a:ext cx="1563964" cy="1563571"/>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2" y="1"/>
            <a:ext cx="2890415" cy="495300"/>
          </a:xfrm>
          <a:prstGeom prst="rect">
            <a:avLst/>
          </a:prstGeom>
          <a:noFill/>
          <a:ln w="9525">
            <a:noFill/>
            <a:miter lim="800000"/>
            <a:headEnd/>
            <a:tailEnd/>
          </a:ln>
          <a:effectLst/>
        </p:spPr>
        <p:txBody>
          <a:bodyPr vert="horz" wrap="square" lIns="91526" tIns="45764" rIns="91526" bIns="45764" numCol="1" anchor="t" anchorCtr="0" compatLnSpc="1">
            <a:prstTxWarp prst="textNoShape">
              <a:avLst/>
            </a:prstTxWarp>
          </a:bodyPr>
          <a:lstStyle>
            <a:lvl1pPr defTabSz="915988">
              <a:defRPr sz="1200">
                <a:latin typeface="Times New Roman" pitchFamily="18" charset="0"/>
                <a:ea typeface="+mn-ea"/>
                <a:cs typeface="+mn-cs"/>
              </a:defRPr>
            </a:lvl1pPr>
          </a:lstStyle>
          <a:p>
            <a:pPr>
              <a:defRPr/>
            </a:pPr>
            <a:endParaRPr lang="en-GB"/>
          </a:p>
        </p:txBody>
      </p:sp>
      <p:sp>
        <p:nvSpPr>
          <p:cNvPr id="53251" name="Rectangle 3"/>
          <p:cNvSpPr>
            <a:spLocks noGrp="1" noChangeArrowheads="1"/>
          </p:cNvSpPr>
          <p:nvPr>
            <p:ph type="dt" sz="quarter" idx="1"/>
          </p:nvPr>
        </p:nvSpPr>
        <p:spPr bwMode="auto">
          <a:xfrm>
            <a:off x="3778675" y="1"/>
            <a:ext cx="2890415" cy="495300"/>
          </a:xfrm>
          <a:prstGeom prst="rect">
            <a:avLst/>
          </a:prstGeom>
          <a:noFill/>
          <a:ln w="9525">
            <a:noFill/>
            <a:miter lim="800000"/>
            <a:headEnd/>
            <a:tailEnd/>
          </a:ln>
          <a:effectLst/>
        </p:spPr>
        <p:txBody>
          <a:bodyPr vert="horz" wrap="square" lIns="91526" tIns="45764" rIns="91526" bIns="45764" numCol="1" anchor="t" anchorCtr="0" compatLnSpc="1">
            <a:prstTxWarp prst="textNoShape">
              <a:avLst/>
            </a:prstTxWarp>
          </a:bodyPr>
          <a:lstStyle>
            <a:lvl1pPr algn="r" defTabSz="915988">
              <a:defRPr sz="1200">
                <a:latin typeface="Times New Roman" pitchFamily="18" charset="0"/>
                <a:ea typeface="+mn-ea"/>
                <a:cs typeface="+mn-cs"/>
              </a:defRPr>
            </a:lvl1pPr>
          </a:lstStyle>
          <a:p>
            <a:pPr>
              <a:defRPr/>
            </a:pPr>
            <a:endParaRPr lang="en-GB"/>
          </a:p>
        </p:txBody>
      </p:sp>
      <p:sp>
        <p:nvSpPr>
          <p:cNvPr id="53252" name="Rectangle 4"/>
          <p:cNvSpPr>
            <a:spLocks noGrp="1" noChangeArrowheads="1"/>
          </p:cNvSpPr>
          <p:nvPr>
            <p:ph type="ftr" sz="quarter" idx="2"/>
          </p:nvPr>
        </p:nvSpPr>
        <p:spPr bwMode="auto">
          <a:xfrm>
            <a:off x="2" y="9431338"/>
            <a:ext cx="2890415" cy="495300"/>
          </a:xfrm>
          <a:prstGeom prst="rect">
            <a:avLst/>
          </a:prstGeom>
          <a:noFill/>
          <a:ln w="9525">
            <a:noFill/>
            <a:miter lim="800000"/>
            <a:headEnd/>
            <a:tailEnd/>
          </a:ln>
          <a:effectLst/>
        </p:spPr>
        <p:txBody>
          <a:bodyPr vert="horz" wrap="square" lIns="91526" tIns="45764" rIns="91526" bIns="45764" numCol="1" anchor="b" anchorCtr="0" compatLnSpc="1">
            <a:prstTxWarp prst="textNoShape">
              <a:avLst/>
            </a:prstTxWarp>
          </a:bodyPr>
          <a:lstStyle>
            <a:lvl1pPr defTabSz="915988">
              <a:defRPr sz="1200">
                <a:latin typeface="Times New Roman" pitchFamily="18" charset="0"/>
                <a:ea typeface="+mn-ea"/>
                <a:cs typeface="+mn-cs"/>
              </a:defRPr>
            </a:lvl1pPr>
          </a:lstStyle>
          <a:p>
            <a:pPr>
              <a:defRPr/>
            </a:pPr>
            <a:endParaRPr lang="en-GB"/>
          </a:p>
        </p:txBody>
      </p:sp>
      <p:sp>
        <p:nvSpPr>
          <p:cNvPr id="53253" name="Rectangle 5"/>
          <p:cNvSpPr>
            <a:spLocks noGrp="1" noChangeArrowheads="1"/>
          </p:cNvSpPr>
          <p:nvPr>
            <p:ph type="sldNum" sz="quarter" idx="3"/>
          </p:nvPr>
        </p:nvSpPr>
        <p:spPr bwMode="auto">
          <a:xfrm>
            <a:off x="3778675" y="9431338"/>
            <a:ext cx="2890415" cy="495300"/>
          </a:xfrm>
          <a:prstGeom prst="rect">
            <a:avLst/>
          </a:prstGeom>
          <a:noFill/>
          <a:ln w="9525">
            <a:noFill/>
            <a:miter lim="800000"/>
            <a:headEnd/>
            <a:tailEnd/>
          </a:ln>
          <a:effectLst/>
        </p:spPr>
        <p:txBody>
          <a:bodyPr vert="horz" wrap="square" lIns="91526" tIns="45764" rIns="91526" bIns="45764" numCol="1" anchor="b" anchorCtr="0" compatLnSpc="1">
            <a:prstTxWarp prst="textNoShape">
              <a:avLst/>
            </a:prstTxWarp>
          </a:bodyPr>
          <a:lstStyle>
            <a:lvl1pPr algn="r" defTabSz="915988">
              <a:defRPr sz="1200"/>
            </a:lvl1pPr>
          </a:lstStyle>
          <a:p>
            <a:fld id="{58A8D53D-E48D-D44A-9529-192F4BDBAEC0}" type="slidenum">
              <a:rPr lang="en-GB"/>
              <a:pPr/>
              <a:t>‹#›</a:t>
            </a:fld>
            <a:endParaRPr lang="en-GB"/>
          </a:p>
        </p:txBody>
      </p:sp>
    </p:spTree>
    <p:extLst>
      <p:ext uri="{BB962C8B-B14F-4D97-AF65-F5344CB8AC3E}">
        <p14:creationId xmlns:p14="http://schemas.microsoft.com/office/powerpoint/2010/main" val="2947786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2" y="1"/>
            <a:ext cx="2890415" cy="495300"/>
          </a:xfrm>
          <a:prstGeom prst="rect">
            <a:avLst/>
          </a:prstGeom>
          <a:noFill/>
          <a:ln w="9525">
            <a:noFill/>
            <a:miter lim="800000"/>
            <a:headEnd/>
            <a:tailEnd/>
          </a:ln>
          <a:effectLst/>
        </p:spPr>
        <p:txBody>
          <a:bodyPr vert="horz" wrap="square" lIns="91526" tIns="45764" rIns="91526" bIns="45764" numCol="1" anchor="t" anchorCtr="0" compatLnSpc="1">
            <a:prstTxWarp prst="textNoShape">
              <a:avLst/>
            </a:prstTxWarp>
          </a:bodyPr>
          <a:lstStyle>
            <a:lvl1pPr defTabSz="915988">
              <a:defRPr sz="1200">
                <a:latin typeface="Times New Roman" pitchFamily="18" charset="0"/>
                <a:ea typeface="+mn-ea"/>
                <a:cs typeface="+mn-cs"/>
              </a:defRPr>
            </a:lvl1pPr>
          </a:lstStyle>
          <a:p>
            <a:pPr>
              <a:defRPr/>
            </a:pPr>
            <a:endParaRPr lang="en-GB"/>
          </a:p>
        </p:txBody>
      </p:sp>
      <p:sp>
        <p:nvSpPr>
          <p:cNvPr id="15363" name="Rectangle 3"/>
          <p:cNvSpPr>
            <a:spLocks noGrp="1" noChangeArrowheads="1"/>
          </p:cNvSpPr>
          <p:nvPr>
            <p:ph type="dt" idx="1"/>
          </p:nvPr>
        </p:nvSpPr>
        <p:spPr bwMode="auto">
          <a:xfrm>
            <a:off x="3778675" y="1"/>
            <a:ext cx="2890415" cy="495300"/>
          </a:xfrm>
          <a:prstGeom prst="rect">
            <a:avLst/>
          </a:prstGeom>
          <a:noFill/>
          <a:ln w="9525">
            <a:noFill/>
            <a:miter lim="800000"/>
            <a:headEnd/>
            <a:tailEnd/>
          </a:ln>
          <a:effectLst/>
        </p:spPr>
        <p:txBody>
          <a:bodyPr vert="horz" wrap="square" lIns="91526" tIns="45764" rIns="91526" bIns="45764" numCol="1" anchor="t" anchorCtr="0" compatLnSpc="1">
            <a:prstTxWarp prst="textNoShape">
              <a:avLst/>
            </a:prstTxWarp>
          </a:bodyPr>
          <a:lstStyle>
            <a:lvl1pPr algn="r" defTabSz="915988">
              <a:defRPr sz="1200">
                <a:latin typeface="Times New Roman" pitchFamily="18" charset="0"/>
                <a:ea typeface="+mn-ea"/>
                <a:cs typeface="+mn-cs"/>
              </a:defRPr>
            </a:lvl1pPr>
          </a:lstStyle>
          <a:p>
            <a:pPr>
              <a:defRPr/>
            </a:pPr>
            <a:endParaRPr lang="en-GB"/>
          </a:p>
        </p:txBody>
      </p:sp>
      <p:sp>
        <p:nvSpPr>
          <p:cNvPr id="25604" name="Rectangle 4"/>
          <p:cNvSpPr>
            <a:spLocks noGrp="1" noRot="1" noChangeAspect="1" noChangeArrowheads="1" noTextEdit="1"/>
          </p:cNvSpPr>
          <p:nvPr>
            <p:ph type="sldImg" idx="2"/>
          </p:nvPr>
        </p:nvSpPr>
        <p:spPr bwMode="auto">
          <a:xfrm>
            <a:off x="652463" y="746125"/>
            <a:ext cx="5372100" cy="3719513"/>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889848" y="4713290"/>
            <a:ext cx="4889393" cy="4467225"/>
          </a:xfrm>
          <a:prstGeom prst="rect">
            <a:avLst/>
          </a:prstGeom>
          <a:noFill/>
          <a:ln w="9525">
            <a:noFill/>
            <a:miter lim="800000"/>
            <a:headEnd/>
            <a:tailEnd/>
          </a:ln>
          <a:effectLst/>
        </p:spPr>
        <p:txBody>
          <a:bodyPr vert="horz" wrap="square" lIns="91526" tIns="45764" rIns="91526" bIns="45764"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366" name="Rectangle 6"/>
          <p:cNvSpPr>
            <a:spLocks noGrp="1" noChangeArrowheads="1"/>
          </p:cNvSpPr>
          <p:nvPr>
            <p:ph type="ftr" sz="quarter" idx="4"/>
          </p:nvPr>
        </p:nvSpPr>
        <p:spPr bwMode="auto">
          <a:xfrm>
            <a:off x="2" y="9431338"/>
            <a:ext cx="2890415" cy="495300"/>
          </a:xfrm>
          <a:prstGeom prst="rect">
            <a:avLst/>
          </a:prstGeom>
          <a:noFill/>
          <a:ln w="9525">
            <a:noFill/>
            <a:miter lim="800000"/>
            <a:headEnd/>
            <a:tailEnd/>
          </a:ln>
          <a:effectLst/>
        </p:spPr>
        <p:txBody>
          <a:bodyPr vert="horz" wrap="square" lIns="91526" tIns="45764" rIns="91526" bIns="45764" numCol="1" anchor="b" anchorCtr="0" compatLnSpc="1">
            <a:prstTxWarp prst="textNoShape">
              <a:avLst/>
            </a:prstTxWarp>
          </a:bodyPr>
          <a:lstStyle>
            <a:lvl1pPr defTabSz="915988">
              <a:defRPr sz="1200">
                <a:latin typeface="Times New Roman" pitchFamily="18" charset="0"/>
                <a:ea typeface="+mn-ea"/>
                <a:cs typeface="+mn-cs"/>
              </a:defRPr>
            </a:lvl1pPr>
          </a:lstStyle>
          <a:p>
            <a:pPr>
              <a:defRPr/>
            </a:pPr>
            <a:endParaRPr lang="en-GB"/>
          </a:p>
        </p:txBody>
      </p:sp>
      <p:sp>
        <p:nvSpPr>
          <p:cNvPr id="15367" name="Rectangle 7"/>
          <p:cNvSpPr>
            <a:spLocks noGrp="1" noChangeArrowheads="1"/>
          </p:cNvSpPr>
          <p:nvPr>
            <p:ph type="sldNum" sz="quarter" idx="5"/>
          </p:nvPr>
        </p:nvSpPr>
        <p:spPr bwMode="auto">
          <a:xfrm>
            <a:off x="3778675" y="9431338"/>
            <a:ext cx="2890415" cy="495300"/>
          </a:xfrm>
          <a:prstGeom prst="rect">
            <a:avLst/>
          </a:prstGeom>
          <a:noFill/>
          <a:ln w="9525">
            <a:noFill/>
            <a:miter lim="800000"/>
            <a:headEnd/>
            <a:tailEnd/>
          </a:ln>
          <a:effectLst/>
        </p:spPr>
        <p:txBody>
          <a:bodyPr vert="horz" wrap="square" lIns="91526" tIns="45764" rIns="91526" bIns="45764" numCol="1" anchor="b" anchorCtr="0" compatLnSpc="1">
            <a:prstTxWarp prst="textNoShape">
              <a:avLst/>
            </a:prstTxWarp>
          </a:bodyPr>
          <a:lstStyle>
            <a:lvl1pPr algn="r" defTabSz="915988">
              <a:defRPr sz="1200"/>
            </a:lvl1pPr>
          </a:lstStyle>
          <a:p>
            <a:fld id="{ADB13165-C323-594B-A761-369AC4CD210A}" type="slidenum">
              <a:rPr lang="en-GB"/>
              <a:pPr/>
              <a:t>‹#›</a:t>
            </a:fld>
            <a:endParaRPr lang="en-GB"/>
          </a:p>
        </p:txBody>
      </p:sp>
    </p:spTree>
    <p:extLst>
      <p:ext uri="{BB962C8B-B14F-4D97-AF65-F5344CB8AC3E}">
        <p14:creationId xmlns:p14="http://schemas.microsoft.com/office/powerpoint/2010/main" val="10830844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qz.com/510899/whatsapp-is-now-the-primary-platform-for-political-trash-talk-in-tanzanias-election-campaig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Written mainly</a:t>
            </a:r>
            <a:r>
              <a:rPr lang="en-US" baseline="0" dirty="0"/>
              <a:t> for Red Cross and Red Crescent staff, but also a resource for a wider audience.</a:t>
            </a:r>
          </a:p>
          <a:p>
            <a:pPr marL="171450" indent="-171450">
              <a:buFont typeface="Arial" panose="020B0604020202020204" pitchFamily="34" charset="0"/>
              <a:buChar char="•"/>
            </a:pPr>
            <a:r>
              <a:rPr lang="en-US" baseline="0" dirty="0"/>
              <a:t>Produced jointly by ICRC and IFRC</a:t>
            </a:r>
          </a:p>
          <a:p>
            <a:pPr marL="171450" indent="-171450">
              <a:buFont typeface="Arial" panose="020B0604020202020204" pitchFamily="34" charset="0"/>
              <a:buChar char="•"/>
            </a:pPr>
            <a:r>
              <a:rPr lang="en-US" baseline="0" dirty="0"/>
              <a:t>In addition to input and feedback from National Societies, we received input from 2 UN agencies, 5 other NGOs/humanitarian </a:t>
            </a:r>
            <a:r>
              <a:rPr lang="en-US" baseline="0" dirty="0" err="1"/>
              <a:t>organisations</a:t>
            </a:r>
            <a:r>
              <a:rPr lang="en-US" baseline="0"/>
              <a:t>, Twitter and Facebook. </a:t>
            </a:r>
            <a:endParaRPr lang="en-US" dirty="0"/>
          </a:p>
        </p:txBody>
      </p:sp>
      <p:sp>
        <p:nvSpPr>
          <p:cNvPr id="4" name="Slide Number Placeholder 3"/>
          <p:cNvSpPr>
            <a:spLocks noGrp="1"/>
          </p:cNvSpPr>
          <p:nvPr>
            <p:ph type="sldNum" sz="quarter" idx="10"/>
          </p:nvPr>
        </p:nvSpPr>
        <p:spPr/>
        <p:txBody>
          <a:bodyPr/>
          <a:lstStyle/>
          <a:p>
            <a:fld id="{ADB13165-C323-594B-A761-369AC4CD210A}" type="slidenum">
              <a:rPr lang="en-GB" smtClean="0"/>
              <a:pPr/>
              <a:t>1</a:t>
            </a:fld>
            <a:endParaRPr lang="en-GB"/>
          </a:p>
        </p:txBody>
      </p:sp>
    </p:spTree>
    <p:extLst>
      <p:ext uri="{BB962C8B-B14F-4D97-AF65-F5344CB8AC3E}">
        <p14:creationId xmlns:p14="http://schemas.microsoft.com/office/powerpoint/2010/main" val="232693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C00000"/>
              </a:buClr>
              <a:buFont typeface="Wingdings" panose="05000000000000000000" pitchFamily="2" charset="2"/>
              <a:buChar char="§"/>
            </a:pPr>
            <a:r>
              <a:rPr lang="de-DE" dirty="0"/>
              <a:t>People </a:t>
            </a:r>
            <a:r>
              <a:rPr lang="de-DE" dirty="0" err="1"/>
              <a:t>don‘t</a:t>
            </a:r>
            <a:r>
              <a:rPr lang="de-DE" dirty="0"/>
              <a:t> </a:t>
            </a:r>
            <a:r>
              <a:rPr lang="de-DE" dirty="0" err="1"/>
              <a:t>trust</a:t>
            </a:r>
            <a:r>
              <a:rPr lang="de-DE" dirty="0"/>
              <a:t> </a:t>
            </a:r>
            <a:r>
              <a:rPr lang="de-DE" dirty="0" err="1"/>
              <a:t>anonymous</a:t>
            </a:r>
            <a:r>
              <a:rPr lang="de-DE" dirty="0"/>
              <a:t> </a:t>
            </a:r>
            <a:r>
              <a:rPr lang="de-DE" dirty="0" err="1"/>
              <a:t>organizations</a:t>
            </a:r>
            <a:r>
              <a:rPr lang="de-DE" dirty="0"/>
              <a:t> </a:t>
            </a:r>
            <a:r>
              <a:rPr lang="de-DE" dirty="0" err="1"/>
              <a:t>with</a:t>
            </a:r>
            <a:r>
              <a:rPr lang="de-DE" dirty="0"/>
              <a:t> </a:t>
            </a:r>
            <a:r>
              <a:rPr lang="de-DE" dirty="0" err="1"/>
              <a:t>whom</a:t>
            </a:r>
            <a:r>
              <a:rPr lang="de-DE" dirty="0"/>
              <a:t> </a:t>
            </a:r>
            <a:r>
              <a:rPr lang="de-DE" dirty="0" err="1"/>
              <a:t>they</a:t>
            </a:r>
            <a:r>
              <a:rPr lang="de-DE" dirty="0"/>
              <a:t> </a:t>
            </a:r>
            <a:r>
              <a:rPr lang="de-DE" dirty="0" err="1"/>
              <a:t>have</a:t>
            </a:r>
            <a:r>
              <a:rPr lang="de-DE" dirty="0"/>
              <a:t> </a:t>
            </a:r>
            <a:r>
              <a:rPr lang="de-DE" dirty="0" err="1"/>
              <a:t>had</a:t>
            </a:r>
            <a:r>
              <a:rPr lang="de-DE" dirty="0"/>
              <a:t> </a:t>
            </a:r>
            <a:r>
              <a:rPr lang="de-DE" dirty="0" err="1"/>
              <a:t>no</a:t>
            </a:r>
            <a:r>
              <a:rPr lang="de-DE" dirty="0"/>
              <a:t> </a:t>
            </a:r>
            <a:r>
              <a:rPr lang="de-DE" dirty="0" err="1"/>
              <a:t>prior</a:t>
            </a:r>
            <a:r>
              <a:rPr lang="de-DE" dirty="0"/>
              <a:t> </a:t>
            </a:r>
            <a:r>
              <a:rPr lang="de-DE" dirty="0" err="1"/>
              <a:t>experience</a:t>
            </a:r>
            <a:r>
              <a:rPr lang="de-DE" dirty="0"/>
              <a:t>.</a:t>
            </a:r>
            <a:br>
              <a:rPr lang="de-DE" dirty="0"/>
            </a:br>
            <a:endParaRPr lang="de-DE" dirty="0"/>
          </a:p>
          <a:p>
            <a:pPr>
              <a:buClr>
                <a:srgbClr val="C00000"/>
              </a:buClr>
              <a:buFont typeface="Wingdings" panose="05000000000000000000" pitchFamily="2" charset="2"/>
              <a:buChar char="§"/>
            </a:pPr>
            <a:r>
              <a:rPr lang="de-DE" dirty="0"/>
              <a:t>Online and offline, </a:t>
            </a:r>
            <a:r>
              <a:rPr lang="de-DE" dirty="0" err="1"/>
              <a:t>people</a:t>
            </a:r>
            <a:r>
              <a:rPr lang="de-DE" dirty="0"/>
              <a:t> </a:t>
            </a:r>
            <a:r>
              <a:rPr lang="de-DE" dirty="0" err="1"/>
              <a:t>are</a:t>
            </a:r>
            <a:r>
              <a:rPr lang="de-DE" dirty="0"/>
              <a:t> </a:t>
            </a:r>
            <a:r>
              <a:rPr lang="de-DE" dirty="0" err="1"/>
              <a:t>more</a:t>
            </a:r>
            <a:r>
              <a:rPr lang="de-DE" dirty="0"/>
              <a:t> </a:t>
            </a:r>
            <a:r>
              <a:rPr lang="de-DE" dirty="0" err="1"/>
              <a:t>likely</a:t>
            </a:r>
            <a:r>
              <a:rPr lang="de-DE" dirty="0"/>
              <a:t> </a:t>
            </a:r>
            <a:r>
              <a:rPr lang="de-DE" dirty="0" err="1"/>
              <a:t>to</a:t>
            </a:r>
            <a:r>
              <a:rPr lang="de-DE" dirty="0"/>
              <a:t> </a:t>
            </a:r>
            <a:r>
              <a:rPr lang="de-DE" dirty="0" err="1"/>
              <a:t>trust</a:t>
            </a:r>
            <a:r>
              <a:rPr lang="de-DE" dirty="0"/>
              <a:t> </a:t>
            </a:r>
            <a:r>
              <a:rPr lang="de-DE" dirty="0" err="1"/>
              <a:t>people</a:t>
            </a:r>
            <a:r>
              <a:rPr lang="de-DE" dirty="0"/>
              <a:t> </a:t>
            </a:r>
            <a:r>
              <a:rPr lang="de-DE" dirty="0" err="1"/>
              <a:t>with</a:t>
            </a:r>
            <a:r>
              <a:rPr lang="de-DE" dirty="0"/>
              <a:t> </a:t>
            </a:r>
            <a:r>
              <a:rPr lang="de-DE" dirty="0" err="1"/>
              <a:t>whom</a:t>
            </a:r>
            <a:r>
              <a:rPr lang="de-DE" dirty="0"/>
              <a:t> </a:t>
            </a:r>
            <a:r>
              <a:rPr lang="de-DE" dirty="0" err="1"/>
              <a:t>they</a:t>
            </a:r>
            <a:r>
              <a:rPr lang="de-DE" dirty="0"/>
              <a:t> </a:t>
            </a:r>
            <a:r>
              <a:rPr lang="de-DE" dirty="0" err="1"/>
              <a:t>have</a:t>
            </a:r>
            <a:r>
              <a:rPr lang="de-DE" dirty="0"/>
              <a:t> personal </a:t>
            </a:r>
            <a:r>
              <a:rPr lang="de-DE" dirty="0" err="1"/>
              <a:t>bonds</a:t>
            </a:r>
            <a:r>
              <a:rPr lang="de-DE" dirty="0"/>
              <a:t> (</a:t>
            </a:r>
            <a:r>
              <a:rPr lang="de-DE" dirty="0" err="1"/>
              <a:t>family</a:t>
            </a:r>
            <a:r>
              <a:rPr lang="de-DE" dirty="0"/>
              <a:t>/</a:t>
            </a:r>
            <a:r>
              <a:rPr lang="de-DE" dirty="0" err="1"/>
              <a:t>friends</a:t>
            </a:r>
            <a:r>
              <a:rPr lang="de-DE" dirty="0"/>
              <a:t>), </a:t>
            </a:r>
            <a:r>
              <a:rPr lang="de-DE" dirty="0" err="1"/>
              <a:t>those</a:t>
            </a:r>
            <a:r>
              <a:rPr lang="de-DE" dirty="0"/>
              <a:t> </a:t>
            </a:r>
            <a:r>
              <a:rPr lang="de-DE" dirty="0" err="1"/>
              <a:t>with</a:t>
            </a:r>
            <a:r>
              <a:rPr lang="de-DE" dirty="0"/>
              <a:t> a </a:t>
            </a:r>
            <a:r>
              <a:rPr lang="de-DE" dirty="0" err="1"/>
              <a:t>good</a:t>
            </a:r>
            <a:r>
              <a:rPr lang="de-DE" dirty="0"/>
              <a:t> </a:t>
            </a:r>
            <a:r>
              <a:rPr lang="de-DE" dirty="0" err="1"/>
              <a:t>reputation</a:t>
            </a:r>
            <a:r>
              <a:rPr lang="de-DE" dirty="0"/>
              <a:t> (</a:t>
            </a:r>
            <a:r>
              <a:rPr lang="de-DE" dirty="0" err="1"/>
              <a:t>civil</a:t>
            </a:r>
            <a:r>
              <a:rPr lang="de-DE" dirty="0"/>
              <a:t> </a:t>
            </a:r>
            <a:r>
              <a:rPr lang="de-DE" dirty="0" err="1"/>
              <a:t>society</a:t>
            </a:r>
            <a:r>
              <a:rPr lang="de-DE" dirty="0"/>
              <a:t> </a:t>
            </a:r>
            <a:r>
              <a:rPr lang="de-DE" dirty="0" err="1"/>
              <a:t>personalities</a:t>
            </a:r>
            <a:r>
              <a:rPr lang="de-DE" dirty="0"/>
              <a:t>, </a:t>
            </a:r>
            <a:r>
              <a:rPr lang="de-DE" dirty="0" err="1"/>
              <a:t>celebrities</a:t>
            </a:r>
            <a:r>
              <a:rPr lang="de-DE" dirty="0"/>
              <a:t>, </a:t>
            </a:r>
            <a:r>
              <a:rPr lang="de-DE" dirty="0" err="1"/>
              <a:t>media</a:t>
            </a:r>
            <a:r>
              <a:rPr lang="de-DE" dirty="0"/>
              <a:t>).</a:t>
            </a:r>
            <a:endParaRPr lang="en-GB" dirty="0"/>
          </a:p>
          <a:p>
            <a:endParaRPr lang="en-GB" dirty="0"/>
          </a:p>
        </p:txBody>
      </p:sp>
      <p:sp>
        <p:nvSpPr>
          <p:cNvPr id="4" name="Slide Number Placeholder 3"/>
          <p:cNvSpPr>
            <a:spLocks noGrp="1"/>
          </p:cNvSpPr>
          <p:nvPr>
            <p:ph type="sldNum" sz="quarter" idx="10"/>
          </p:nvPr>
        </p:nvSpPr>
        <p:spPr/>
        <p:txBody>
          <a:bodyPr/>
          <a:lstStyle/>
          <a:p>
            <a:fld id="{75FA9EFE-5F86-40C4-AC1E-38716C11BDA6}" type="slidenum">
              <a:rPr lang="en-GB" smtClean="0"/>
              <a:t>10</a:t>
            </a:fld>
            <a:endParaRPr lang="en-GB"/>
          </a:p>
        </p:txBody>
      </p:sp>
    </p:spTree>
    <p:extLst>
      <p:ext uri="{BB962C8B-B14F-4D97-AF65-F5344CB8AC3E}">
        <p14:creationId xmlns:p14="http://schemas.microsoft.com/office/powerpoint/2010/main" val="3151218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11</a:t>
            </a:fld>
            <a:endParaRPr lang="en-GB"/>
          </a:p>
        </p:txBody>
      </p:sp>
    </p:spTree>
    <p:extLst>
      <p:ext uri="{BB962C8B-B14F-4D97-AF65-F5344CB8AC3E}">
        <p14:creationId xmlns:p14="http://schemas.microsoft.com/office/powerpoint/2010/main" val="804446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People trust other people, not faceless logos or organizations, so make sure to sound like a “human being” and show interest and compassion. </a:t>
            </a:r>
          </a:p>
          <a:p>
            <a:r>
              <a:rPr lang="de-DE" sz="1200"/>
              <a:t>This is another recent example</a:t>
            </a:r>
            <a:r>
              <a:rPr lang="de-DE" sz="1200" baseline="0"/>
              <a:t> from the US. Think about it: there was no real need for the American Red Cross to respond to this. Saying „wonderful news“doesn‘t add a lot to this conversation. However, they showed that they care. And that is very important to building trust in the long term. </a:t>
            </a:r>
            <a:endParaRPr lang="en-GB" sz="1200"/>
          </a:p>
        </p:txBody>
      </p:sp>
      <p:sp>
        <p:nvSpPr>
          <p:cNvPr id="4" name="Slide Number Placeholder 3"/>
          <p:cNvSpPr>
            <a:spLocks noGrp="1"/>
          </p:cNvSpPr>
          <p:nvPr>
            <p:ph type="sldNum" sz="quarter" idx="10"/>
          </p:nvPr>
        </p:nvSpPr>
        <p:spPr/>
        <p:txBody>
          <a:bodyPr/>
          <a:lstStyle/>
          <a:p>
            <a:fld id="{ADB13165-C323-594B-A761-369AC4CD210A}" type="slidenum">
              <a:rPr lang="en-GB" smtClean="0"/>
              <a:pPr/>
              <a:t>12</a:t>
            </a:fld>
            <a:endParaRPr lang="en-GB"/>
          </a:p>
        </p:txBody>
      </p:sp>
    </p:spTree>
    <p:extLst>
      <p:ext uri="{BB962C8B-B14F-4D97-AF65-F5344CB8AC3E}">
        <p14:creationId xmlns:p14="http://schemas.microsoft.com/office/powerpoint/2010/main" val="2608373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We all receive criticism online. It is legitimate that people ask questions about what we do with the money that we receive.</a:t>
            </a:r>
            <a:r>
              <a:rPr lang="de-DE" baseline="0"/>
              <a:t> This is a good example of an answer from the British Red Cross. By answering comments quickly – it only took 4 hours to respond to this question – the British Red Cross shows that they are transparent and that they are listening. The answer was probably part of their message library of prepared messages. However, as you can see, they personalized it a bit by adding the name of the person asking the question. </a:t>
            </a:r>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13</a:t>
            </a:fld>
            <a:endParaRPr lang="en-GB"/>
          </a:p>
        </p:txBody>
      </p:sp>
    </p:spTree>
    <p:extLst>
      <p:ext uri="{BB962C8B-B14F-4D97-AF65-F5344CB8AC3E}">
        <p14:creationId xmlns:p14="http://schemas.microsoft.com/office/powerpoint/2010/main" val="4179412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dirty="0"/>
              <a:t>The </a:t>
            </a:r>
            <a:r>
              <a:rPr lang="de-DE" baseline="0" dirty="0" err="1"/>
              <a:t>first</a:t>
            </a:r>
            <a:r>
              <a:rPr lang="de-DE" baseline="0" dirty="0"/>
              <a:t> </a:t>
            </a:r>
            <a:r>
              <a:rPr lang="de-DE" baseline="0" dirty="0" err="1"/>
              <a:t>is</a:t>
            </a:r>
            <a:r>
              <a:rPr lang="de-DE" baseline="0" dirty="0"/>
              <a:t> a Facebook </a:t>
            </a:r>
            <a:r>
              <a:rPr lang="de-DE" baseline="0" dirty="0" err="1"/>
              <a:t>post</a:t>
            </a:r>
            <a:r>
              <a:rPr lang="de-DE" baseline="0" dirty="0"/>
              <a:t> </a:t>
            </a:r>
            <a:r>
              <a:rPr lang="de-DE" baseline="0" dirty="0" err="1"/>
              <a:t>from</a:t>
            </a:r>
            <a:r>
              <a:rPr lang="de-DE" baseline="0" dirty="0"/>
              <a:t> </a:t>
            </a:r>
            <a:r>
              <a:rPr lang="de-DE" baseline="0" dirty="0" err="1"/>
              <a:t>the</a:t>
            </a:r>
            <a:r>
              <a:rPr lang="de-DE" baseline="0" dirty="0"/>
              <a:t> Philippines </a:t>
            </a:r>
            <a:r>
              <a:rPr lang="de-DE" baseline="0" dirty="0" err="1"/>
              <a:t>Red</a:t>
            </a:r>
            <a:r>
              <a:rPr lang="de-DE" baseline="0" dirty="0"/>
              <a:t> Cross </a:t>
            </a:r>
            <a:r>
              <a:rPr lang="de-DE" baseline="0" dirty="0" err="1"/>
              <a:t>that</a:t>
            </a:r>
            <a:r>
              <a:rPr lang="de-DE" baseline="0" dirty="0"/>
              <a:t> </a:t>
            </a:r>
            <a:r>
              <a:rPr lang="de-DE" baseline="0" dirty="0" err="1"/>
              <a:t>shows</a:t>
            </a:r>
            <a:r>
              <a:rPr lang="de-DE" baseline="0" dirty="0"/>
              <a:t> </a:t>
            </a:r>
            <a:r>
              <a:rPr lang="de-DE" baseline="0" dirty="0" err="1"/>
              <a:t>how</a:t>
            </a:r>
            <a:r>
              <a:rPr lang="de-DE" baseline="0" dirty="0"/>
              <a:t> </a:t>
            </a:r>
            <a:r>
              <a:rPr lang="de-DE" baseline="0" dirty="0" err="1"/>
              <a:t>you</a:t>
            </a:r>
            <a:r>
              <a:rPr lang="de-DE" baseline="0" dirty="0"/>
              <a:t> </a:t>
            </a:r>
            <a:r>
              <a:rPr lang="de-DE" baseline="0" dirty="0" err="1"/>
              <a:t>can</a:t>
            </a:r>
            <a:r>
              <a:rPr lang="de-DE" baseline="0" dirty="0"/>
              <a:t> </a:t>
            </a:r>
            <a:r>
              <a:rPr lang="de-DE" baseline="0" dirty="0" err="1"/>
              <a:t>combine</a:t>
            </a:r>
            <a:r>
              <a:rPr lang="de-DE" baseline="0" dirty="0"/>
              <a:t> </a:t>
            </a:r>
            <a:r>
              <a:rPr lang="de-DE" baseline="0" dirty="0" err="1"/>
              <a:t>prepared</a:t>
            </a:r>
            <a:r>
              <a:rPr lang="de-DE" baseline="0" dirty="0"/>
              <a:t> </a:t>
            </a:r>
            <a:r>
              <a:rPr lang="de-DE" baseline="0" dirty="0" err="1"/>
              <a:t>messages</a:t>
            </a:r>
            <a:r>
              <a:rPr lang="de-DE" baseline="0" dirty="0"/>
              <a:t> (on </a:t>
            </a:r>
            <a:r>
              <a:rPr lang="de-DE" baseline="0" dirty="0" err="1"/>
              <a:t>the</a:t>
            </a:r>
            <a:r>
              <a:rPr lang="de-DE" baseline="0" dirty="0"/>
              <a:t> </a:t>
            </a:r>
            <a:r>
              <a:rPr lang="de-DE" baseline="0" dirty="0" err="1"/>
              <a:t>left</a:t>
            </a:r>
            <a:r>
              <a:rPr lang="de-DE" baseline="0" dirty="0"/>
              <a:t>) </a:t>
            </a:r>
            <a:r>
              <a:rPr lang="de-DE" baseline="0" dirty="0" err="1"/>
              <a:t>with</a:t>
            </a:r>
            <a:r>
              <a:rPr lang="de-DE" baseline="0" dirty="0"/>
              <a:t> </a:t>
            </a:r>
            <a:r>
              <a:rPr lang="de-DE" baseline="0" dirty="0" err="1"/>
              <a:t>current</a:t>
            </a:r>
            <a:r>
              <a:rPr lang="de-DE" baseline="0" dirty="0"/>
              <a:t> </a:t>
            </a:r>
            <a:r>
              <a:rPr lang="de-DE" baseline="0" dirty="0" err="1"/>
              <a:t>context</a:t>
            </a:r>
            <a:r>
              <a:rPr lang="de-DE" baseline="0" dirty="0"/>
              <a:t> (on </a:t>
            </a:r>
            <a:r>
              <a:rPr lang="de-DE" baseline="0" dirty="0" err="1"/>
              <a:t>the</a:t>
            </a:r>
            <a:r>
              <a:rPr lang="de-DE" baseline="0" dirty="0"/>
              <a:t> </a:t>
            </a:r>
            <a:r>
              <a:rPr lang="de-DE" baseline="0" dirty="0" err="1"/>
              <a:t>right</a:t>
            </a:r>
            <a:r>
              <a:rPr lang="de-DE" baseline="0" dirty="0"/>
              <a:t>). The </a:t>
            </a:r>
            <a:r>
              <a:rPr lang="de-DE" baseline="0" dirty="0" err="1"/>
              <a:t>information</a:t>
            </a:r>
            <a:r>
              <a:rPr lang="de-DE" baseline="0" dirty="0"/>
              <a:t> </a:t>
            </a:r>
            <a:r>
              <a:rPr lang="de-DE" baseline="0" dirty="0" err="1"/>
              <a:t>is</a:t>
            </a:r>
            <a:r>
              <a:rPr lang="de-DE" baseline="0" dirty="0"/>
              <a:t> </a:t>
            </a:r>
            <a:r>
              <a:rPr lang="de-DE" baseline="0" dirty="0" err="1"/>
              <a:t>very</a:t>
            </a:r>
            <a:r>
              <a:rPr lang="de-DE" baseline="0" dirty="0"/>
              <a:t> </a:t>
            </a:r>
            <a:r>
              <a:rPr lang="de-DE" baseline="0" dirty="0" err="1"/>
              <a:t>specific</a:t>
            </a:r>
            <a:r>
              <a:rPr lang="de-DE" baseline="0" dirty="0"/>
              <a:t> and relevant at </a:t>
            </a:r>
            <a:r>
              <a:rPr lang="de-DE" baseline="0" dirty="0" err="1"/>
              <a:t>the</a:t>
            </a:r>
            <a:r>
              <a:rPr lang="de-DE" baseline="0" dirty="0"/>
              <a:t> time </a:t>
            </a:r>
            <a:r>
              <a:rPr lang="de-DE" baseline="0" dirty="0" err="1"/>
              <a:t>it</a:t>
            </a:r>
            <a:r>
              <a:rPr lang="de-DE" baseline="0" dirty="0"/>
              <a:t> was </a:t>
            </a:r>
            <a:r>
              <a:rPr lang="de-DE" baseline="0" dirty="0" err="1"/>
              <a:t>posted</a:t>
            </a:r>
            <a:r>
              <a:rPr lang="de-DE" baseline="0" dirty="0"/>
              <a:t>. </a:t>
            </a:r>
            <a:r>
              <a:rPr lang="de-DE" baseline="0" dirty="0" err="1"/>
              <a:t>Please</a:t>
            </a:r>
            <a:r>
              <a:rPr lang="de-DE" baseline="0" dirty="0"/>
              <a:t> also </a:t>
            </a:r>
            <a:r>
              <a:rPr lang="de-DE" baseline="0" dirty="0" err="1"/>
              <a:t>note</a:t>
            </a:r>
            <a:r>
              <a:rPr lang="de-DE" baseline="0" dirty="0"/>
              <a:t> </a:t>
            </a:r>
            <a:r>
              <a:rPr lang="de-DE" baseline="0" dirty="0" err="1"/>
              <a:t>how</a:t>
            </a:r>
            <a:r>
              <a:rPr lang="de-DE" baseline="0" dirty="0"/>
              <a:t> PRC </a:t>
            </a:r>
            <a:r>
              <a:rPr lang="de-DE" baseline="0" dirty="0" err="1"/>
              <a:t>included</a:t>
            </a:r>
            <a:r>
              <a:rPr lang="de-DE" baseline="0" dirty="0"/>
              <a:t> links </a:t>
            </a:r>
            <a:r>
              <a:rPr lang="de-DE" baseline="0" dirty="0" err="1"/>
              <a:t>to</a:t>
            </a:r>
            <a:r>
              <a:rPr lang="de-DE" baseline="0" dirty="0"/>
              <a:t> all </a:t>
            </a:r>
            <a:r>
              <a:rPr lang="de-DE" baseline="0" dirty="0" err="1"/>
              <a:t>their</a:t>
            </a:r>
            <a:r>
              <a:rPr lang="de-DE" baseline="0" dirty="0"/>
              <a:t> </a:t>
            </a:r>
            <a:r>
              <a:rPr lang="de-DE" baseline="0" dirty="0" err="1"/>
              <a:t>social</a:t>
            </a:r>
            <a:r>
              <a:rPr lang="de-DE" baseline="0" dirty="0"/>
              <a:t> </a:t>
            </a:r>
            <a:r>
              <a:rPr lang="de-DE" baseline="0" dirty="0" err="1"/>
              <a:t>media</a:t>
            </a:r>
            <a:r>
              <a:rPr lang="de-DE" baseline="0" dirty="0"/>
              <a:t> </a:t>
            </a:r>
            <a:r>
              <a:rPr lang="de-DE" baseline="0" dirty="0" err="1"/>
              <a:t>profiles</a:t>
            </a:r>
            <a:r>
              <a:rPr lang="de-DE" baseline="0" dirty="0"/>
              <a:t> at </a:t>
            </a:r>
            <a:r>
              <a:rPr lang="de-DE" baseline="0" dirty="0" err="1"/>
              <a:t>the</a:t>
            </a:r>
            <a:r>
              <a:rPr lang="de-DE" baseline="0" dirty="0"/>
              <a:t> </a:t>
            </a:r>
            <a:r>
              <a:rPr lang="de-DE" baseline="0" dirty="0" err="1"/>
              <a:t>bottom</a:t>
            </a:r>
            <a:r>
              <a:rPr lang="de-DE" baseline="0" dirty="0"/>
              <a:t> </a:t>
            </a:r>
            <a:r>
              <a:rPr lang="de-DE" baseline="0" dirty="0" err="1"/>
              <a:t>right</a:t>
            </a:r>
            <a:r>
              <a:rPr lang="de-DE" baseline="0" dirty="0"/>
              <a:t>, </a:t>
            </a:r>
            <a:r>
              <a:rPr lang="de-DE" baseline="0" dirty="0" err="1"/>
              <a:t>which</a:t>
            </a:r>
            <a:r>
              <a:rPr lang="de-DE" baseline="0" dirty="0"/>
              <a:t> </a:t>
            </a:r>
            <a:r>
              <a:rPr lang="de-DE" baseline="0" dirty="0" err="1"/>
              <a:t>is</a:t>
            </a:r>
            <a:r>
              <a:rPr lang="de-DE" baseline="0" dirty="0"/>
              <a:t> a smart </a:t>
            </a:r>
            <a:r>
              <a:rPr lang="de-DE" baseline="0" dirty="0" err="1"/>
              <a:t>way</a:t>
            </a:r>
            <a:r>
              <a:rPr lang="de-DE" baseline="0" dirty="0"/>
              <a:t> </a:t>
            </a:r>
            <a:r>
              <a:rPr lang="de-DE" baseline="0" dirty="0" err="1"/>
              <a:t>to</a:t>
            </a:r>
            <a:r>
              <a:rPr lang="de-DE" baseline="0" dirty="0"/>
              <a:t> </a:t>
            </a:r>
            <a:r>
              <a:rPr lang="de-DE" baseline="0" dirty="0" err="1"/>
              <a:t>increase</a:t>
            </a:r>
            <a:r>
              <a:rPr lang="de-DE" baseline="0" dirty="0"/>
              <a:t> </a:t>
            </a:r>
            <a:r>
              <a:rPr lang="de-DE" baseline="0" dirty="0" err="1"/>
              <a:t>awareness</a:t>
            </a:r>
            <a:r>
              <a:rPr lang="de-DE" baseline="0" dirty="0"/>
              <a:t> </a:t>
            </a:r>
            <a:r>
              <a:rPr lang="de-DE" baseline="0" dirty="0" err="1"/>
              <a:t>of</a:t>
            </a:r>
            <a:r>
              <a:rPr lang="de-DE" baseline="0" dirty="0"/>
              <a:t> </a:t>
            </a:r>
            <a:r>
              <a:rPr lang="de-DE" baseline="0" dirty="0" err="1"/>
              <a:t>these</a:t>
            </a:r>
            <a:r>
              <a:rPr lang="de-DE" baseline="0" dirty="0"/>
              <a:t> </a:t>
            </a:r>
            <a:r>
              <a:rPr lang="de-DE" baseline="0" dirty="0" err="1"/>
              <a:t>channels</a:t>
            </a:r>
            <a:r>
              <a:rPr lang="de-DE" baseline="0" dirty="0"/>
              <a:t>. </a:t>
            </a:r>
          </a:p>
          <a:p>
            <a:endParaRPr lang="de-DE" baseline="0" dirty="0"/>
          </a:p>
          <a:p>
            <a:r>
              <a:rPr lang="de-DE" baseline="0" dirty="0"/>
              <a:t>The </a:t>
            </a:r>
            <a:r>
              <a:rPr lang="de-DE" baseline="0" dirty="0" err="1"/>
              <a:t>second</a:t>
            </a:r>
            <a:r>
              <a:rPr lang="de-DE" baseline="0" dirty="0"/>
              <a:t> </a:t>
            </a:r>
            <a:r>
              <a:rPr lang="de-DE" baseline="0" dirty="0" err="1"/>
              <a:t>is</a:t>
            </a:r>
            <a:r>
              <a:rPr lang="de-DE" baseline="0" dirty="0"/>
              <a:t> a </a:t>
            </a:r>
            <a:r>
              <a:rPr lang="de-DE" baseline="0" dirty="0" err="1"/>
              <a:t>facebook</a:t>
            </a:r>
            <a:r>
              <a:rPr lang="de-DE" baseline="0" dirty="0"/>
              <a:t> </a:t>
            </a:r>
            <a:r>
              <a:rPr lang="de-DE" baseline="0" dirty="0" err="1"/>
              <a:t>post</a:t>
            </a:r>
            <a:r>
              <a:rPr lang="de-DE" baseline="0" dirty="0"/>
              <a:t> </a:t>
            </a:r>
            <a:r>
              <a:rPr lang="de-DE" baseline="0" dirty="0" err="1"/>
              <a:t>that</a:t>
            </a:r>
            <a:r>
              <a:rPr lang="de-DE" baseline="0" dirty="0"/>
              <a:t> was </a:t>
            </a:r>
            <a:r>
              <a:rPr lang="de-DE" baseline="0" dirty="0" err="1"/>
              <a:t>shared</a:t>
            </a:r>
            <a:r>
              <a:rPr lang="de-DE" baseline="0" dirty="0"/>
              <a:t> </a:t>
            </a:r>
            <a:r>
              <a:rPr lang="de-DE" baseline="0" dirty="0" err="1"/>
              <a:t>through</a:t>
            </a:r>
            <a:r>
              <a:rPr lang="de-DE" baseline="0" dirty="0"/>
              <a:t> IFRC global FB </a:t>
            </a:r>
            <a:r>
              <a:rPr lang="de-DE" baseline="0" dirty="0" err="1"/>
              <a:t>account</a:t>
            </a:r>
            <a:r>
              <a:rPr lang="de-DE" baseline="0" dirty="0"/>
              <a:t> geo-</a:t>
            </a:r>
            <a:r>
              <a:rPr lang="de-DE" baseline="0" dirty="0" err="1"/>
              <a:t>targeting</a:t>
            </a:r>
            <a:r>
              <a:rPr lang="de-DE" baseline="0" dirty="0"/>
              <a:t> </a:t>
            </a:r>
            <a:r>
              <a:rPr lang="de-DE" baseline="0" dirty="0" err="1"/>
              <a:t>users</a:t>
            </a:r>
            <a:r>
              <a:rPr lang="de-DE" baseline="0" dirty="0"/>
              <a:t> in a </a:t>
            </a:r>
            <a:r>
              <a:rPr lang="de-DE" baseline="0" dirty="0" err="1"/>
              <a:t>specific</a:t>
            </a:r>
            <a:r>
              <a:rPr lang="de-DE" baseline="0" dirty="0"/>
              <a:t> </a:t>
            </a:r>
            <a:r>
              <a:rPr lang="de-DE" baseline="0" dirty="0" err="1"/>
              <a:t>area</a:t>
            </a:r>
            <a:r>
              <a:rPr lang="de-DE" baseline="0" dirty="0"/>
              <a:t> </a:t>
            </a:r>
            <a:r>
              <a:rPr lang="de-DE" baseline="0" dirty="0" err="1"/>
              <a:t>of</a:t>
            </a:r>
            <a:r>
              <a:rPr lang="de-DE" baseline="0" dirty="0"/>
              <a:t> </a:t>
            </a:r>
            <a:r>
              <a:rPr lang="de-DE" baseline="0" dirty="0" err="1"/>
              <a:t>Bangladesh</a:t>
            </a:r>
            <a:r>
              <a:rPr lang="de-DE" baseline="0" dirty="0"/>
              <a:t> </a:t>
            </a:r>
            <a:r>
              <a:rPr lang="de-DE" baseline="0" dirty="0" err="1"/>
              <a:t>hit</a:t>
            </a:r>
            <a:r>
              <a:rPr lang="de-DE" baseline="0" dirty="0"/>
              <a:t> </a:t>
            </a:r>
            <a:r>
              <a:rPr lang="de-DE" baseline="0" dirty="0" err="1"/>
              <a:t>by</a:t>
            </a:r>
            <a:r>
              <a:rPr lang="de-DE" baseline="0" dirty="0"/>
              <a:t> </a:t>
            </a:r>
            <a:r>
              <a:rPr lang="de-DE" baseline="0" dirty="0" err="1"/>
              <a:t>flooding</a:t>
            </a:r>
            <a:r>
              <a:rPr lang="de-DE" baseline="0" dirty="0"/>
              <a:t>. </a:t>
            </a:r>
            <a:r>
              <a:rPr lang="en-GB" baseline="0" dirty="0"/>
              <a:t>The post combined pre-created visuals and useful / actionable messages that were produced by a group of organizations such as BBC media actions, Red Crescent and others. This shows how it is important to </a:t>
            </a:r>
            <a:r>
              <a:rPr lang="en-GB" baseline="0" dirty="0" err="1"/>
              <a:t>havepre</a:t>
            </a:r>
            <a:r>
              <a:rPr lang="en-GB" baseline="0" dirty="0"/>
              <a:t>-packaged content which can be tailored and shared at </a:t>
            </a:r>
            <a:r>
              <a:rPr lang="en-GB" baseline="0"/>
              <a:t>crucial times.</a:t>
            </a:r>
            <a:endParaRPr lang="en-GB" dirty="0"/>
          </a:p>
          <a:p>
            <a:endParaRPr lang="en-GB" dirty="0"/>
          </a:p>
        </p:txBody>
      </p:sp>
      <p:sp>
        <p:nvSpPr>
          <p:cNvPr id="4" name="Slide Number Placeholder 3"/>
          <p:cNvSpPr>
            <a:spLocks noGrp="1"/>
          </p:cNvSpPr>
          <p:nvPr>
            <p:ph type="sldNum" sz="quarter" idx="10"/>
          </p:nvPr>
        </p:nvSpPr>
        <p:spPr/>
        <p:txBody>
          <a:bodyPr/>
          <a:lstStyle/>
          <a:p>
            <a:fld id="{75FA9EFE-5F86-40C4-AC1E-38716C11BDA6}" type="slidenum">
              <a:rPr lang="en-GB" smtClean="0"/>
              <a:t>14</a:t>
            </a:fld>
            <a:endParaRPr lang="en-GB"/>
          </a:p>
        </p:txBody>
      </p:sp>
    </p:spTree>
    <p:extLst>
      <p:ext uri="{BB962C8B-B14F-4D97-AF65-F5344CB8AC3E}">
        <p14:creationId xmlns:p14="http://schemas.microsoft.com/office/powerpoint/2010/main" val="950230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a:t>
            </a:r>
            <a:r>
              <a:rPr lang="en-GB" baseline="0"/>
              <a:t> for presenter: either give people 10 minutes to discuss this in groups or discuss in plenary.</a:t>
            </a:r>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15</a:t>
            </a:fld>
            <a:endParaRPr lang="en-GB"/>
          </a:p>
        </p:txBody>
      </p:sp>
    </p:spTree>
    <p:extLst>
      <p:ext uri="{BB962C8B-B14F-4D97-AF65-F5344CB8AC3E}">
        <p14:creationId xmlns:p14="http://schemas.microsoft.com/office/powerpoint/2010/main" val="1758424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Here</a:t>
            </a:r>
            <a:r>
              <a:rPr lang="de-DE" baseline="0"/>
              <a:t> is an example of a more complex scenario for delivering relevant, timely and lifesaving content. </a:t>
            </a:r>
            <a:endParaRPr lang="de-DE"/>
          </a:p>
          <a:p>
            <a:r>
              <a:rPr lang="de-DE"/>
              <a:t>NOTE for presenter: Either discuss the example together</a:t>
            </a:r>
            <a:r>
              <a:rPr lang="de-DE" baseline="0"/>
              <a:t> or print the example and ask particpants to discuss it for 10 minutes in groups.</a:t>
            </a:r>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16</a:t>
            </a:fld>
            <a:endParaRPr lang="en-GB"/>
          </a:p>
        </p:txBody>
      </p:sp>
    </p:spTree>
    <p:extLst>
      <p:ext uri="{BB962C8B-B14F-4D97-AF65-F5344CB8AC3E}">
        <p14:creationId xmlns:p14="http://schemas.microsoft.com/office/powerpoint/2010/main" val="2777109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17</a:t>
            </a:fld>
            <a:endParaRPr lang="en-GB"/>
          </a:p>
        </p:txBody>
      </p:sp>
    </p:spTree>
    <p:extLst>
      <p:ext uri="{BB962C8B-B14F-4D97-AF65-F5344CB8AC3E}">
        <p14:creationId xmlns:p14="http://schemas.microsoft.com/office/powerpoint/2010/main" val="2855707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the guide</a:t>
            </a:r>
            <a:r>
              <a:rPr lang="en-GB" baseline="0"/>
              <a:t> we are touching on all these elements and give more examples and resources for how to do this. Now let’s move on to the last key concept in the guide. Feedback loops.</a:t>
            </a:r>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18</a:t>
            </a:fld>
            <a:endParaRPr lang="en-GB"/>
          </a:p>
        </p:txBody>
      </p:sp>
    </p:spTree>
    <p:extLst>
      <p:ext uri="{BB962C8B-B14F-4D97-AF65-F5344CB8AC3E}">
        <p14:creationId xmlns:p14="http://schemas.microsoft.com/office/powerpoint/2010/main" val="2873549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FA9EFE-5F86-40C4-AC1E-38716C11BDA6}" type="slidenum">
              <a:rPr lang="en-GB" smtClean="0"/>
              <a:t>19</a:t>
            </a:fld>
            <a:endParaRPr lang="en-GB"/>
          </a:p>
        </p:txBody>
      </p:sp>
    </p:spTree>
    <p:extLst>
      <p:ext uri="{BB962C8B-B14F-4D97-AF65-F5344CB8AC3E}">
        <p14:creationId xmlns:p14="http://schemas.microsoft.com/office/powerpoint/2010/main" val="3941075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Times New Roman" pitchFamily="18" charset="0"/>
                <a:ea typeface="ＭＳ Ｐゴシック" charset="-128"/>
                <a:cs typeface="ＭＳ Ｐゴシック" charset="0"/>
              </a:rPr>
              <a:t>However, </a:t>
            </a:r>
            <a:r>
              <a:rPr lang="en-GB" sz="1200" b="1" i="0" kern="1200" dirty="0">
                <a:solidFill>
                  <a:schemeClr val="tx1"/>
                </a:solidFill>
                <a:effectLst/>
                <a:latin typeface="Times New Roman" pitchFamily="18" charset="0"/>
                <a:ea typeface="ＭＳ Ｐゴシック" charset="-128"/>
                <a:cs typeface="ＭＳ Ｐゴシック" charset="0"/>
              </a:rPr>
              <a:t>7 of the 10 fastest growing internet populations </a:t>
            </a:r>
            <a:r>
              <a:rPr lang="en-GB" sz="1200" b="0" i="0" kern="1200" dirty="0">
                <a:solidFill>
                  <a:schemeClr val="tx1"/>
                </a:solidFill>
                <a:effectLst/>
                <a:latin typeface="Times New Roman" pitchFamily="18" charset="0"/>
                <a:ea typeface="ＭＳ Ｐゴシック" charset="-128"/>
                <a:cs typeface="ＭＳ Ｐゴシック" charset="0"/>
              </a:rPr>
              <a:t>in the world are in Africa, with the number of users reported in Ethiopia more than </a:t>
            </a:r>
            <a:r>
              <a:rPr lang="en-GB" sz="1200" b="0" i="1" kern="1200" dirty="0">
                <a:solidFill>
                  <a:schemeClr val="tx1"/>
                </a:solidFill>
                <a:effectLst/>
                <a:latin typeface="Times New Roman" pitchFamily="18" charset="0"/>
                <a:ea typeface="ＭＳ Ｐゴシック" charset="-128"/>
                <a:cs typeface="ＭＳ Ｐゴシック" charset="0"/>
              </a:rPr>
              <a:t>tripling</a:t>
            </a:r>
            <a:r>
              <a:rPr lang="en-GB" sz="1200" b="0" i="0" kern="1200" dirty="0">
                <a:solidFill>
                  <a:schemeClr val="tx1"/>
                </a:solidFill>
                <a:effectLst/>
                <a:latin typeface="Times New Roman" pitchFamily="18" charset="0"/>
                <a:ea typeface="ＭＳ Ｐゴシック" charset="-128"/>
                <a:cs typeface="ＭＳ Ｐゴシック" charset="0"/>
              </a:rPr>
              <a:t> versus the numbers we reported last year. Fewer than one in three people across Africa has access to the internet today though, and current growth trends suggest we’ll be well into the 2020s before we see internet penetration levels across the continent pass the 50% mark.</a:t>
            </a:r>
          </a:p>
          <a:p>
            <a:pPr fontAlgn="base"/>
            <a:endParaRPr lang="en-GB" sz="1200" b="0" i="0" kern="1200" dirty="0">
              <a:solidFill>
                <a:schemeClr val="tx1"/>
              </a:solidFill>
              <a:effectLst/>
              <a:latin typeface="Times New Roman" pitchFamily="18" charset="0"/>
              <a:ea typeface="ＭＳ Ｐゴシック" charset="-128"/>
              <a:cs typeface="ＭＳ Ｐゴシック" charset="0"/>
            </a:endParaRPr>
          </a:p>
          <a:p>
            <a:pPr fontAlgn="base"/>
            <a:r>
              <a:rPr lang="en-GB" sz="1200" b="0" i="0" kern="1200" dirty="0">
                <a:solidFill>
                  <a:schemeClr val="tx1"/>
                </a:solidFill>
                <a:effectLst/>
                <a:latin typeface="Times New Roman" pitchFamily="18" charset="0"/>
                <a:ea typeface="ＭＳ Ｐゴシック" charset="-128"/>
                <a:cs typeface="ＭＳ Ｐゴシック" charset="0"/>
              </a:rPr>
              <a:t>On a more encouraging note, though, mobile social media use in Africa increased by nearly 50% in 2016, although at just 12% penetration across the region, there’s still plenty more room to grow.</a:t>
            </a:r>
          </a:p>
          <a:p>
            <a:endParaRPr lang="en-GB" dirty="0"/>
          </a:p>
        </p:txBody>
      </p:sp>
      <p:sp>
        <p:nvSpPr>
          <p:cNvPr id="4" name="Slide Number Placeholder 3"/>
          <p:cNvSpPr>
            <a:spLocks noGrp="1"/>
          </p:cNvSpPr>
          <p:nvPr>
            <p:ph type="sldNum" sz="quarter" idx="10"/>
          </p:nvPr>
        </p:nvSpPr>
        <p:spPr/>
        <p:txBody>
          <a:bodyPr/>
          <a:lstStyle/>
          <a:p>
            <a:fld id="{ADB13165-C323-594B-A761-369AC4CD210A}" type="slidenum">
              <a:rPr lang="en-GB" smtClean="0"/>
              <a:pPr/>
              <a:t>2</a:t>
            </a:fld>
            <a:endParaRPr lang="en-GB"/>
          </a:p>
        </p:txBody>
      </p:sp>
    </p:spTree>
    <p:extLst>
      <p:ext uri="{BB962C8B-B14F-4D97-AF65-F5344CB8AC3E}">
        <p14:creationId xmlns:p14="http://schemas.microsoft.com/office/powerpoint/2010/main" val="2973193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FA9EFE-5F86-40C4-AC1E-38716C11BDA6}" type="slidenum">
              <a:rPr lang="en-GB" smtClean="0"/>
              <a:t>20</a:t>
            </a:fld>
            <a:endParaRPr lang="en-GB"/>
          </a:p>
        </p:txBody>
      </p:sp>
    </p:spTree>
    <p:extLst>
      <p:ext uri="{BB962C8B-B14F-4D97-AF65-F5344CB8AC3E}">
        <p14:creationId xmlns:p14="http://schemas.microsoft.com/office/powerpoint/2010/main" val="609600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Looks at language, costs and capacity</a:t>
            </a:r>
          </a:p>
          <a:p>
            <a:pPr marL="171450" indent="-171450">
              <a:buFont typeface="Arial" panose="020B0604020202020204" pitchFamily="34" charset="0"/>
              <a:buChar char="•"/>
            </a:pPr>
            <a:r>
              <a:rPr lang="en-GB" dirty="0"/>
              <a:t>From 2015 (close to being outdated) but still relevant</a:t>
            </a:r>
          </a:p>
          <a:p>
            <a:pPr marL="171450" indent="-171450">
              <a:buFont typeface="Arial" panose="020B0604020202020204" pitchFamily="34" charset="0"/>
              <a:buChar char="•"/>
            </a:pPr>
            <a:r>
              <a:rPr lang="en-GB" dirty="0"/>
              <a:t>Multi-stage project with more deliverables due </a:t>
            </a:r>
          </a:p>
          <a:p>
            <a:pPr marL="171450" indent="-171450">
              <a:buFont typeface="Arial" panose="020B0604020202020204" pitchFamily="34" charset="0"/>
              <a:buChar char="•"/>
            </a:pPr>
            <a:r>
              <a:rPr lang="en-GB" dirty="0"/>
              <a:t>Follow: @</a:t>
            </a:r>
            <a:r>
              <a:rPr lang="en-GB" dirty="0" err="1"/>
              <a:t>PrepareCenter</a:t>
            </a:r>
            <a:endParaRPr lang="en-GB" dirty="0"/>
          </a:p>
          <a:p>
            <a:endParaRPr lang="en-GB" dirty="0"/>
          </a:p>
        </p:txBody>
      </p:sp>
      <p:sp>
        <p:nvSpPr>
          <p:cNvPr id="4" name="Slide Number Placeholder 3"/>
          <p:cNvSpPr>
            <a:spLocks noGrp="1"/>
          </p:cNvSpPr>
          <p:nvPr>
            <p:ph type="sldNum" sz="quarter" idx="10"/>
          </p:nvPr>
        </p:nvSpPr>
        <p:spPr/>
        <p:txBody>
          <a:bodyPr/>
          <a:lstStyle/>
          <a:p>
            <a:fld id="{75FA9EFE-5F86-40C4-AC1E-38716C11BDA6}" type="slidenum">
              <a:rPr lang="en-GB" smtClean="0"/>
              <a:t>21</a:t>
            </a:fld>
            <a:endParaRPr lang="en-GB"/>
          </a:p>
        </p:txBody>
      </p:sp>
    </p:spTree>
    <p:extLst>
      <p:ext uri="{BB962C8B-B14F-4D97-AF65-F5344CB8AC3E}">
        <p14:creationId xmlns:p14="http://schemas.microsoft.com/office/powerpoint/2010/main" val="3069880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FA9EFE-5F86-40C4-AC1E-38716C11BDA6}" type="slidenum">
              <a:rPr lang="en-GB" smtClean="0"/>
              <a:t>22</a:t>
            </a:fld>
            <a:endParaRPr lang="en-GB"/>
          </a:p>
        </p:txBody>
      </p:sp>
    </p:spTree>
    <p:extLst>
      <p:ext uri="{BB962C8B-B14F-4D97-AF65-F5344CB8AC3E}">
        <p14:creationId xmlns:p14="http://schemas.microsoft.com/office/powerpoint/2010/main" val="3835517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br>
              <a:rPr lang="en-GB" dirty="0"/>
            </a:br>
            <a:r>
              <a:rPr lang="en-GB" dirty="0" err="1"/>
              <a:t>Internews</a:t>
            </a:r>
            <a:r>
              <a:rPr lang="en-GB" dirty="0"/>
              <a:t> CEA staff discovered that </a:t>
            </a:r>
            <a:r>
              <a:rPr lang="en-GB" b="1" dirty="0"/>
              <a:t>some people did not trust water purification </a:t>
            </a:r>
            <a:r>
              <a:rPr lang="en-GB" dirty="0"/>
              <a:t>tablets because they made the water taste funny.</a:t>
            </a:r>
          </a:p>
          <a:p>
            <a:pPr marL="457200" indent="-457200">
              <a:buFont typeface="+mj-lt"/>
              <a:buAutoNum type="arabicPeriod"/>
            </a:pPr>
            <a:r>
              <a:rPr lang="en-GB" dirty="0"/>
              <a:t>The CEA team collected questions and rumours about water purification and discussed these </a:t>
            </a:r>
            <a:r>
              <a:rPr lang="en-GB" b="1" dirty="0"/>
              <a:t>with WASH teams</a:t>
            </a:r>
            <a:r>
              <a:rPr lang="en-GB" dirty="0"/>
              <a:t>.</a:t>
            </a:r>
          </a:p>
          <a:p>
            <a:pPr marL="457200" indent="-457200">
              <a:buFont typeface="+mj-lt"/>
              <a:buAutoNum type="arabicPeriod"/>
            </a:pPr>
            <a:r>
              <a:rPr lang="en-GB" dirty="0"/>
              <a:t>Together with local community leaders and programme staff, the CEA team </a:t>
            </a:r>
            <a:r>
              <a:rPr lang="en-GB" b="1" dirty="0"/>
              <a:t>produced online and offline materials </a:t>
            </a:r>
            <a:r>
              <a:rPr lang="en-GB" dirty="0"/>
              <a:t>explaining that the water is safe and why water purification was needed</a:t>
            </a:r>
            <a:r>
              <a:rPr lang="en-GB" b="1" dirty="0"/>
              <a:t>. Local media</a:t>
            </a:r>
            <a:r>
              <a:rPr lang="en-GB" dirty="0"/>
              <a:t> helped spread the messages online and on-air.</a:t>
            </a:r>
          </a:p>
          <a:p>
            <a:pPr marL="457200" indent="-457200">
              <a:buFont typeface="+mj-lt"/>
              <a:buAutoNum type="arabicPeriod"/>
            </a:pPr>
            <a:r>
              <a:rPr lang="en-GB" b="1" dirty="0"/>
              <a:t>Programme teams adopted messages </a:t>
            </a:r>
            <a:r>
              <a:rPr lang="en-GB" dirty="0"/>
              <a:t>related to these rumours and integrated them into their activities.</a:t>
            </a:r>
          </a:p>
          <a:p>
            <a:endParaRPr lang="en-GB" dirty="0"/>
          </a:p>
        </p:txBody>
      </p:sp>
      <p:sp>
        <p:nvSpPr>
          <p:cNvPr id="4" name="Slide Number Placeholder 3"/>
          <p:cNvSpPr>
            <a:spLocks noGrp="1"/>
          </p:cNvSpPr>
          <p:nvPr>
            <p:ph type="sldNum" sz="quarter" idx="10"/>
          </p:nvPr>
        </p:nvSpPr>
        <p:spPr/>
        <p:txBody>
          <a:bodyPr/>
          <a:lstStyle/>
          <a:p>
            <a:fld id="{75FA9EFE-5F86-40C4-AC1E-38716C11BDA6}" type="slidenum">
              <a:rPr lang="en-GB" smtClean="0"/>
              <a:t>23</a:t>
            </a:fld>
            <a:endParaRPr lang="en-GB"/>
          </a:p>
        </p:txBody>
      </p:sp>
    </p:spTree>
    <p:extLst>
      <p:ext uri="{BB962C8B-B14F-4D97-AF65-F5344CB8AC3E}">
        <p14:creationId xmlns:p14="http://schemas.microsoft.com/office/powerpoint/2010/main" val="594851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GB" sz="1200"/>
              <a:t>By</a:t>
            </a:r>
            <a:r>
              <a:rPr lang="en-GB" sz="1200" baseline="0"/>
              <a:t> communicating about how they used the feedback, the Australian Red Cross demonstrates that they take feedback seriously and have reacted appropriately. This demonstrates to their social media audience that AuCross is listening and can be trusted to follow up. </a:t>
            </a:r>
            <a:endParaRPr lang="en-GB" sz="1200"/>
          </a:p>
        </p:txBody>
      </p:sp>
      <p:sp>
        <p:nvSpPr>
          <p:cNvPr id="4" name="Slide Number Placeholder 3"/>
          <p:cNvSpPr>
            <a:spLocks noGrp="1"/>
          </p:cNvSpPr>
          <p:nvPr>
            <p:ph type="sldNum" sz="quarter" idx="10"/>
          </p:nvPr>
        </p:nvSpPr>
        <p:spPr/>
        <p:txBody>
          <a:bodyPr/>
          <a:lstStyle/>
          <a:p>
            <a:fld id="{ADB13165-C323-594B-A761-369AC4CD210A}" type="slidenum">
              <a:rPr lang="en-GB" smtClean="0"/>
              <a:pPr/>
              <a:t>24</a:t>
            </a:fld>
            <a:endParaRPr lang="en-GB"/>
          </a:p>
        </p:txBody>
      </p:sp>
    </p:spTree>
    <p:extLst>
      <p:ext uri="{BB962C8B-B14F-4D97-AF65-F5344CB8AC3E}">
        <p14:creationId xmlns:p14="http://schemas.microsoft.com/office/powerpoint/2010/main" val="1457040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25</a:t>
            </a:fld>
            <a:endParaRPr lang="en-GB"/>
          </a:p>
        </p:txBody>
      </p:sp>
    </p:spTree>
    <p:extLst>
      <p:ext uri="{BB962C8B-B14F-4D97-AF65-F5344CB8AC3E}">
        <p14:creationId xmlns:p14="http://schemas.microsoft.com/office/powerpoint/2010/main" val="4294232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CEA is about integrating feedback into programmes</a:t>
            </a:r>
            <a:r>
              <a:rPr lang="en-GB" baseline="0" dirty="0"/>
              <a:t> and improving programmes to meet the needs of the affected communities. You can only do that if you </a:t>
            </a:r>
            <a:r>
              <a:rPr lang="en-GB" baseline="0" dirty="0" err="1"/>
              <a:t>workl</a:t>
            </a:r>
            <a:r>
              <a:rPr lang="en-GB" baseline="0" dirty="0"/>
              <a:t> closely with programmes. In the guide we go over some of the basics of building a good working relationship with programmes.</a:t>
            </a:r>
          </a:p>
          <a:p>
            <a:endParaRPr lang="en-GB" dirty="0"/>
          </a:p>
        </p:txBody>
      </p:sp>
      <p:sp>
        <p:nvSpPr>
          <p:cNvPr id="4" name="Slide Number Placeholder 3"/>
          <p:cNvSpPr>
            <a:spLocks noGrp="1"/>
          </p:cNvSpPr>
          <p:nvPr>
            <p:ph type="sldNum" sz="quarter" idx="10"/>
          </p:nvPr>
        </p:nvSpPr>
        <p:spPr/>
        <p:txBody>
          <a:bodyPr/>
          <a:lstStyle/>
          <a:p>
            <a:fld id="{75FA9EFE-5F86-40C4-AC1E-38716C11BDA6}" type="slidenum">
              <a:rPr lang="en-GB" smtClean="0"/>
              <a:t>26</a:t>
            </a:fld>
            <a:endParaRPr lang="en-GB"/>
          </a:p>
        </p:txBody>
      </p:sp>
    </p:spTree>
    <p:extLst>
      <p:ext uri="{BB962C8B-B14F-4D97-AF65-F5344CB8AC3E}">
        <p14:creationId xmlns:p14="http://schemas.microsoft.com/office/powerpoint/2010/main" val="1185195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27</a:t>
            </a:fld>
            <a:endParaRPr lang="en-GB"/>
          </a:p>
        </p:txBody>
      </p:sp>
    </p:spTree>
    <p:extLst>
      <p:ext uri="{BB962C8B-B14F-4D97-AF65-F5344CB8AC3E}">
        <p14:creationId xmlns:p14="http://schemas.microsoft.com/office/powerpoint/2010/main" val="474965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By listening to the affected people you will know what their most urgent information needs are</a:t>
            </a:r>
          </a:p>
          <a:p>
            <a:endParaRPr lang="en-GB" dirty="0"/>
          </a:p>
        </p:txBody>
      </p:sp>
      <p:sp>
        <p:nvSpPr>
          <p:cNvPr id="4" name="Slide Number Placeholder 3"/>
          <p:cNvSpPr>
            <a:spLocks noGrp="1"/>
          </p:cNvSpPr>
          <p:nvPr>
            <p:ph type="sldNum" sz="quarter" idx="10"/>
          </p:nvPr>
        </p:nvSpPr>
        <p:spPr/>
        <p:txBody>
          <a:bodyPr/>
          <a:lstStyle/>
          <a:p>
            <a:fld id="{ADB13165-C323-594B-A761-369AC4CD210A}" type="slidenum">
              <a:rPr lang="en-GB" smtClean="0"/>
              <a:pPr/>
              <a:t>28</a:t>
            </a:fld>
            <a:endParaRPr lang="en-GB"/>
          </a:p>
        </p:txBody>
      </p:sp>
    </p:spTree>
    <p:extLst>
      <p:ext uri="{BB962C8B-B14F-4D97-AF65-F5344CB8AC3E}">
        <p14:creationId xmlns:p14="http://schemas.microsoft.com/office/powerpoint/2010/main" val="122345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29</a:t>
            </a:fld>
            <a:endParaRPr lang="en-GB"/>
          </a:p>
        </p:txBody>
      </p:sp>
    </p:spTree>
    <p:extLst>
      <p:ext uri="{BB962C8B-B14F-4D97-AF65-F5344CB8AC3E}">
        <p14:creationId xmlns:p14="http://schemas.microsoft.com/office/powerpoint/2010/main" val="4095057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2015 statistics https://social.ogilvy.com/wp-content/uploads/Social-Media-in-Africa_Infographic.pdf</a:t>
            </a:r>
          </a:p>
          <a:p>
            <a:endParaRPr lang="en-GB" dirty="0"/>
          </a:p>
          <a:p>
            <a:r>
              <a:rPr lang="en-GB" dirty="0"/>
              <a:t>And a recent article 2017: https://www.forbes.com/sites/tobyshapshak/2017/04/05/facebook-has-170m-african-users-mostly-on-mobile/#50c1c7a453dc </a:t>
            </a:r>
          </a:p>
          <a:p>
            <a:endParaRPr lang="en-GB" dirty="0"/>
          </a:p>
          <a:p>
            <a:r>
              <a:rPr lang="en-GB" dirty="0"/>
              <a:t>Which social media platform should I use? </a:t>
            </a:r>
          </a:p>
          <a:p>
            <a:endParaRPr lang="en-GB" sz="1200" b="0" i="0" kern="1200" dirty="0">
              <a:solidFill>
                <a:schemeClr val="tx1"/>
              </a:solidFill>
              <a:effectLst/>
              <a:latin typeface="Times New Roman" pitchFamily="18" charset="0"/>
              <a:ea typeface="ＭＳ Ｐゴシック" charset="-128"/>
              <a:cs typeface="ＭＳ Ｐゴシック" charset="0"/>
            </a:endParaRPr>
          </a:p>
          <a:p>
            <a:endParaRPr lang="en-GB" sz="1200" b="0" i="0" kern="1200" dirty="0">
              <a:solidFill>
                <a:schemeClr val="tx1"/>
              </a:solidFill>
              <a:effectLst/>
              <a:latin typeface="Times New Roman" pitchFamily="18" charset="0"/>
              <a:ea typeface="ＭＳ Ｐゴシック" charset="-128"/>
              <a:cs typeface="ＭＳ Ｐゴシック" charset="0"/>
            </a:endParaRPr>
          </a:p>
          <a:p>
            <a:r>
              <a:rPr lang="en-GB" sz="1200" b="0" i="0" kern="1200" dirty="0">
                <a:solidFill>
                  <a:schemeClr val="tx1"/>
                </a:solidFill>
                <a:effectLst/>
                <a:latin typeface="Times New Roman" pitchFamily="18" charset="0"/>
                <a:ea typeface="ＭＳ Ｐゴシック" charset="-128"/>
                <a:cs typeface="ＭＳ Ｐゴシック" charset="0"/>
              </a:rPr>
              <a:t>There has been a 42% growth in monthly active users since 2015,</a:t>
            </a:r>
            <a:endParaRPr lang="en-GB" dirty="0"/>
          </a:p>
        </p:txBody>
      </p:sp>
      <p:sp>
        <p:nvSpPr>
          <p:cNvPr id="4" name="Slide Number Placeholder 3"/>
          <p:cNvSpPr>
            <a:spLocks noGrp="1"/>
          </p:cNvSpPr>
          <p:nvPr>
            <p:ph type="sldNum" sz="quarter" idx="10"/>
          </p:nvPr>
        </p:nvSpPr>
        <p:spPr/>
        <p:txBody>
          <a:bodyPr/>
          <a:lstStyle/>
          <a:p>
            <a:fld id="{ADB13165-C323-594B-A761-369AC4CD210A}" type="slidenum">
              <a:rPr lang="en-GB" smtClean="0"/>
              <a:pPr/>
              <a:t>3</a:t>
            </a:fld>
            <a:endParaRPr lang="en-GB"/>
          </a:p>
        </p:txBody>
      </p:sp>
    </p:spTree>
    <p:extLst>
      <p:ext uri="{BB962C8B-B14F-4D97-AF65-F5344CB8AC3E}">
        <p14:creationId xmlns:p14="http://schemas.microsoft.com/office/powerpoint/2010/main" val="3695616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30</a:t>
            </a:fld>
            <a:endParaRPr lang="en-GB"/>
          </a:p>
        </p:txBody>
      </p:sp>
    </p:spTree>
    <p:extLst>
      <p:ext uri="{BB962C8B-B14F-4D97-AF65-F5344CB8AC3E}">
        <p14:creationId xmlns:p14="http://schemas.microsoft.com/office/powerpoint/2010/main" val="3852612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31</a:t>
            </a:fld>
            <a:endParaRPr lang="en-GB"/>
          </a:p>
        </p:txBody>
      </p:sp>
    </p:spTree>
    <p:extLst>
      <p:ext uri="{BB962C8B-B14F-4D97-AF65-F5344CB8AC3E}">
        <p14:creationId xmlns:p14="http://schemas.microsoft.com/office/powerpoint/2010/main" val="4253066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32</a:t>
            </a:fld>
            <a:endParaRPr lang="en-GB"/>
          </a:p>
        </p:txBody>
      </p:sp>
    </p:spTree>
    <p:extLst>
      <p:ext uri="{BB962C8B-B14F-4D97-AF65-F5344CB8AC3E}">
        <p14:creationId xmlns:p14="http://schemas.microsoft.com/office/powerpoint/2010/main" val="3959901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pPr defTabSz="584200">
              <a:lnSpc>
                <a:spcPct val="100000"/>
              </a:lnSpc>
              <a:defRPr sz="2500">
                <a:latin typeface="Helvetica"/>
                <a:ea typeface="Helvetica"/>
                <a:cs typeface="Helvetica"/>
                <a:sym typeface="Helvetica"/>
              </a:defRPr>
            </a:pPr>
            <a:endParaRPr dirty="0"/>
          </a:p>
        </p:txBody>
      </p:sp>
    </p:spTree>
    <p:extLst>
      <p:ext uri="{BB962C8B-B14F-4D97-AF65-F5344CB8AC3E}">
        <p14:creationId xmlns:p14="http://schemas.microsoft.com/office/powerpoint/2010/main" val="1811635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pPr defTabSz="584200">
              <a:lnSpc>
                <a:spcPct val="100000"/>
              </a:lnSpc>
              <a:defRPr sz="2500">
                <a:latin typeface="Helvetica"/>
                <a:ea typeface="Helvetica"/>
                <a:cs typeface="Helvetica"/>
                <a:sym typeface="Helvetica"/>
              </a:defRPr>
            </a:pPr>
            <a:r>
              <a:rPr lang="en-GB" dirty="0"/>
              <a:t>Facebook (free)</a:t>
            </a:r>
          </a:p>
          <a:p>
            <a:pPr defTabSz="584200">
              <a:lnSpc>
                <a:spcPct val="100000"/>
              </a:lnSpc>
              <a:defRPr sz="2500">
                <a:latin typeface="Helvetica"/>
                <a:ea typeface="Helvetica"/>
                <a:cs typeface="Helvetica"/>
                <a:sym typeface="Helvetica"/>
              </a:defRPr>
            </a:pPr>
            <a:r>
              <a:rPr lang="en-GB" dirty="0"/>
              <a:t>http://www.facebook.com</a:t>
            </a:r>
          </a:p>
          <a:p>
            <a:pPr defTabSz="584200">
              <a:lnSpc>
                <a:spcPct val="100000"/>
              </a:lnSpc>
              <a:defRPr sz="2500">
                <a:latin typeface="Helvetica"/>
                <a:ea typeface="Helvetica"/>
                <a:cs typeface="Helvetica"/>
                <a:sym typeface="Helvetica"/>
              </a:defRPr>
            </a:pPr>
            <a:endParaRPr lang="en-GB" dirty="0"/>
          </a:p>
          <a:p>
            <a:pPr defTabSz="584200">
              <a:lnSpc>
                <a:spcPct val="100000"/>
              </a:lnSpc>
              <a:defRPr sz="2500">
                <a:latin typeface="Helvetica"/>
                <a:ea typeface="Helvetica"/>
                <a:cs typeface="Helvetica"/>
                <a:sym typeface="Helvetica"/>
              </a:defRPr>
            </a:pPr>
            <a:r>
              <a:rPr lang="en-GB" dirty="0"/>
              <a:t>Available for all Facebook pages</a:t>
            </a:r>
          </a:p>
          <a:p>
            <a:pPr defTabSz="584200">
              <a:lnSpc>
                <a:spcPct val="100000"/>
              </a:lnSpc>
              <a:defRPr sz="2500">
                <a:latin typeface="Helvetica"/>
                <a:ea typeface="Helvetica"/>
                <a:cs typeface="Helvetica"/>
                <a:sym typeface="Helvetica"/>
              </a:defRPr>
            </a:pPr>
            <a:endParaRPr lang="en-GB" dirty="0"/>
          </a:p>
          <a:p>
            <a:pPr defTabSz="584200">
              <a:lnSpc>
                <a:spcPct val="100000"/>
              </a:lnSpc>
              <a:defRPr sz="2500">
                <a:latin typeface="Helvetica"/>
                <a:ea typeface="Helvetica"/>
                <a:cs typeface="Helvetica"/>
                <a:sym typeface="Helvetica"/>
              </a:defRPr>
            </a:pPr>
            <a:r>
              <a:rPr lang="en-GB" dirty="0"/>
              <a:t>Overview of key metrics and demographic data.</a:t>
            </a:r>
          </a:p>
          <a:p>
            <a:pPr defTabSz="584200">
              <a:lnSpc>
                <a:spcPct val="100000"/>
              </a:lnSpc>
              <a:defRPr sz="2500">
                <a:latin typeface="Helvetica"/>
                <a:ea typeface="Helvetica"/>
                <a:cs typeface="Helvetica"/>
                <a:sym typeface="Helvetica"/>
              </a:defRPr>
            </a:pPr>
            <a:endParaRPr lang="en-GB" dirty="0"/>
          </a:p>
          <a:p>
            <a:pPr defTabSz="584200">
              <a:lnSpc>
                <a:spcPct val="100000"/>
              </a:lnSpc>
              <a:defRPr sz="2500">
                <a:latin typeface="Helvetica"/>
                <a:ea typeface="Helvetica"/>
                <a:cs typeface="Helvetica"/>
                <a:sym typeface="Helvetica"/>
              </a:defRPr>
            </a:pPr>
            <a:r>
              <a:rPr lang="en-GB" dirty="0"/>
              <a:t>Help you target content to your audience</a:t>
            </a:r>
          </a:p>
          <a:p>
            <a:pPr defTabSz="584200">
              <a:lnSpc>
                <a:spcPct val="100000"/>
              </a:lnSpc>
              <a:defRPr sz="2500">
                <a:latin typeface="Helvetica"/>
                <a:ea typeface="Helvetica"/>
                <a:cs typeface="Helvetica"/>
                <a:sym typeface="Helvetica"/>
              </a:defRPr>
            </a:pPr>
            <a:endParaRPr dirty="0"/>
          </a:p>
        </p:txBody>
      </p:sp>
    </p:spTree>
    <p:extLst>
      <p:ext uri="{BB962C8B-B14F-4D97-AF65-F5344CB8AC3E}">
        <p14:creationId xmlns:p14="http://schemas.microsoft.com/office/powerpoint/2010/main" val="972692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35</a:t>
            </a:fld>
            <a:endParaRPr lang="en-GB"/>
          </a:p>
        </p:txBody>
      </p:sp>
    </p:spTree>
    <p:extLst>
      <p:ext uri="{BB962C8B-B14F-4D97-AF65-F5344CB8AC3E}">
        <p14:creationId xmlns:p14="http://schemas.microsoft.com/office/powerpoint/2010/main" val="617618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36</a:t>
            </a:fld>
            <a:endParaRPr lang="en-GB"/>
          </a:p>
        </p:txBody>
      </p:sp>
    </p:spTree>
    <p:extLst>
      <p:ext uri="{BB962C8B-B14F-4D97-AF65-F5344CB8AC3E}">
        <p14:creationId xmlns:p14="http://schemas.microsoft.com/office/powerpoint/2010/main" val="541744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Only </a:t>
            </a:r>
            <a:r>
              <a:rPr lang="en-GB" sz="2000" b="1" dirty="0">
                <a:solidFill>
                  <a:srgbClr val="FF0000"/>
                </a:solidFill>
              </a:rPr>
              <a:t>33% </a:t>
            </a:r>
            <a:r>
              <a:rPr lang="en-GB" dirty="0"/>
              <a:t>of </a:t>
            </a:r>
            <a:r>
              <a:rPr lang="en-GB" dirty="0" err="1"/>
              <a:t>of</a:t>
            </a:r>
            <a:r>
              <a:rPr lang="en-GB" dirty="0"/>
              <a:t> aid recipients say aid agencies </a:t>
            </a:r>
            <a:r>
              <a:rPr lang="en-GB" b="1" dirty="0"/>
              <a:t>consulted them on their needs </a:t>
            </a:r>
            <a:r>
              <a:rPr lang="en-GB" dirty="0"/>
              <a:t>prior to the start of programmes. (SOHS)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More than </a:t>
            </a:r>
            <a:r>
              <a:rPr lang="en-GB" sz="1400" b="1" dirty="0">
                <a:solidFill>
                  <a:srgbClr val="FF0000"/>
                </a:solidFill>
              </a:rPr>
              <a:t>60% </a:t>
            </a:r>
            <a:r>
              <a:rPr lang="en-GB" dirty="0"/>
              <a:t>of refugees in Turkey Greece and Austria say they </a:t>
            </a:r>
            <a:r>
              <a:rPr lang="en-GB" b="1" dirty="0"/>
              <a:t>do not have information on available support. </a:t>
            </a:r>
            <a:r>
              <a:rPr lang="en-GB" dirty="0"/>
              <a:t>(MMP)</a:t>
            </a:r>
          </a:p>
          <a:p>
            <a:endParaRPr lang="en-GB" dirty="0"/>
          </a:p>
          <a:p>
            <a:endParaRPr lang="en-GB" dirty="0"/>
          </a:p>
          <a:p>
            <a:r>
              <a:rPr lang="en-GB" dirty="0"/>
              <a:t>SOHS = State of Humanitarian</a:t>
            </a:r>
            <a:r>
              <a:rPr lang="en-GB" baseline="0" dirty="0"/>
              <a:t> System 2015</a:t>
            </a:r>
          </a:p>
          <a:p>
            <a:r>
              <a:rPr lang="en-GB" baseline="0" dirty="0"/>
              <a:t>MMP = Mixed Migration Platform</a:t>
            </a:r>
          </a:p>
          <a:p>
            <a:endParaRPr lang="en-GB" dirty="0"/>
          </a:p>
          <a:p>
            <a:r>
              <a:rPr lang="en-GB" dirty="0"/>
              <a:t>Right</a:t>
            </a:r>
            <a:r>
              <a:rPr lang="en-GB" baseline="0" dirty="0"/>
              <a:t>: The importance of social media as an information source depends on whether people are on the move or not. People who are on the move assign more importance to the information they receive through social media whereas disaster affected people who stay at their normal place of residence tend to rely more on other information channels. This depends on the country as well. </a:t>
            </a:r>
          </a:p>
          <a:p>
            <a:endParaRPr lang="en-GB" baseline="0" dirty="0"/>
          </a:p>
          <a:p>
            <a:r>
              <a:rPr lang="en-GB" sz="1200" b="0" i="0" kern="1200" dirty="0">
                <a:solidFill>
                  <a:schemeClr val="tx1"/>
                </a:solidFill>
                <a:effectLst/>
                <a:latin typeface="Times New Roman" pitchFamily="18" charset="0"/>
                <a:ea typeface="ＭＳ Ｐゴシック" charset="-128"/>
                <a:cs typeface="ＭＳ Ｐゴシック" charset="0"/>
              </a:rPr>
              <a:t>For some Africans, the newsgroups within WhatsApp alone have become a </a:t>
            </a:r>
            <a:r>
              <a:rPr lang="en-GB" sz="1200" b="0" i="0" u="none" strike="noStrike" kern="1200" dirty="0">
                <a:solidFill>
                  <a:schemeClr val="tx1"/>
                </a:solidFill>
                <a:effectLst/>
                <a:latin typeface="Times New Roman" pitchFamily="18" charset="0"/>
                <a:ea typeface="ＭＳ Ｐゴシック" charset="-128"/>
                <a:cs typeface="ＭＳ Ｐゴシック" charset="0"/>
                <a:hlinkClick r:id="rId3"/>
              </a:rPr>
              <a:t>primary source of news</a:t>
            </a:r>
            <a:r>
              <a:rPr lang="en-GB" sz="1200" b="0" i="0" kern="1200" dirty="0">
                <a:solidFill>
                  <a:schemeClr val="tx1"/>
                </a:solidFill>
                <a:effectLst/>
                <a:latin typeface="Times New Roman" pitchFamily="18" charset="0"/>
                <a:ea typeface="ＭＳ Ｐゴシック" charset="-128"/>
                <a:cs typeface="ＭＳ Ｐゴシック" charset="0"/>
              </a:rPr>
              <a:t> and entertainment.</a:t>
            </a:r>
            <a:endParaRPr lang="en-GB" dirty="0"/>
          </a:p>
          <a:p>
            <a:endParaRPr lang="en-GB" dirty="0"/>
          </a:p>
        </p:txBody>
      </p:sp>
      <p:sp>
        <p:nvSpPr>
          <p:cNvPr id="4" name="Slide Number Placeholder 3"/>
          <p:cNvSpPr>
            <a:spLocks noGrp="1"/>
          </p:cNvSpPr>
          <p:nvPr>
            <p:ph type="sldNum" sz="quarter" idx="10"/>
          </p:nvPr>
        </p:nvSpPr>
        <p:spPr/>
        <p:txBody>
          <a:bodyPr/>
          <a:lstStyle/>
          <a:p>
            <a:fld id="{75FA9EFE-5F86-40C4-AC1E-38716C11BDA6}" type="slidenum">
              <a:rPr lang="en-GB" smtClean="0"/>
              <a:t>4</a:t>
            </a:fld>
            <a:endParaRPr lang="en-GB"/>
          </a:p>
        </p:txBody>
      </p:sp>
    </p:spTree>
    <p:extLst>
      <p:ext uri="{BB962C8B-B14F-4D97-AF65-F5344CB8AC3E}">
        <p14:creationId xmlns:p14="http://schemas.microsoft.com/office/powerpoint/2010/main" val="245590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B13165-C323-594B-A761-369AC4CD210A}" type="slidenum">
              <a:rPr lang="en-GB" smtClean="0"/>
              <a:pPr/>
              <a:t>5</a:t>
            </a:fld>
            <a:endParaRPr lang="en-GB"/>
          </a:p>
        </p:txBody>
      </p:sp>
    </p:spTree>
    <p:extLst>
      <p:ext uri="{BB962C8B-B14F-4D97-AF65-F5344CB8AC3E}">
        <p14:creationId xmlns:p14="http://schemas.microsoft.com/office/powerpoint/2010/main" val="3091596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B13165-C323-594B-A761-369AC4CD210A}" type="slidenum">
              <a:rPr lang="en-GB" smtClean="0"/>
              <a:pPr/>
              <a:t>6</a:t>
            </a:fld>
            <a:endParaRPr lang="en-GB"/>
          </a:p>
        </p:txBody>
      </p:sp>
    </p:spTree>
    <p:extLst>
      <p:ext uri="{BB962C8B-B14F-4D97-AF65-F5344CB8AC3E}">
        <p14:creationId xmlns:p14="http://schemas.microsoft.com/office/powerpoint/2010/main" val="399068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Written mainly</a:t>
            </a:r>
            <a:r>
              <a:rPr lang="en-US" baseline="0" dirty="0"/>
              <a:t> for Red Cross and Red Crescent staff, but also a resource for a wider audience.</a:t>
            </a:r>
          </a:p>
          <a:p>
            <a:pPr marL="171450" indent="-171450">
              <a:buFont typeface="Arial" panose="020B0604020202020204" pitchFamily="34" charset="0"/>
              <a:buChar char="•"/>
            </a:pPr>
            <a:r>
              <a:rPr lang="en-US" baseline="0" dirty="0"/>
              <a:t>Produced jointly by ICRC and IFRC</a:t>
            </a:r>
          </a:p>
          <a:p>
            <a:pPr marL="171450" indent="-171450">
              <a:buFont typeface="Arial" panose="020B0604020202020204" pitchFamily="34" charset="0"/>
              <a:buChar char="•"/>
            </a:pPr>
            <a:r>
              <a:rPr lang="en-US" baseline="0" dirty="0"/>
              <a:t>In addition to input and feedback from National Societies, we received input from 2 UN agencies, 5 other NGOs/humanitarian </a:t>
            </a:r>
            <a:r>
              <a:rPr lang="en-US" baseline="0" dirty="0" err="1"/>
              <a:t>organisations</a:t>
            </a:r>
            <a:r>
              <a:rPr lang="en-US" baseline="0" dirty="0"/>
              <a:t>, Twitter and Facebook. </a:t>
            </a:r>
            <a:endParaRPr lang="en-US" dirty="0"/>
          </a:p>
          <a:p>
            <a:endParaRPr lang="en-GB" dirty="0"/>
          </a:p>
        </p:txBody>
      </p:sp>
      <p:sp>
        <p:nvSpPr>
          <p:cNvPr id="4" name="Slide Number Placeholder 3"/>
          <p:cNvSpPr>
            <a:spLocks noGrp="1"/>
          </p:cNvSpPr>
          <p:nvPr>
            <p:ph type="sldNum" sz="quarter" idx="10"/>
          </p:nvPr>
        </p:nvSpPr>
        <p:spPr/>
        <p:txBody>
          <a:bodyPr/>
          <a:lstStyle/>
          <a:p>
            <a:fld id="{75FA9EFE-5F86-40C4-AC1E-38716C11BDA6}" type="slidenum">
              <a:rPr lang="en-GB" smtClean="0"/>
              <a:t>7</a:t>
            </a:fld>
            <a:endParaRPr lang="en-GB"/>
          </a:p>
        </p:txBody>
      </p:sp>
    </p:spTree>
    <p:extLst>
      <p:ext uri="{BB962C8B-B14F-4D97-AF65-F5344CB8AC3E}">
        <p14:creationId xmlns:p14="http://schemas.microsoft.com/office/powerpoint/2010/main" val="1670454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Written mainly</a:t>
            </a:r>
            <a:r>
              <a:rPr lang="en-US" baseline="0" dirty="0"/>
              <a:t> for Red Cross and Red Crescent staff, but also a resource for a wider audience.</a:t>
            </a:r>
          </a:p>
          <a:p>
            <a:pPr marL="171450" indent="-171450">
              <a:buFont typeface="Arial" panose="020B0604020202020204" pitchFamily="34" charset="0"/>
              <a:buChar char="•"/>
            </a:pPr>
            <a:r>
              <a:rPr lang="en-US" baseline="0" dirty="0"/>
              <a:t>Produced jointly by ICRC and IFRC</a:t>
            </a:r>
          </a:p>
          <a:p>
            <a:pPr marL="171450" indent="-171450">
              <a:buFont typeface="Arial" panose="020B0604020202020204" pitchFamily="34" charset="0"/>
              <a:buChar char="•"/>
            </a:pPr>
            <a:r>
              <a:rPr lang="en-US" baseline="0" dirty="0"/>
              <a:t>In addition to input and feedback from National Societies, we received input from 2 UN agencies, 5 other NGOs/humanitarian </a:t>
            </a:r>
            <a:r>
              <a:rPr lang="en-US" baseline="0" dirty="0" err="1"/>
              <a:t>organisations</a:t>
            </a:r>
            <a:r>
              <a:rPr lang="en-US" baseline="0" dirty="0"/>
              <a:t>, Twitter and Facebook. </a:t>
            </a:r>
            <a:endParaRPr lang="en-US" dirty="0"/>
          </a:p>
          <a:p>
            <a:endParaRPr lang="en-GB" dirty="0"/>
          </a:p>
        </p:txBody>
      </p:sp>
      <p:sp>
        <p:nvSpPr>
          <p:cNvPr id="4" name="Slide Number Placeholder 3"/>
          <p:cNvSpPr>
            <a:spLocks noGrp="1"/>
          </p:cNvSpPr>
          <p:nvPr>
            <p:ph type="sldNum" sz="quarter" idx="10"/>
          </p:nvPr>
        </p:nvSpPr>
        <p:spPr/>
        <p:txBody>
          <a:bodyPr/>
          <a:lstStyle/>
          <a:p>
            <a:fld id="{75FA9EFE-5F86-40C4-AC1E-38716C11BDA6}" type="slidenum">
              <a:rPr lang="en-GB" smtClean="0"/>
              <a:t>8</a:t>
            </a:fld>
            <a:endParaRPr lang="en-GB"/>
          </a:p>
        </p:txBody>
      </p:sp>
    </p:spTree>
    <p:extLst>
      <p:ext uri="{BB962C8B-B14F-4D97-AF65-F5344CB8AC3E}">
        <p14:creationId xmlns:p14="http://schemas.microsoft.com/office/powerpoint/2010/main" val="2549904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FA9EFE-5F86-40C4-AC1E-38716C11BDA6}" type="slidenum">
              <a:rPr lang="en-GB" smtClean="0"/>
              <a:t>9</a:t>
            </a:fld>
            <a:endParaRPr lang="en-GB"/>
          </a:p>
        </p:txBody>
      </p:sp>
    </p:spTree>
    <p:extLst>
      <p:ext uri="{BB962C8B-B14F-4D97-AF65-F5344CB8AC3E}">
        <p14:creationId xmlns:p14="http://schemas.microsoft.com/office/powerpoint/2010/main" val="3957766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lvl1pPr algn="ctr">
              <a:defRPr/>
            </a:lvl1pPr>
          </a:lstStyle>
          <a:p>
            <a:r>
              <a:rPr lang="en-US" dirty="0"/>
              <a:t>Click to edit Master title style</a:t>
            </a:r>
            <a:endParaRPr lang="en-GB" dirty="0"/>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37702DC9-8541-CC45-9F74-A7BDCA9180B0}" type="datetime1">
              <a:rPr lang="en-US"/>
              <a:pPr/>
              <a:t>4/15/20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6600F968-9994-2646-8E72-AD9E7C8D533A}" type="slidenum">
              <a:rPr lang="en-GB"/>
              <a:pPr/>
              <a:t>‹#›</a:t>
            </a:fld>
            <a:endParaRPr lang="en-GB"/>
          </a:p>
        </p:txBody>
      </p:sp>
    </p:spTree>
    <p:extLst>
      <p:ext uri="{BB962C8B-B14F-4D97-AF65-F5344CB8AC3E}">
        <p14:creationId xmlns:p14="http://schemas.microsoft.com/office/powerpoint/2010/main" val="132006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fld id="{4A0A3DB1-A135-1A44-B92C-D2478CF270F0}" type="datetime1">
              <a:rPr lang="en-US"/>
              <a:pPr/>
              <a:t>4/15/20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D33A753-AB17-5140-8762-1716260FEB58}" type="slidenum">
              <a:rPr lang="en-GB"/>
              <a:pPr/>
              <a:t>‹#›</a:t>
            </a:fld>
            <a:endParaRPr lang="en-GB"/>
          </a:p>
        </p:txBody>
      </p:sp>
    </p:spTree>
    <p:extLst>
      <p:ext uri="{BB962C8B-B14F-4D97-AF65-F5344CB8AC3E}">
        <p14:creationId xmlns:p14="http://schemas.microsoft.com/office/powerpoint/2010/main" val="394619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857232"/>
            <a:ext cx="2228850" cy="5268931"/>
          </a:xfrm>
        </p:spPr>
        <p:txBody>
          <a:bodyPr vert="eaVert"/>
          <a:lstStyle/>
          <a:p>
            <a:r>
              <a:rPr lang="en-US" dirty="0"/>
              <a:t>Click to edit Master title style</a:t>
            </a:r>
            <a:endParaRPr lang="en-GB" dirty="0"/>
          </a:p>
        </p:txBody>
      </p:sp>
      <p:sp>
        <p:nvSpPr>
          <p:cNvPr id="3" name="Vertical Text Placeholder 2"/>
          <p:cNvSpPr>
            <a:spLocks noGrp="1"/>
          </p:cNvSpPr>
          <p:nvPr>
            <p:ph type="body" orient="vert" idx="1"/>
          </p:nvPr>
        </p:nvSpPr>
        <p:spPr>
          <a:xfrm>
            <a:off x="495300" y="857232"/>
            <a:ext cx="6534150" cy="526893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fld id="{DE1AE8C2-A7B9-734A-B270-47CE36BF4718}" type="datetime1">
              <a:rPr lang="en-US"/>
              <a:pPr/>
              <a:t>4/15/20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0E52BA23-F739-3E49-A685-E9D345F4C14C}" type="slidenum">
              <a:rPr lang="en-GB"/>
              <a:pPr/>
              <a:t>‹#›</a:t>
            </a:fld>
            <a:endParaRPr lang="en-GB"/>
          </a:p>
        </p:txBody>
      </p:sp>
    </p:spTree>
    <p:extLst>
      <p:ext uri="{BB962C8B-B14F-4D97-AF65-F5344CB8AC3E}">
        <p14:creationId xmlns:p14="http://schemas.microsoft.com/office/powerpoint/2010/main" val="2773877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Cover without photo">
    <p:spTree>
      <p:nvGrpSpPr>
        <p:cNvPr id="1" name=""/>
        <p:cNvGrpSpPr/>
        <p:nvPr/>
      </p:nvGrpSpPr>
      <p:grpSpPr>
        <a:xfrm>
          <a:off x="0" y="0"/>
          <a:ext cx="0" cy="0"/>
          <a:chOff x="0" y="0"/>
          <a:chExt cx="0" cy="0"/>
        </a:xfrm>
      </p:grpSpPr>
      <p:sp>
        <p:nvSpPr>
          <p:cNvPr id="2" name="Title 1"/>
          <p:cNvSpPr>
            <a:spLocks noGrp="1"/>
          </p:cNvSpPr>
          <p:nvPr>
            <p:ph type="ctrTitle"/>
          </p:nvPr>
        </p:nvSpPr>
        <p:spPr>
          <a:xfrm>
            <a:off x="1073150" y="2819401"/>
            <a:ext cx="7842250" cy="647591"/>
          </a:xfrm>
        </p:spPr>
        <p:txBody>
          <a:bodyPr/>
          <a:lstStyle>
            <a:lvl1pPr algn="r">
              <a:defRPr b="1">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1073150" y="3886200"/>
            <a:ext cx="7842250" cy="1752600"/>
          </a:xfr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1435795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07026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95300" y="1676400"/>
            <a:ext cx="437515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35550" y="1676400"/>
            <a:ext cx="437515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92973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lvl1pPr algn="ctr">
              <a:defRPr/>
            </a:lvl1pPr>
          </a:lstStyle>
          <a:p>
            <a:r>
              <a:rPr lang="en-US" dirty="0"/>
              <a:t>Click to edit Master title style</a:t>
            </a:r>
            <a:endParaRPr lang="en-GB" dirty="0"/>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A57A4B7D-8710-8041-A50D-207175A44B0D}" type="datetime1">
              <a:rPr lang="en-US"/>
              <a:pPr/>
              <a:t>4/15/20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89FACFC8-3225-3B46-AEFE-DF7E354419A6}" type="slidenum">
              <a:rPr lang="en-GB"/>
              <a:pPr/>
              <a:t>‹#›</a:t>
            </a:fld>
            <a:endParaRPr lang="en-GB"/>
          </a:p>
        </p:txBody>
      </p:sp>
    </p:spTree>
    <p:extLst>
      <p:ext uri="{BB962C8B-B14F-4D97-AF65-F5344CB8AC3E}">
        <p14:creationId xmlns:p14="http://schemas.microsoft.com/office/powerpoint/2010/main" val="4140666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871746"/>
            <a:ext cx="8915400" cy="857256"/>
          </a:xfrm>
        </p:spPr>
        <p:txBody>
          <a:bodyPr anchor="t"/>
          <a:lstStyle>
            <a:lvl1pPr>
              <a:defRPr sz="2800"/>
            </a:lvl1pPr>
          </a:lstStyle>
          <a:p>
            <a:r>
              <a:rPr lang="en-US" dirty="0"/>
              <a:t>Click to edit Master title style</a:t>
            </a:r>
            <a:endParaRPr lang="en-GB" dirty="0"/>
          </a:p>
        </p:txBody>
      </p:sp>
      <p:sp>
        <p:nvSpPr>
          <p:cNvPr id="3" name="Content Placeholder 2"/>
          <p:cNvSpPr>
            <a:spLocks noGrp="1"/>
          </p:cNvSpPr>
          <p:nvPr>
            <p:ph idx="1"/>
          </p:nvPr>
        </p:nvSpPr>
        <p:spPr>
          <a:xfrm>
            <a:off x="495300" y="1871878"/>
            <a:ext cx="8915400" cy="4268799"/>
          </a:xfrm>
        </p:spPr>
        <p:txBody>
          <a:bodyPr/>
          <a:lstStyle>
            <a:lvl1pPr>
              <a:buClr>
                <a:srgbClr val="E00034"/>
              </a:buClr>
              <a:defRPr/>
            </a:lvl1pPr>
            <a:lvl2pPr>
              <a:spcBef>
                <a:spcPts val="300"/>
              </a:spcBef>
              <a:buClr>
                <a:srgbClr val="E00034"/>
              </a:buClr>
              <a:defRPr/>
            </a:lvl2pPr>
            <a:lvl3pPr>
              <a:spcBef>
                <a:spcPts val="300"/>
              </a:spcBef>
              <a:buClr>
                <a:srgbClr val="E00034"/>
              </a:buClr>
              <a:defRPr/>
            </a:lvl3pPr>
            <a:lvl4pPr>
              <a:spcBef>
                <a:spcPts val="300"/>
              </a:spcBef>
              <a:buClr>
                <a:srgbClr val="E00034"/>
              </a:buClr>
              <a:defRPr/>
            </a:lvl4pPr>
            <a:lvl5pPr>
              <a:spcBef>
                <a:spcPts val="300"/>
              </a:spcBef>
              <a:buClr>
                <a:srgbClr val="E0003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fld id="{6E1C519F-D809-BB41-9866-A94BD8D4593F}" type="datetime1">
              <a:rPr lang="en-US"/>
              <a:pPr/>
              <a:t>4/15/20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92EE3BF9-27AB-A640-BE97-18D664C85A78}" type="slidenum">
              <a:rPr lang="en-GB"/>
              <a:pPr/>
              <a:t>‹#›</a:t>
            </a:fld>
            <a:endParaRPr lang="en-GB"/>
          </a:p>
        </p:txBody>
      </p:sp>
    </p:spTree>
    <p:extLst>
      <p:ext uri="{BB962C8B-B14F-4D97-AF65-F5344CB8AC3E}">
        <p14:creationId xmlns:p14="http://schemas.microsoft.com/office/powerpoint/2010/main" val="2404344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15FFC88-D8A2-B049-B33C-076CE2C0857B}" type="datetime1">
              <a:rPr lang="en-US"/>
              <a:pPr/>
              <a:t>4/15/20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C3DDB788-5A98-2A48-B289-8BC2906B666E}" type="slidenum">
              <a:rPr lang="en-GB"/>
              <a:pPr/>
              <a:t>‹#›</a:t>
            </a:fld>
            <a:endParaRPr lang="en-GB"/>
          </a:p>
        </p:txBody>
      </p:sp>
    </p:spTree>
    <p:extLst>
      <p:ext uri="{BB962C8B-B14F-4D97-AF65-F5344CB8AC3E}">
        <p14:creationId xmlns:p14="http://schemas.microsoft.com/office/powerpoint/2010/main" val="828496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495300" y="1857364"/>
            <a:ext cx="4381500" cy="4268799"/>
          </a:xfrm>
        </p:spPr>
        <p:txBody>
          <a:bodyPr/>
          <a:lstStyle>
            <a:lvl1pPr>
              <a:defRPr sz="26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5029200" y="1857364"/>
            <a:ext cx="4381500" cy="4268799"/>
          </a:xfrm>
        </p:spPr>
        <p:txBody>
          <a:bodyPr rtlCol="0">
            <a:normAutofit/>
          </a:bodyPr>
          <a:lstStyle>
            <a:lvl1pPr algn="l" defTabSz="914400" rtl="0" eaLnBrk="1" latinLnBrk="0" hangingPunct="1">
              <a:spcBef>
                <a:spcPct val="20000"/>
              </a:spcBef>
              <a:buClr>
                <a:srgbClr val="E00034"/>
              </a:buClr>
              <a:buFont typeface="Arial" pitchFamily="34" charset="0"/>
              <a:buChar char="•"/>
              <a:defRPr lang="en-US" sz="2600" kern="1200" smtClean="0">
                <a:solidFill>
                  <a:schemeClr val="tx1"/>
                </a:solidFill>
                <a:latin typeface="+mn-lt"/>
                <a:ea typeface="+mn-ea"/>
                <a:cs typeface="+mn-cs"/>
              </a:defRPr>
            </a:lvl1pPr>
            <a:lvl2pPr algn="l" defTabSz="914400" rtl="0" eaLnBrk="1" latinLnBrk="0" hangingPunct="1">
              <a:spcBef>
                <a:spcPct val="20000"/>
              </a:spcBef>
              <a:buClr>
                <a:srgbClr val="E00034"/>
              </a:buClr>
              <a:buFont typeface="Arial" pitchFamily="34" charset="0"/>
              <a:buChar char="•"/>
              <a:defRPr lang="en-US" sz="2400" kern="1200" smtClean="0">
                <a:solidFill>
                  <a:schemeClr val="tx1"/>
                </a:solidFill>
                <a:latin typeface="+mn-lt"/>
                <a:ea typeface="+mn-ea"/>
                <a:cs typeface="+mn-cs"/>
              </a:defRPr>
            </a:lvl2pPr>
            <a:lvl3pPr algn="l" defTabSz="914400" rtl="0" eaLnBrk="1" latinLnBrk="0" hangingPunct="1">
              <a:spcBef>
                <a:spcPct val="20000"/>
              </a:spcBef>
              <a:buClr>
                <a:srgbClr val="E00034"/>
              </a:buClr>
              <a:buFont typeface="Arial" pitchFamily="34" charset="0"/>
              <a:buChar char="•"/>
              <a:defRPr lang="en-US" sz="2400" kern="1200" smtClean="0">
                <a:solidFill>
                  <a:schemeClr val="tx1"/>
                </a:solidFill>
                <a:latin typeface="+mn-lt"/>
                <a:ea typeface="+mn-ea"/>
                <a:cs typeface="+mn-cs"/>
              </a:defRPr>
            </a:lvl3pPr>
            <a:lvl4pPr algn="l" defTabSz="914400" rtl="0" eaLnBrk="1" latinLnBrk="0" hangingPunct="1">
              <a:spcBef>
                <a:spcPct val="20000"/>
              </a:spcBef>
              <a:buClr>
                <a:srgbClr val="E00034"/>
              </a:buClr>
              <a:buFont typeface="Arial" pitchFamily="34" charset="0"/>
              <a:buChar char="•"/>
              <a:defRPr lang="en-US" sz="2000" kern="1200" smtClean="0">
                <a:solidFill>
                  <a:schemeClr val="tx1"/>
                </a:solidFill>
                <a:latin typeface="+mn-lt"/>
                <a:ea typeface="+mn-ea"/>
                <a:cs typeface="+mn-cs"/>
              </a:defRPr>
            </a:lvl4pPr>
            <a:lvl5pPr algn="l" defTabSz="914400" rtl="0" eaLnBrk="1" latinLnBrk="0" hangingPunct="1">
              <a:spcBef>
                <a:spcPct val="20000"/>
              </a:spcBef>
              <a:buClr>
                <a:srgbClr val="E00034"/>
              </a:buClr>
              <a:buFont typeface="Arial" pitchFamily="34" charset="0"/>
              <a:buChar char="•"/>
              <a:defRPr lang="en-GB" sz="2000" kern="1200" dirty="0" smtClean="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3"/>
          <p:cNvSpPr>
            <a:spLocks noGrp="1"/>
          </p:cNvSpPr>
          <p:nvPr>
            <p:ph type="dt" sz="half" idx="10"/>
          </p:nvPr>
        </p:nvSpPr>
        <p:spPr/>
        <p:txBody>
          <a:bodyPr/>
          <a:lstStyle>
            <a:lvl1pPr>
              <a:defRPr/>
            </a:lvl1pPr>
          </a:lstStyle>
          <a:p>
            <a:fld id="{7AE929A6-6194-654D-8B43-34276E46A1ED}" type="datetime1">
              <a:rPr lang="en-US"/>
              <a:pPr/>
              <a:t>4/15/20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8450D347-F52D-7B4E-BA70-7F8DAC7E09AB}" type="slidenum">
              <a:rPr lang="en-GB"/>
              <a:pPr/>
              <a:t>‹#›</a:t>
            </a:fld>
            <a:endParaRPr lang="en-GB"/>
          </a:p>
        </p:txBody>
      </p:sp>
    </p:spTree>
    <p:extLst>
      <p:ext uri="{BB962C8B-B14F-4D97-AF65-F5344CB8AC3E}">
        <p14:creationId xmlns:p14="http://schemas.microsoft.com/office/powerpoint/2010/main" val="1839283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95300" y="1785925"/>
            <a:ext cx="4376738" cy="3889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5032375" y="1785925"/>
            <a:ext cx="4378325" cy="3889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fld id="{B5A47C10-DDE1-F74E-AA96-EB5484F42D4D}" type="datetime1">
              <a:rPr lang="en-US"/>
              <a:pPr/>
              <a:t>4/15/20</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D5D3B1F2-4951-7546-A09B-3C94DCFE4356}" type="slidenum">
              <a:rPr lang="en-GB"/>
              <a:pPr/>
              <a:t>‹#›</a:t>
            </a:fld>
            <a:endParaRPr lang="en-GB"/>
          </a:p>
        </p:txBody>
      </p:sp>
    </p:spTree>
    <p:extLst>
      <p:ext uri="{BB962C8B-B14F-4D97-AF65-F5344CB8AC3E}">
        <p14:creationId xmlns:p14="http://schemas.microsoft.com/office/powerpoint/2010/main" val="224650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871746"/>
            <a:ext cx="8915400" cy="857256"/>
          </a:xfrm>
        </p:spPr>
        <p:txBody>
          <a:bodyPr anchor="t"/>
          <a:lstStyle>
            <a:lvl1pPr>
              <a:defRPr sz="2800"/>
            </a:lvl1pPr>
          </a:lstStyle>
          <a:p>
            <a:r>
              <a:rPr lang="en-US" dirty="0"/>
              <a:t>Click to edit Master title style</a:t>
            </a:r>
            <a:endParaRPr lang="en-GB" dirty="0"/>
          </a:p>
        </p:txBody>
      </p:sp>
      <p:sp>
        <p:nvSpPr>
          <p:cNvPr id="3" name="Content Placeholder 2"/>
          <p:cNvSpPr>
            <a:spLocks noGrp="1"/>
          </p:cNvSpPr>
          <p:nvPr>
            <p:ph idx="1"/>
          </p:nvPr>
        </p:nvSpPr>
        <p:spPr>
          <a:xfrm>
            <a:off x="495300" y="1871878"/>
            <a:ext cx="8915400" cy="4268799"/>
          </a:xfrm>
        </p:spPr>
        <p:txBody>
          <a:bodyPr/>
          <a:lstStyle>
            <a:lvl1pPr>
              <a:buClr>
                <a:srgbClr val="E00034"/>
              </a:buClr>
              <a:defRPr/>
            </a:lvl1pPr>
            <a:lvl2pPr>
              <a:spcBef>
                <a:spcPts val="300"/>
              </a:spcBef>
              <a:buClr>
                <a:srgbClr val="E00034"/>
              </a:buClr>
              <a:defRPr/>
            </a:lvl2pPr>
            <a:lvl3pPr>
              <a:spcBef>
                <a:spcPts val="300"/>
              </a:spcBef>
              <a:buClr>
                <a:srgbClr val="E00034"/>
              </a:buClr>
              <a:defRPr/>
            </a:lvl3pPr>
            <a:lvl4pPr>
              <a:spcBef>
                <a:spcPts val="300"/>
              </a:spcBef>
              <a:buClr>
                <a:srgbClr val="E00034"/>
              </a:buClr>
              <a:defRPr/>
            </a:lvl4pPr>
            <a:lvl5pPr>
              <a:spcBef>
                <a:spcPts val="300"/>
              </a:spcBef>
              <a:buClr>
                <a:srgbClr val="E0003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fld id="{8BCD5DEB-5D78-404E-86AA-C70EE0E40E53}" type="datetime1">
              <a:rPr lang="en-US"/>
              <a:pPr/>
              <a:t>4/15/20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873ED96D-3BEF-AA4B-A27E-5349633970A1}" type="slidenum">
              <a:rPr lang="en-GB"/>
              <a:pPr/>
              <a:t>‹#›</a:t>
            </a:fld>
            <a:endParaRPr lang="en-GB"/>
          </a:p>
        </p:txBody>
      </p:sp>
    </p:spTree>
    <p:extLst>
      <p:ext uri="{BB962C8B-B14F-4D97-AF65-F5344CB8AC3E}">
        <p14:creationId xmlns:p14="http://schemas.microsoft.com/office/powerpoint/2010/main" val="19199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fld id="{EE2CCEA3-5331-9240-9F1E-68F7E3A4E718}" type="datetime1">
              <a:rPr lang="en-US"/>
              <a:pPr/>
              <a:t>4/15/20</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FB01F50F-D2E8-8F47-8A00-F3D9644259E8}" type="slidenum">
              <a:rPr lang="en-GB"/>
              <a:pPr/>
              <a:t>‹#›</a:t>
            </a:fld>
            <a:endParaRPr lang="en-GB"/>
          </a:p>
        </p:txBody>
      </p:sp>
    </p:spTree>
    <p:extLst>
      <p:ext uri="{BB962C8B-B14F-4D97-AF65-F5344CB8AC3E}">
        <p14:creationId xmlns:p14="http://schemas.microsoft.com/office/powerpoint/2010/main" val="1774255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FD7C0DD-2CE1-2D4E-BEE0-CB28961085F0}" type="datetime1">
              <a:rPr lang="en-US"/>
              <a:pPr/>
              <a:t>4/15/20</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13DB604C-A239-AB4A-B934-AC61AD66C38D}" type="slidenum">
              <a:rPr lang="en-GB"/>
              <a:pPr/>
              <a:t>‹#›</a:t>
            </a:fld>
            <a:endParaRPr lang="en-GB"/>
          </a:p>
        </p:txBody>
      </p:sp>
    </p:spTree>
    <p:extLst>
      <p:ext uri="{BB962C8B-B14F-4D97-AF65-F5344CB8AC3E}">
        <p14:creationId xmlns:p14="http://schemas.microsoft.com/office/powerpoint/2010/main" val="3637782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857232"/>
            <a:ext cx="3259138" cy="857256"/>
          </a:xfrm>
        </p:spPr>
        <p:txBody>
          <a:bodyPr anchor="b"/>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3873500" y="857232"/>
            <a:ext cx="5537200" cy="5268931"/>
          </a:xfrm>
        </p:spPr>
        <p:txBody>
          <a:bodyPr/>
          <a:lstStyle>
            <a:lvl1pPr>
              <a:defRPr sz="26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95300" y="1857364"/>
            <a:ext cx="3259138" cy="42687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fld id="{79B2A58E-D1C9-F345-AC90-8B4A3FF497A6}" type="datetime1">
              <a:rPr lang="en-US"/>
              <a:pPr/>
              <a:t>4/15/20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466BD15-F7AD-614F-AA1D-4BCE601BF5A1}" type="slidenum">
              <a:rPr lang="en-GB"/>
              <a:pPr/>
              <a:t>‹#›</a:t>
            </a:fld>
            <a:endParaRPr lang="en-GB"/>
          </a:p>
        </p:txBody>
      </p:sp>
    </p:spTree>
    <p:extLst>
      <p:ext uri="{BB962C8B-B14F-4D97-AF65-F5344CB8AC3E}">
        <p14:creationId xmlns:p14="http://schemas.microsoft.com/office/powerpoint/2010/main" val="3811593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513" y="857232"/>
            <a:ext cx="5943600" cy="387034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0DE5770-8D5E-D144-8B9C-8C583FFB020F}" type="datetime1">
              <a:rPr lang="en-US"/>
              <a:pPr/>
              <a:t>4/15/20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F1D5BE4C-D423-944B-BA09-04E18390FFF4}" type="slidenum">
              <a:rPr lang="en-GB"/>
              <a:pPr/>
              <a:t>‹#›</a:t>
            </a:fld>
            <a:endParaRPr lang="en-GB"/>
          </a:p>
        </p:txBody>
      </p:sp>
    </p:spTree>
    <p:extLst>
      <p:ext uri="{BB962C8B-B14F-4D97-AF65-F5344CB8AC3E}">
        <p14:creationId xmlns:p14="http://schemas.microsoft.com/office/powerpoint/2010/main" val="1798430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fld id="{0CE94B53-CCD7-324C-B352-CB2457BAF070}" type="datetime1">
              <a:rPr lang="en-US"/>
              <a:pPr/>
              <a:t>4/15/20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19C6DC4-CCCA-8C4F-B47F-7891FF41F445}" type="slidenum">
              <a:rPr lang="en-GB"/>
              <a:pPr/>
              <a:t>‹#›</a:t>
            </a:fld>
            <a:endParaRPr lang="en-GB"/>
          </a:p>
        </p:txBody>
      </p:sp>
    </p:spTree>
    <p:extLst>
      <p:ext uri="{BB962C8B-B14F-4D97-AF65-F5344CB8AC3E}">
        <p14:creationId xmlns:p14="http://schemas.microsoft.com/office/powerpoint/2010/main" val="2694614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857232"/>
            <a:ext cx="2228850" cy="5268931"/>
          </a:xfrm>
        </p:spPr>
        <p:txBody>
          <a:bodyPr vert="eaVert"/>
          <a:lstStyle/>
          <a:p>
            <a:r>
              <a:rPr lang="en-US" dirty="0"/>
              <a:t>Click to edit Master title style</a:t>
            </a:r>
            <a:endParaRPr lang="en-GB" dirty="0"/>
          </a:p>
        </p:txBody>
      </p:sp>
      <p:sp>
        <p:nvSpPr>
          <p:cNvPr id="3" name="Vertical Text Placeholder 2"/>
          <p:cNvSpPr>
            <a:spLocks noGrp="1"/>
          </p:cNvSpPr>
          <p:nvPr>
            <p:ph type="body" orient="vert" idx="1"/>
          </p:nvPr>
        </p:nvSpPr>
        <p:spPr>
          <a:xfrm>
            <a:off x="495300" y="857232"/>
            <a:ext cx="6534150" cy="526893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fld id="{BFAB3481-59BC-BF42-A2DF-E12A1F022FB0}" type="datetime1">
              <a:rPr lang="en-US"/>
              <a:pPr/>
              <a:t>4/15/20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6721F6AE-08E7-5B47-A832-B97E41970163}" type="slidenum">
              <a:rPr lang="en-GB"/>
              <a:pPr/>
              <a:t>‹#›</a:t>
            </a:fld>
            <a:endParaRPr lang="en-GB"/>
          </a:p>
        </p:txBody>
      </p:sp>
    </p:spTree>
    <p:extLst>
      <p:ext uri="{BB962C8B-B14F-4D97-AF65-F5344CB8AC3E}">
        <p14:creationId xmlns:p14="http://schemas.microsoft.com/office/powerpoint/2010/main" val="365993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Cover without photo">
    <p:spTree>
      <p:nvGrpSpPr>
        <p:cNvPr id="1" name=""/>
        <p:cNvGrpSpPr/>
        <p:nvPr/>
      </p:nvGrpSpPr>
      <p:grpSpPr>
        <a:xfrm>
          <a:off x="0" y="0"/>
          <a:ext cx="0" cy="0"/>
          <a:chOff x="0" y="0"/>
          <a:chExt cx="0" cy="0"/>
        </a:xfrm>
      </p:grpSpPr>
      <p:sp>
        <p:nvSpPr>
          <p:cNvPr id="4" name="Rectangle 3"/>
          <p:cNvSpPr/>
          <p:nvPr/>
        </p:nvSpPr>
        <p:spPr>
          <a:xfrm>
            <a:off x="165100" y="1124744"/>
            <a:ext cx="9575800" cy="5616624"/>
          </a:xfrm>
          <a:prstGeom prst="rect">
            <a:avLst/>
          </a:prstGeom>
          <a:solidFill>
            <a:srgbClr val="9589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600"/>
          </a:p>
        </p:txBody>
      </p:sp>
      <p:sp>
        <p:nvSpPr>
          <p:cNvPr id="2" name="Title 1"/>
          <p:cNvSpPr>
            <a:spLocks noGrp="1"/>
          </p:cNvSpPr>
          <p:nvPr>
            <p:ph type="ctrTitle"/>
          </p:nvPr>
        </p:nvSpPr>
        <p:spPr>
          <a:xfrm>
            <a:off x="1073150" y="2819401"/>
            <a:ext cx="7842250" cy="647591"/>
          </a:xfrm>
          <a:prstGeom prst="rect">
            <a:avLst/>
          </a:prstGeom>
        </p:spPr>
        <p:txBody>
          <a:bodyPr/>
          <a:lstStyle>
            <a:lvl1pPr algn="r">
              <a:defRPr b="1">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1073150" y="3886200"/>
            <a:ext cx="7842250" cy="2135088"/>
          </a:xfrm>
          <a:prstGeom prst="rect">
            <a:avLst/>
          </a:prstGeo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9" name="Rectangle 8"/>
          <p:cNvSpPr/>
          <p:nvPr/>
        </p:nvSpPr>
        <p:spPr>
          <a:xfrm>
            <a:off x="5109017" y="188640"/>
            <a:ext cx="4446494"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600" dirty="0"/>
          </a:p>
        </p:txBody>
      </p:sp>
      <p:pic>
        <p:nvPicPr>
          <p:cNvPr id="8" name="Imag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21052" y="260649"/>
            <a:ext cx="4049420" cy="553245"/>
          </a:xfrm>
          <a:prstGeom prst="rect">
            <a:avLst/>
          </a:prstGeom>
        </p:spPr>
      </p:pic>
    </p:spTree>
    <p:extLst>
      <p:ext uri="{BB962C8B-B14F-4D97-AF65-F5344CB8AC3E}">
        <p14:creationId xmlns:p14="http://schemas.microsoft.com/office/powerpoint/2010/main" val="2527389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cxnSp>
        <p:nvCxnSpPr>
          <p:cNvPr id="5" name="Straight Connector 4"/>
          <p:cNvCxnSpPr/>
          <p:nvPr/>
        </p:nvCxnSpPr>
        <p:spPr>
          <a:xfrm>
            <a:off x="428497" y="2060848"/>
            <a:ext cx="897099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4"/>
          <p:cNvCxnSpPr/>
          <p:nvPr/>
        </p:nvCxnSpPr>
        <p:spPr>
          <a:xfrm>
            <a:off x="428497" y="908720"/>
            <a:ext cx="897099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p:nvPr>
        </p:nvSpPr>
        <p:spPr bwMode="auto">
          <a:xfrm>
            <a:off x="428497" y="908720"/>
            <a:ext cx="897099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8" name="Text Placeholder 2"/>
          <p:cNvSpPr>
            <a:spLocks noGrp="1"/>
          </p:cNvSpPr>
          <p:nvPr>
            <p:ph idx="1"/>
          </p:nvPr>
        </p:nvSpPr>
        <p:spPr bwMode="auto">
          <a:xfrm>
            <a:off x="1981200" y="2234282"/>
            <a:ext cx="74295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34397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428497" y="2204864"/>
            <a:ext cx="3699003" cy="3960440"/>
          </a:xfrm>
          <a:prstGeom prst="rect">
            <a:avLst/>
          </a:prstGeom>
        </p:spPr>
        <p:txBody>
          <a:bodyPr rtlCol="0">
            <a:normAutofit/>
          </a:bodyPr>
          <a:lstStyle/>
          <a:p>
            <a:pPr lvl="0"/>
            <a:r>
              <a:rPr lang="en-US" noProof="0"/>
              <a:t>Click icon to add chart</a:t>
            </a:r>
            <a:endParaRPr lang="en-GB" noProof="0" dirty="0"/>
          </a:p>
        </p:txBody>
      </p:sp>
      <p:sp>
        <p:nvSpPr>
          <p:cNvPr id="7" name="Text Placeholder 6"/>
          <p:cNvSpPr>
            <a:spLocks noGrp="1"/>
          </p:cNvSpPr>
          <p:nvPr>
            <p:ph type="body" sz="quarter" idx="11"/>
          </p:nvPr>
        </p:nvSpPr>
        <p:spPr>
          <a:xfrm>
            <a:off x="4289751" y="2204864"/>
            <a:ext cx="5118100" cy="396044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8" name="Straight Connector 4"/>
          <p:cNvCxnSpPr/>
          <p:nvPr/>
        </p:nvCxnSpPr>
        <p:spPr>
          <a:xfrm>
            <a:off x="428497" y="2060848"/>
            <a:ext cx="897099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4"/>
          <p:cNvCxnSpPr/>
          <p:nvPr/>
        </p:nvCxnSpPr>
        <p:spPr>
          <a:xfrm>
            <a:off x="428497" y="908720"/>
            <a:ext cx="897099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bwMode="auto">
          <a:xfrm>
            <a:off x="428497" y="908720"/>
            <a:ext cx="897099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220123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hoto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981200" y="3468732"/>
            <a:ext cx="7429500" cy="2755776"/>
          </a:xfrm>
          <a:prstGeom prst="rect">
            <a:avLst/>
          </a:prstGeom>
        </p:spPr>
        <p:txBody>
          <a:bodyPr rtlCol="0">
            <a:normAutofit/>
          </a:bodyPr>
          <a:lstStyle/>
          <a:p>
            <a:pPr lvl="0"/>
            <a:r>
              <a:rPr lang="en-US" noProof="0"/>
              <a:t>Click icon to add picture</a:t>
            </a:r>
            <a:endParaRPr lang="en-GB" noProof="0" dirty="0"/>
          </a:p>
        </p:txBody>
      </p:sp>
      <p:sp>
        <p:nvSpPr>
          <p:cNvPr id="6" name="Text Placeholder 5"/>
          <p:cNvSpPr>
            <a:spLocks noGrp="1"/>
          </p:cNvSpPr>
          <p:nvPr>
            <p:ph type="body" sz="quarter" idx="11"/>
          </p:nvPr>
        </p:nvSpPr>
        <p:spPr>
          <a:xfrm>
            <a:off x="1981200" y="2204864"/>
            <a:ext cx="7429500" cy="1143000"/>
          </a:xfrm>
          <a:prstGeom prst="rect">
            <a:avLst/>
          </a:prstGeom>
        </p:spPr>
        <p:txBody>
          <a:bodyPr/>
          <a:lstStyle/>
          <a:p>
            <a:pPr lvl="0"/>
            <a:r>
              <a:rPr lang="en-US"/>
              <a:t>Edit Master text styles</a:t>
            </a:r>
          </a:p>
        </p:txBody>
      </p:sp>
      <p:sp>
        <p:nvSpPr>
          <p:cNvPr id="7" name="Title Placeholder 1"/>
          <p:cNvSpPr>
            <a:spLocks noGrp="1"/>
          </p:cNvSpPr>
          <p:nvPr>
            <p:ph type="title"/>
          </p:nvPr>
        </p:nvSpPr>
        <p:spPr bwMode="auto">
          <a:xfrm>
            <a:off x="428497" y="908720"/>
            <a:ext cx="897099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cxnSp>
        <p:nvCxnSpPr>
          <p:cNvPr id="12" name="Straight Connector 4"/>
          <p:cNvCxnSpPr/>
          <p:nvPr/>
        </p:nvCxnSpPr>
        <p:spPr>
          <a:xfrm>
            <a:off x="428497" y="2060848"/>
            <a:ext cx="897099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4"/>
          <p:cNvCxnSpPr/>
          <p:nvPr/>
        </p:nvCxnSpPr>
        <p:spPr>
          <a:xfrm>
            <a:off x="428497" y="908720"/>
            <a:ext cx="8970997"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690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9FBB8D1C-270B-7942-9A22-4D99F1A57F8A}" type="datetime1">
              <a:rPr lang="en-US"/>
              <a:pPr/>
              <a:t>4/15/20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0BEC770-61B0-3A43-B98D-9E6E0BA851B9}" type="slidenum">
              <a:rPr lang="en-GB"/>
              <a:pPr/>
              <a:t>‹#›</a:t>
            </a:fld>
            <a:endParaRPr lang="en-GB"/>
          </a:p>
        </p:txBody>
      </p:sp>
    </p:spTree>
    <p:extLst>
      <p:ext uri="{BB962C8B-B14F-4D97-AF65-F5344CB8AC3E}">
        <p14:creationId xmlns:p14="http://schemas.microsoft.com/office/powerpoint/2010/main" val="3845039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End contact Layout">
    <p:spTree>
      <p:nvGrpSpPr>
        <p:cNvPr id="1" name=""/>
        <p:cNvGrpSpPr/>
        <p:nvPr/>
      </p:nvGrpSpPr>
      <p:grpSpPr>
        <a:xfrm>
          <a:off x="0" y="0"/>
          <a:ext cx="0" cy="0"/>
          <a:chOff x="0" y="0"/>
          <a:chExt cx="0" cy="0"/>
        </a:xfrm>
      </p:grpSpPr>
      <p:grpSp>
        <p:nvGrpSpPr>
          <p:cNvPr id="2" name="Group 7"/>
          <p:cNvGrpSpPr>
            <a:grpSpLocks/>
          </p:cNvGrpSpPr>
          <p:nvPr/>
        </p:nvGrpSpPr>
        <p:grpSpPr bwMode="auto">
          <a:xfrm>
            <a:off x="165100" y="152400"/>
            <a:ext cx="9575800" cy="6553200"/>
            <a:chOff x="152400" y="76200"/>
            <a:chExt cx="8839200" cy="6553200"/>
          </a:xfrm>
        </p:grpSpPr>
        <p:sp>
          <p:nvSpPr>
            <p:cNvPr id="3" name="Rectangle 2"/>
            <p:cNvSpPr/>
            <p:nvPr/>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600"/>
            </a:p>
          </p:txBody>
        </p:sp>
        <p:sp>
          <p:nvSpPr>
            <p:cNvPr id="4" name="Rectangle 3"/>
            <p:cNvSpPr/>
            <p:nvPr userDrawn="1"/>
          </p:nvSpPr>
          <p:spPr>
            <a:xfrm>
              <a:off x="152400" y="76200"/>
              <a:ext cx="8839200" cy="57600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600"/>
            </a:p>
          </p:txBody>
        </p:sp>
        <p:sp>
          <p:nvSpPr>
            <p:cNvPr id="5" name="TextBox 4"/>
            <p:cNvSpPr txBox="1"/>
            <p:nvPr/>
          </p:nvSpPr>
          <p:spPr>
            <a:xfrm>
              <a:off x="533400" y="498475"/>
              <a:ext cx="8226142" cy="5001369"/>
            </a:xfrm>
            <a:prstGeom prst="rect">
              <a:avLst/>
            </a:prstGeom>
            <a:noFill/>
          </p:spPr>
          <p:txBody>
            <a:bodyPr wrap="square" lIns="0" tIns="0" rIns="0" bIns="0">
              <a:spAutoFit/>
            </a:bodyPr>
            <a:lstStyle/>
            <a:p>
              <a:pPr fontAlgn="auto">
                <a:spcBef>
                  <a:spcPts val="0"/>
                </a:spcBef>
                <a:spcAft>
                  <a:spcPts val="0"/>
                </a:spcAft>
                <a:defRPr/>
              </a:pPr>
              <a:r>
                <a:rPr lang="en-US" sz="1600" b="1" baseline="0" dirty="0">
                  <a:solidFill>
                    <a:schemeClr val="bg1"/>
                  </a:solidFill>
                  <a:latin typeface="Arial" pitchFamily="34" charset="0"/>
                  <a:cs typeface="Arial" pitchFamily="34" charset="0"/>
                </a:rPr>
                <a:t>FOR FURTHER INFORMATION </a:t>
              </a:r>
              <a:r>
                <a:rPr lang="en-US" sz="1600" b="1" baseline="0">
                  <a:solidFill>
                    <a:schemeClr val="bg1"/>
                  </a:solidFill>
                  <a:latin typeface="Arial" pitchFamily="34" charset="0"/>
                  <a:cs typeface="Arial" pitchFamily="34" charset="0"/>
                </a:rPr>
                <a:t>ON PLEASE </a:t>
              </a:r>
              <a:r>
                <a:rPr lang="en-US" sz="1600" b="1" baseline="0" dirty="0">
                  <a:solidFill>
                    <a:schemeClr val="bg1"/>
                  </a:solidFill>
                  <a:latin typeface="Arial" pitchFamily="34" charset="0"/>
                  <a:cs typeface="Arial" pitchFamily="34" charset="0"/>
                </a:rPr>
                <a:t>CONTACT:</a:t>
              </a:r>
            </a:p>
            <a:p>
              <a:pPr fontAlgn="auto">
                <a:spcBef>
                  <a:spcPts val="0"/>
                </a:spcBef>
                <a:spcAft>
                  <a:spcPts val="0"/>
                </a:spcAft>
                <a:defRPr/>
              </a:pPr>
              <a:endParaRPr lang="en-US" sz="1600" b="1" baseline="0" dirty="0">
                <a:solidFill>
                  <a:schemeClr val="bg1"/>
                </a:solidFill>
                <a:latin typeface="Arial" pitchFamily="34" charset="0"/>
                <a:cs typeface="Arial" pitchFamily="34" charset="0"/>
              </a:endParaRPr>
            </a:p>
            <a:p>
              <a:pPr fontAlgn="auto">
                <a:spcBef>
                  <a:spcPts val="0"/>
                </a:spcBef>
                <a:spcAft>
                  <a:spcPts val="0"/>
                </a:spcAft>
                <a:defRPr/>
              </a:pPr>
              <a:endParaRPr lang="en-US" sz="1600" b="1" baseline="0">
                <a:solidFill>
                  <a:schemeClr val="bg1"/>
                </a:solidFill>
                <a:latin typeface="Arial" pitchFamily="34" charset="0"/>
                <a:cs typeface="Arial" pitchFamily="34" charset="0"/>
              </a:endParaRPr>
            </a:p>
            <a:p>
              <a:pPr fontAlgn="auto">
                <a:spcBef>
                  <a:spcPts val="0"/>
                </a:spcBef>
                <a:spcAft>
                  <a:spcPts val="0"/>
                </a:spcAft>
                <a:defRPr/>
              </a:pPr>
              <a:endParaRPr lang="en-US" sz="1600" b="1" baseline="0">
                <a:solidFill>
                  <a:schemeClr val="bg1"/>
                </a:solidFill>
                <a:latin typeface="Arial" pitchFamily="34" charset="0"/>
                <a:cs typeface="Arial" pitchFamily="34" charset="0"/>
              </a:endParaRPr>
            </a:p>
            <a:p>
              <a:pPr fontAlgn="auto">
                <a:spcBef>
                  <a:spcPts val="0"/>
                </a:spcBef>
                <a:spcAft>
                  <a:spcPts val="0"/>
                </a:spcAft>
                <a:defRPr/>
              </a:pPr>
              <a:endParaRPr lang="en-US" sz="1600" b="1" baseline="0">
                <a:solidFill>
                  <a:schemeClr val="bg1"/>
                </a:solidFill>
                <a:latin typeface="Arial" pitchFamily="34" charset="0"/>
                <a:cs typeface="Arial" pitchFamily="34" charset="0"/>
              </a:endParaRPr>
            </a:p>
            <a:p>
              <a:pPr fontAlgn="auto">
                <a:spcBef>
                  <a:spcPts val="0"/>
                </a:spcBef>
                <a:spcAft>
                  <a:spcPts val="0"/>
                </a:spcAft>
                <a:defRPr/>
              </a:pPr>
              <a:endParaRPr lang="en-US" sz="1600" b="1" baseline="0">
                <a:solidFill>
                  <a:schemeClr val="bg1"/>
                </a:solidFill>
                <a:latin typeface="Arial" pitchFamily="34" charset="0"/>
                <a:cs typeface="Arial" pitchFamily="34" charset="0"/>
              </a:endParaRPr>
            </a:p>
            <a:p>
              <a:pPr fontAlgn="auto">
                <a:spcBef>
                  <a:spcPts val="0"/>
                </a:spcBef>
                <a:spcAft>
                  <a:spcPts val="0"/>
                </a:spcAft>
                <a:defRPr/>
              </a:pPr>
              <a:endParaRPr lang="en-US" sz="1600" b="1" baseline="0">
                <a:solidFill>
                  <a:schemeClr val="bg1"/>
                </a:solidFill>
                <a:latin typeface="Arial" pitchFamily="34" charset="0"/>
                <a:cs typeface="Arial" pitchFamily="34" charset="0"/>
              </a:endParaRPr>
            </a:p>
            <a:p>
              <a:pPr fontAlgn="auto">
                <a:spcBef>
                  <a:spcPts val="0"/>
                </a:spcBef>
                <a:spcAft>
                  <a:spcPts val="0"/>
                </a:spcAft>
                <a:defRPr/>
              </a:pPr>
              <a:endParaRPr lang="en-US" sz="1600" b="1" baseline="0">
                <a:solidFill>
                  <a:schemeClr val="bg1"/>
                </a:solidFill>
                <a:latin typeface="Arial" pitchFamily="34" charset="0"/>
                <a:cs typeface="Arial" pitchFamily="34" charset="0"/>
              </a:endParaRPr>
            </a:p>
            <a:p>
              <a:pPr fontAlgn="auto">
                <a:spcBef>
                  <a:spcPts val="0"/>
                </a:spcBef>
                <a:spcAft>
                  <a:spcPts val="0"/>
                </a:spcAft>
                <a:defRPr/>
              </a:pPr>
              <a:endParaRPr lang="en-US" sz="1600" b="1" baseline="0">
                <a:solidFill>
                  <a:schemeClr val="bg1"/>
                </a:solidFill>
                <a:latin typeface="Arial" pitchFamily="34" charset="0"/>
                <a:cs typeface="Arial" pitchFamily="34" charset="0"/>
              </a:endParaRPr>
            </a:p>
            <a:p>
              <a:pPr fontAlgn="auto">
                <a:spcBef>
                  <a:spcPts val="0"/>
                </a:spcBef>
                <a:spcAft>
                  <a:spcPts val="0"/>
                </a:spcAft>
                <a:defRPr/>
              </a:pPr>
              <a:endParaRPr lang="en-US" sz="1100" b="1" baseline="0">
                <a:solidFill>
                  <a:schemeClr val="bg1"/>
                </a:solidFill>
                <a:latin typeface="Arial" pitchFamily="34" charset="0"/>
                <a:cs typeface="Arial" pitchFamily="34" charset="0"/>
              </a:endParaRPr>
            </a:p>
            <a:p>
              <a:pPr fontAlgn="auto">
                <a:spcBef>
                  <a:spcPts val="0"/>
                </a:spcBef>
                <a:spcAft>
                  <a:spcPts val="0"/>
                </a:spcAft>
                <a:defRPr/>
              </a:pPr>
              <a:endParaRPr lang="en-US" sz="1100" b="1" baseline="0">
                <a:solidFill>
                  <a:schemeClr val="bg1"/>
                </a:solidFill>
                <a:latin typeface="Arial" pitchFamily="34" charset="0"/>
                <a:cs typeface="Arial" pitchFamily="34" charset="0"/>
              </a:endParaRPr>
            </a:p>
            <a:p>
              <a:pPr fontAlgn="auto">
                <a:spcBef>
                  <a:spcPts val="0"/>
                </a:spcBef>
                <a:spcAft>
                  <a:spcPts val="0"/>
                </a:spcAft>
                <a:defRPr/>
              </a:pPr>
              <a:endParaRPr lang="en-US" sz="1100" b="1" baseline="0">
                <a:solidFill>
                  <a:schemeClr val="bg1"/>
                </a:solidFill>
                <a:latin typeface="Arial" pitchFamily="34" charset="0"/>
                <a:cs typeface="Arial" pitchFamily="34" charset="0"/>
              </a:endParaRPr>
            </a:p>
            <a:p>
              <a:pPr fontAlgn="auto">
                <a:spcBef>
                  <a:spcPts val="0"/>
                </a:spcBef>
                <a:spcAft>
                  <a:spcPts val="0"/>
                </a:spcAft>
                <a:defRPr/>
              </a:pPr>
              <a:r>
                <a:rPr lang="en-US" sz="1100" b="1" baseline="0">
                  <a:solidFill>
                    <a:schemeClr val="bg1"/>
                  </a:solidFill>
                  <a:latin typeface="Arial" pitchFamily="34" charset="0"/>
                  <a:cs typeface="Arial" pitchFamily="34" charset="0"/>
                </a:rPr>
                <a:t>THIS PRESENTATION </a:t>
              </a:r>
              <a:r>
                <a:rPr lang="en-US" sz="1100" b="1" baseline="0" dirty="0">
                  <a:solidFill>
                    <a:schemeClr val="bg1"/>
                  </a:solidFill>
                  <a:latin typeface="Arial" pitchFamily="34" charset="0"/>
                  <a:cs typeface="Arial" pitchFamily="34" charset="0"/>
                </a:rPr>
                <a:t>IS PUBLISHED BY</a:t>
              </a:r>
            </a:p>
            <a:p>
              <a:pPr fontAlgn="auto">
                <a:spcBef>
                  <a:spcPts val="0"/>
                </a:spcBef>
                <a:spcAft>
                  <a:spcPts val="0"/>
                </a:spcAft>
                <a:defRPr/>
              </a:pPr>
              <a:endParaRPr lang="en-US" sz="1100" b="1" baseline="0">
                <a:solidFill>
                  <a:schemeClr val="bg1"/>
                </a:solidFill>
                <a:latin typeface="Arial" pitchFamily="34" charset="0"/>
                <a:cs typeface="Arial" pitchFamily="34" charset="0"/>
              </a:endParaRPr>
            </a:p>
            <a:p>
              <a:pPr fontAlgn="auto">
                <a:spcBef>
                  <a:spcPts val="0"/>
                </a:spcBef>
                <a:spcAft>
                  <a:spcPts val="0"/>
                </a:spcAft>
                <a:defRPr/>
              </a:pPr>
              <a:r>
                <a:rPr lang="en-US" sz="1100" b="1" baseline="0">
                  <a:solidFill>
                    <a:schemeClr val="bg1"/>
                  </a:solidFill>
                  <a:latin typeface="Arial" pitchFamily="34" charset="0"/>
                  <a:cs typeface="Arial" pitchFamily="34" charset="0"/>
                </a:rPr>
                <a:t>INTERNATIONAL COMMITTEE OF THE RED CROSS (ICRC)</a:t>
              </a:r>
            </a:p>
            <a:p>
              <a:pPr fontAlgn="auto">
                <a:spcBef>
                  <a:spcPts val="0"/>
                </a:spcBef>
                <a:spcAft>
                  <a:spcPts val="0"/>
                </a:spcAft>
                <a:defRPr/>
              </a:pPr>
              <a:r>
                <a:rPr lang="en-US" sz="1100" b="1" baseline="0">
                  <a:solidFill>
                    <a:schemeClr val="bg1"/>
                  </a:solidFill>
                  <a:latin typeface="Arial" pitchFamily="34" charset="0"/>
                  <a:cs typeface="Arial" pitchFamily="34" charset="0"/>
                </a:rPr>
                <a:t>19 AVENUE DE LA PAIX</a:t>
              </a:r>
            </a:p>
            <a:p>
              <a:pPr fontAlgn="auto">
                <a:spcBef>
                  <a:spcPts val="0"/>
                </a:spcBef>
                <a:spcAft>
                  <a:spcPts val="0"/>
                </a:spcAft>
                <a:defRPr/>
              </a:pPr>
              <a:r>
                <a:rPr lang="fr-FR" sz="1100" b="1" baseline="0">
                  <a:solidFill>
                    <a:schemeClr val="bg1"/>
                  </a:solidFill>
                  <a:latin typeface="Arial" pitchFamily="34" charset="0"/>
                  <a:cs typeface="Arial" pitchFamily="34" charset="0"/>
                </a:rPr>
                <a:t>CH-1202 GENEVA</a:t>
              </a:r>
            </a:p>
            <a:p>
              <a:pPr fontAlgn="auto">
                <a:spcBef>
                  <a:spcPts val="0"/>
                </a:spcBef>
                <a:spcAft>
                  <a:spcPts val="0"/>
                </a:spcAft>
                <a:defRPr/>
              </a:pPr>
              <a:r>
                <a:rPr lang="fr-FR" sz="1100" b="1" baseline="0">
                  <a:solidFill>
                    <a:schemeClr val="bg1"/>
                  </a:solidFill>
                  <a:latin typeface="Arial" pitchFamily="34" charset="0"/>
                  <a:cs typeface="Arial" pitchFamily="34" charset="0"/>
                </a:rPr>
                <a:t>SWITZERLAND</a:t>
              </a:r>
            </a:p>
            <a:p>
              <a:pPr fontAlgn="auto">
                <a:spcBef>
                  <a:spcPts val="0"/>
                </a:spcBef>
                <a:spcAft>
                  <a:spcPts val="0"/>
                </a:spcAft>
                <a:defRPr/>
              </a:pPr>
              <a:endParaRPr lang="en-US" sz="1100" b="1" baseline="0">
                <a:solidFill>
                  <a:schemeClr val="bg1"/>
                </a:solidFill>
                <a:latin typeface="Arial" pitchFamily="34" charset="0"/>
                <a:cs typeface="Arial" pitchFamily="34" charset="0"/>
              </a:endParaRPr>
            </a:p>
            <a:p>
              <a:pPr fontAlgn="auto">
                <a:spcBef>
                  <a:spcPts val="0"/>
                </a:spcBef>
                <a:spcAft>
                  <a:spcPts val="0"/>
                </a:spcAft>
                <a:defRPr/>
              </a:pPr>
              <a:r>
                <a:rPr lang="en-US" sz="1100" b="1" baseline="0">
                  <a:solidFill>
                    <a:schemeClr val="bg1"/>
                  </a:solidFill>
                  <a:latin typeface="Arial" pitchFamily="34" charset="0"/>
                  <a:cs typeface="Arial" pitchFamily="34" charset="0"/>
                </a:rPr>
                <a:t>INTERNATIONAL </a:t>
              </a:r>
              <a:r>
                <a:rPr lang="en-US" sz="1100" b="1" baseline="0" dirty="0">
                  <a:solidFill>
                    <a:schemeClr val="bg1"/>
                  </a:solidFill>
                  <a:latin typeface="Arial" pitchFamily="34" charset="0"/>
                  <a:cs typeface="Arial" pitchFamily="34" charset="0"/>
                </a:rPr>
                <a:t>FEDERATION OF </a:t>
              </a:r>
              <a:br>
                <a:rPr lang="en-US" sz="1100" b="1" baseline="0" dirty="0">
                  <a:solidFill>
                    <a:schemeClr val="bg1"/>
                  </a:solidFill>
                  <a:latin typeface="Arial" pitchFamily="34" charset="0"/>
                  <a:cs typeface="Arial" pitchFamily="34" charset="0"/>
                </a:rPr>
              </a:br>
              <a:r>
                <a:rPr lang="en-US" sz="1100" b="1" baseline="0" dirty="0">
                  <a:solidFill>
                    <a:schemeClr val="bg1"/>
                  </a:solidFill>
                  <a:latin typeface="Arial" pitchFamily="34" charset="0"/>
                  <a:cs typeface="Arial" pitchFamily="34" charset="0"/>
                </a:rPr>
                <a:t>RED CROSS AND RED CRESCENT SOCIETIES</a:t>
              </a:r>
            </a:p>
            <a:p>
              <a:pPr fontAlgn="auto">
                <a:spcBef>
                  <a:spcPts val="0"/>
                </a:spcBef>
                <a:spcAft>
                  <a:spcPts val="0"/>
                </a:spcAft>
                <a:defRPr/>
              </a:pPr>
              <a:r>
                <a:rPr lang="en-US" sz="1100" b="1" baseline="0" dirty="0">
                  <a:solidFill>
                    <a:schemeClr val="bg1"/>
                  </a:solidFill>
                  <a:latin typeface="Arial" pitchFamily="34" charset="0"/>
                  <a:cs typeface="Arial" pitchFamily="34" charset="0"/>
                </a:rPr>
                <a:t>P.O. BOX 303</a:t>
              </a:r>
            </a:p>
            <a:p>
              <a:pPr fontAlgn="auto">
                <a:spcBef>
                  <a:spcPts val="0"/>
                </a:spcBef>
                <a:spcAft>
                  <a:spcPts val="0"/>
                </a:spcAft>
                <a:defRPr/>
              </a:pPr>
              <a:r>
                <a:rPr lang="en-US" sz="1100" b="1" baseline="0" dirty="0">
                  <a:solidFill>
                    <a:schemeClr val="bg1"/>
                  </a:solidFill>
                  <a:latin typeface="Arial" pitchFamily="34" charset="0"/>
                  <a:cs typeface="Arial" pitchFamily="34" charset="0"/>
                </a:rPr>
                <a:t>CH-1211 GENEVA 19</a:t>
              </a:r>
            </a:p>
            <a:p>
              <a:pPr fontAlgn="auto">
                <a:spcBef>
                  <a:spcPts val="0"/>
                </a:spcBef>
                <a:spcAft>
                  <a:spcPts val="0"/>
                </a:spcAft>
                <a:defRPr/>
              </a:pPr>
              <a:r>
                <a:rPr lang="en-US" sz="1100" b="1" baseline="0" dirty="0">
                  <a:solidFill>
                    <a:schemeClr val="bg1"/>
                  </a:solidFill>
                  <a:latin typeface="Arial" pitchFamily="34" charset="0"/>
                  <a:cs typeface="Arial" pitchFamily="34" charset="0"/>
                </a:rPr>
                <a:t>SWITZERLAND</a:t>
              </a:r>
            </a:p>
            <a:p>
              <a:pPr fontAlgn="auto">
                <a:spcBef>
                  <a:spcPts val="0"/>
                </a:spcBef>
                <a:spcAft>
                  <a:spcPts val="0"/>
                </a:spcAft>
                <a:defRPr/>
              </a:pPr>
              <a:endParaRPr lang="en-US" sz="1600" b="1" baseline="0" dirty="0">
                <a:solidFill>
                  <a:schemeClr val="bg1"/>
                </a:solidFill>
                <a:latin typeface="Arial" pitchFamily="34" charset="0"/>
                <a:cs typeface="Arial" pitchFamily="34" charset="0"/>
              </a:endParaRPr>
            </a:p>
          </p:txBody>
        </p:sp>
      </p:grpSp>
      <p:pic>
        <p:nvPicPr>
          <p:cNvPr id="12" name="Image 11" descr="IFRC-tagline-logo-EN.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21052" y="5949280"/>
            <a:ext cx="4390013" cy="789432"/>
          </a:xfrm>
          <a:prstGeom prst="rect">
            <a:avLst/>
          </a:prstGeom>
        </p:spPr>
      </p:pic>
      <p:pic>
        <p:nvPicPr>
          <p:cNvPr id="9" name="Picture 8" descr="logshorteng"/>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489" y="5956075"/>
            <a:ext cx="692732" cy="725805"/>
          </a:xfrm>
          <a:prstGeom prst="rect">
            <a:avLst/>
          </a:prstGeom>
          <a:noFill/>
          <a:ln w="9525">
            <a:noFill/>
            <a:miter lim="800000"/>
            <a:headEnd/>
            <a:tailEnd/>
          </a:ln>
        </p:spPr>
      </p:pic>
      <p:graphicFrame>
        <p:nvGraphicFramePr>
          <p:cNvPr id="6" name="Table 5"/>
          <p:cNvGraphicFramePr>
            <a:graphicFrameLocks noGrp="1"/>
          </p:cNvGraphicFramePr>
          <p:nvPr userDrawn="1">
            <p:extLst>
              <p:ext uri="{D42A27DB-BD31-4B8C-83A1-F6EECF244321}">
                <p14:modId xmlns:p14="http://schemas.microsoft.com/office/powerpoint/2010/main" val="2530896909"/>
              </p:ext>
            </p:extLst>
          </p:nvPr>
        </p:nvGraphicFramePr>
        <p:xfrm>
          <a:off x="569181" y="1055556"/>
          <a:ext cx="8767638" cy="2039547"/>
        </p:xfrm>
        <a:graphic>
          <a:graphicData uri="http://schemas.openxmlformats.org/drawingml/2006/table">
            <a:tbl>
              <a:tblPr firstRow="1" bandRow="1">
                <a:tableStyleId>{5C22544A-7EE6-4342-B048-85BDC9FD1C3A}</a:tableStyleId>
              </a:tblPr>
              <a:tblGrid>
                <a:gridCol w="4383819">
                  <a:extLst>
                    <a:ext uri="{9D8B030D-6E8A-4147-A177-3AD203B41FA5}">
                      <a16:colId xmlns:a16="http://schemas.microsoft.com/office/drawing/2014/main" val="20000"/>
                    </a:ext>
                  </a:extLst>
                </a:gridCol>
                <a:gridCol w="4383819">
                  <a:extLst>
                    <a:ext uri="{9D8B030D-6E8A-4147-A177-3AD203B41FA5}">
                      <a16:colId xmlns:a16="http://schemas.microsoft.com/office/drawing/2014/main" val="20001"/>
                    </a:ext>
                  </a:extLst>
                </a:gridCol>
              </a:tblGrid>
              <a:tr h="938169">
                <a:tc>
                  <a:txBody>
                    <a:bodyPr/>
                    <a:lstStyle/>
                    <a:p>
                      <a:pPr fontAlgn="auto">
                        <a:spcBef>
                          <a:spcPts val="0"/>
                        </a:spcBef>
                        <a:spcAft>
                          <a:spcPts val="0"/>
                        </a:spcAft>
                        <a:defRPr/>
                      </a:pPr>
                      <a:r>
                        <a:rPr lang="en-US" sz="1400" b="1" baseline="0">
                          <a:solidFill>
                            <a:schemeClr val="bg1"/>
                          </a:solidFill>
                          <a:latin typeface="Arial" pitchFamily="34" charset="0"/>
                          <a:cs typeface="Arial" pitchFamily="34" charset="0"/>
                        </a:rPr>
                        <a:t>ICRC</a:t>
                      </a:r>
                      <a:r>
                        <a:rPr lang="en-US" sz="1200" b="1" baseline="0">
                          <a:solidFill>
                            <a:schemeClr val="bg1"/>
                          </a:solidFill>
                          <a:latin typeface="Arial" pitchFamily="34" charset="0"/>
                          <a:cs typeface="Arial" pitchFamily="34" charset="0"/>
                        </a:rPr>
                        <a:t> </a:t>
                      </a:r>
                      <a:br>
                        <a:rPr lang="en-US" sz="1200" b="1" baseline="0">
                          <a:solidFill>
                            <a:schemeClr val="bg1"/>
                          </a:solidFill>
                          <a:latin typeface="Arial" pitchFamily="34" charset="0"/>
                          <a:cs typeface="Arial" pitchFamily="34" charset="0"/>
                        </a:rPr>
                      </a:br>
                      <a:endParaRPr lang="en-US" sz="1200" b="1" baseline="0">
                        <a:solidFill>
                          <a:schemeClr val="bg1"/>
                        </a:solidFill>
                        <a:latin typeface="Arial" pitchFamily="34" charset="0"/>
                        <a:cs typeface="Arial" pitchFamily="34" charset="0"/>
                      </a:endParaRPr>
                    </a:p>
                    <a:p>
                      <a:pPr fontAlgn="auto">
                        <a:spcBef>
                          <a:spcPts val="0"/>
                        </a:spcBef>
                        <a:spcAft>
                          <a:spcPts val="0"/>
                        </a:spcAft>
                        <a:defRPr/>
                      </a:pPr>
                      <a:r>
                        <a:rPr lang="en-GB" sz="1200" b="1" kern="1200">
                          <a:solidFill>
                            <a:schemeClr val="lt1"/>
                          </a:solidFill>
                          <a:effectLst/>
                          <a:latin typeface="Arial" panose="020B0604020202020204" pitchFamily="34" charset="0"/>
                          <a:ea typeface="+mn-ea"/>
                          <a:cs typeface="Arial" panose="020B0604020202020204" pitchFamily="34" charset="0"/>
                        </a:rPr>
                        <a:t>Siane Monreal Oakley</a:t>
                      </a:r>
                      <a:br>
                        <a:rPr lang="en-GB" sz="1200" b="1" kern="1200">
                          <a:solidFill>
                            <a:schemeClr val="lt1"/>
                          </a:solidFill>
                          <a:effectLst/>
                          <a:latin typeface="Arial" panose="020B0604020202020204" pitchFamily="34" charset="0"/>
                          <a:ea typeface="+mn-ea"/>
                          <a:cs typeface="Arial" panose="020B0604020202020204" pitchFamily="34" charset="0"/>
                        </a:rPr>
                      </a:br>
                      <a:r>
                        <a:rPr lang="en-GB" sz="1200" b="1" kern="1200">
                          <a:solidFill>
                            <a:schemeClr val="lt1"/>
                          </a:solidFill>
                          <a:effectLst/>
                          <a:latin typeface="Arial" panose="020B0604020202020204" pitchFamily="34" charset="0"/>
                          <a:ea typeface="+mn-ea"/>
                          <a:cs typeface="Arial" panose="020B0604020202020204" pitchFamily="34" charset="0"/>
                        </a:rPr>
                        <a:t>Social Media Manager</a:t>
                      </a:r>
                      <a:br>
                        <a:rPr lang="en-GB" sz="1200" b="1" kern="1200">
                          <a:solidFill>
                            <a:schemeClr val="lt1"/>
                          </a:solidFill>
                          <a:effectLst/>
                          <a:latin typeface="Arial" panose="020B0604020202020204" pitchFamily="34" charset="0"/>
                          <a:ea typeface="+mn-ea"/>
                          <a:cs typeface="Arial" panose="020B0604020202020204" pitchFamily="34" charset="0"/>
                        </a:rPr>
                      </a:br>
                      <a:r>
                        <a:rPr lang="en-US" sz="1200" b="1" baseline="0">
                          <a:solidFill>
                            <a:schemeClr val="bg1"/>
                          </a:solidFill>
                          <a:latin typeface="Arial" pitchFamily="34" charset="0"/>
                          <a:cs typeface="Arial" pitchFamily="34" charset="0"/>
                        </a:rPr>
                        <a:t>EMAIL: smonreal@icrc.org </a:t>
                      </a:r>
                      <a:endParaRPr lang="en-GB" sz="16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fontAlgn="auto">
                        <a:spcBef>
                          <a:spcPts val="0"/>
                        </a:spcBef>
                        <a:spcAft>
                          <a:spcPts val="0"/>
                        </a:spcAft>
                        <a:defRPr/>
                      </a:pPr>
                      <a:r>
                        <a:rPr lang="en-US" sz="1400" b="1" baseline="0">
                          <a:solidFill>
                            <a:schemeClr val="bg1"/>
                          </a:solidFill>
                          <a:latin typeface="Arial" pitchFamily="34" charset="0"/>
                          <a:cs typeface="Arial" pitchFamily="34" charset="0"/>
                        </a:rPr>
                        <a:t>IFRC </a:t>
                      </a:r>
                      <a:br>
                        <a:rPr lang="en-US" sz="1200" b="1" baseline="0">
                          <a:solidFill>
                            <a:schemeClr val="bg1"/>
                          </a:solidFill>
                          <a:latin typeface="Arial" pitchFamily="34" charset="0"/>
                          <a:cs typeface="Arial" pitchFamily="34" charset="0"/>
                        </a:rPr>
                      </a:br>
                      <a:endParaRPr lang="en-US" sz="1200" b="1" baseline="0">
                        <a:solidFill>
                          <a:schemeClr val="bg1"/>
                        </a:solidFill>
                        <a:latin typeface="Arial" pitchFamily="34" charset="0"/>
                        <a:cs typeface="Arial" pitchFamily="34" charset="0"/>
                      </a:endParaRPr>
                    </a:p>
                    <a:p>
                      <a:pPr fontAlgn="auto">
                        <a:spcBef>
                          <a:spcPts val="0"/>
                        </a:spcBef>
                        <a:spcAft>
                          <a:spcPts val="0"/>
                        </a:spcAft>
                        <a:defRPr/>
                      </a:pPr>
                      <a:r>
                        <a:rPr lang="en-US" sz="1200" b="1" baseline="0">
                          <a:solidFill>
                            <a:schemeClr val="bg1"/>
                          </a:solidFill>
                          <a:latin typeface="Arial" pitchFamily="34" charset="0"/>
                          <a:cs typeface="Arial" pitchFamily="34" charset="0"/>
                        </a:rPr>
                        <a:t>Giovanni Zambello</a:t>
                      </a:r>
                    </a:p>
                    <a:p>
                      <a:pPr fontAlgn="auto">
                        <a:spcBef>
                          <a:spcPts val="0"/>
                        </a:spcBef>
                        <a:spcAft>
                          <a:spcPts val="0"/>
                        </a:spcAft>
                        <a:defRPr/>
                      </a:pPr>
                      <a:r>
                        <a:rPr lang="en-US" sz="1200" b="1" baseline="0">
                          <a:solidFill>
                            <a:schemeClr val="bg1"/>
                          </a:solidFill>
                          <a:latin typeface="Arial" pitchFamily="34" charset="0"/>
                          <a:cs typeface="Arial" pitchFamily="34" charset="0"/>
                        </a:rPr>
                        <a:t>Senior Officer, Social Media</a:t>
                      </a:r>
                    </a:p>
                    <a:p>
                      <a:pPr fontAlgn="auto">
                        <a:spcBef>
                          <a:spcPts val="0"/>
                        </a:spcBef>
                        <a:spcAft>
                          <a:spcPts val="0"/>
                        </a:spcAft>
                        <a:defRPr/>
                      </a:pPr>
                      <a:r>
                        <a:rPr lang="en-US" sz="1200" b="1" baseline="0">
                          <a:solidFill>
                            <a:schemeClr val="bg1"/>
                          </a:solidFill>
                          <a:latin typeface="Arial" pitchFamily="34" charset="0"/>
                          <a:cs typeface="Arial" pitchFamily="34" charset="0"/>
                        </a:rPr>
                        <a:t>EMAIL: giovanni.zambello@ifrc.org</a:t>
                      </a:r>
                      <a:endParaRPr lang="en-GB" sz="16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03227">
                <a:tc>
                  <a:txBody>
                    <a:bodyPr/>
                    <a:lstStyle/>
                    <a:p>
                      <a:pPr fontAlgn="auto">
                        <a:spcBef>
                          <a:spcPts val="0"/>
                        </a:spcBef>
                        <a:spcAft>
                          <a:spcPts val="0"/>
                        </a:spcAft>
                        <a:defRPr/>
                      </a:pPr>
                      <a:br>
                        <a:rPr lang="en-GB" sz="1200" b="1" kern="1200">
                          <a:solidFill>
                            <a:schemeClr val="lt1"/>
                          </a:solidFill>
                          <a:effectLst/>
                          <a:latin typeface="Arial" panose="020B0604020202020204" pitchFamily="34" charset="0"/>
                          <a:ea typeface="+mn-ea"/>
                          <a:cs typeface="Arial" panose="020B0604020202020204" pitchFamily="34" charset="0"/>
                        </a:rPr>
                      </a:br>
                      <a:r>
                        <a:rPr lang="en-GB" sz="1200" b="1" kern="1200">
                          <a:solidFill>
                            <a:schemeClr val="lt1"/>
                          </a:solidFill>
                          <a:effectLst/>
                          <a:latin typeface="Arial" panose="020B0604020202020204" pitchFamily="34" charset="0"/>
                          <a:ea typeface="+mn-ea"/>
                          <a:cs typeface="Arial" panose="020B0604020202020204" pitchFamily="34" charset="0"/>
                        </a:rPr>
                        <a:t>Jacobo Quintanilla</a:t>
                      </a:r>
                      <a:br>
                        <a:rPr lang="en-GB" sz="1200" b="1" kern="1200">
                          <a:solidFill>
                            <a:schemeClr val="lt1"/>
                          </a:solidFill>
                          <a:effectLst/>
                          <a:latin typeface="Arial" panose="020B0604020202020204" pitchFamily="34" charset="0"/>
                          <a:ea typeface="+mn-ea"/>
                          <a:cs typeface="Arial" panose="020B0604020202020204" pitchFamily="34" charset="0"/>
                        </a:rPr>
                      </a:br>
                      <a:r>
                        <a:rPr lang="en-GB" sz="1200" b="1" kern="1200">
                          <a:solidFill>
                            <a:schemeClr val="lt1"/>
                          </a:solidFill>
                          <a:effectLst/>
                          <a:latin typeface="Arial" panose="020B0604020202020204" pitchFamily="34" charset="0"/>
                          <a:ea typeface="+mn-ea"/>
                          <a:cs typeface="Arial" panose="020B0604020202020204" pitchFamily="34" charset="0"/>
                        </a:rPr>
                        <a:t>Community Engagement Advisor </a:t>
                      </a:r>
                      <a:br>
                        <a:rPr lang="en-GB" sz="1200" b="1" kern="1200">
                          <a:solidFill>
                            <a:schemeClr val="lt1"/>
                          </a:solidFill>
                          <a:effectLst/>
                          <a:latin typeface="Arial" panose="020B0604020202020204" pitchFamily="34" charset="0"/>
                          <a:ea typeface="+mn-ea"/>
                          <a:cs typeface="Arial" panose="020B0604020202020204" pitchFamily="34" charset="0"/>
                        </a:rPr>
                      </a:br>
                      <a:r>
                        <a:rPr lang="en-US" sz="1200" b="1" baseline="0">
                          <a:solidFill>
                            <a:schemeClr val="bg1"/>
                          </a:solidFill>
                          <a:latin typeface="Arial" pitchFamily="34" charset="0"/>
                          <a:cs typeface="Arial" pitchFamily="34" charset="0"/>
                        </a:rPr>
                        <a:t>EMAIL: jquintanilla@icrc.org</a:t>
                      </a:r>
                      <a:endParaRPr lang="en-GB" sz="16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fontAlgn="auto">
                        <a:spcBef>
                          <a:spcPts val="0"/>
                        </a:spcBef>
                        <a:spcAft>
                          <a:spcPts val="0"/>
                        </a:spcAft>
                        <a:defRPr/>
                      </a:pPr>
                      <a:endParaRPr lang="en-US" sz="1200" b="1" baseline="0">
                        <a:solidFill>
                          <a:schemeClr val="bg1"/>
                        </a:solidFill>
                        <a:latin typeface="Arial" pitchFamily="34" charset="0"/>
                        <a:cs typeface="Arial" pitchFamily="34" charset="0"/>
                      </a:endParaRPr>
                    </a:p>
                    <a:p>
                      <a:pPr fontAlgn="auto">
                        <a:spcBef>
                          <a:spcPts val="0"/>
                        </a:spcBef>
                        <a:spcAft>
                          <a:spcPts val="0"/>
                        </a:spcAft>
                        <a:defRPr/>
                      </a:pPr>
                      <a:r>
                        <a:rPr lang="en-US" sz="1200" b="1" baseline="0">
                          <a:solidFill>
                            <a:schemeClr val="bg1"/>
                          </a:solidFill>
                          <a:latin typeface="Arial" pitchFamily="34" charset="0"/>
                          <a:cs typeface="Arial" pitchFamily="34" charset="0"/>
                        </a:rPr>
                        <a:t>Ombretta Baggio</a:t>
                      </a:r>
                    </a:p>
                    <a:p>
                      <a:pPr fontAlgn="auto">
                        <a:spcBef>
                          <a:spcPts val="0"/>
                        </a:spcBef>
                        <a:spcAft>
                          <a:spcPts val="0"/>
                        </a:spcAft>
                        <a:defRPr/>
                      </a:pPr>
                      <a:r>
                        <a:rPr lang="en-US" sz="1200" b="1" baseline="0">
                          <a:solidFill>
                            <a:schemeClr val="bg1"/>
                          </a:solidFill>
                          <a:latin typeface="Arial" pitchFamily="34" charset="0"/>
                          <a:cs typeface="Arial" pitchFamily="34" charset="0"/>
                        </a:rPr>
                        <a:t>Coordinator, Community Engagement</a:t>
                      </a:r>
                      <a:br>
                        <a:rPr lang="en-US" sz="1200" b="1" baseline="0">
                          <a:solidFill>
                            <a:schemeClr val="bg1"/>
                          </a:solidFill>
                          <a:latin typeface="Arial" pitchFamily="34" charset="0"/>
                          <a:cs typeface="Arial" pitchFamily="34" charset="0"/>
                        </a:rPr>
                      </a:br>
                      <a:r>
                        <a:rPr lang="en-US" sz="1200" b="1" baseline="0">
                          <a:solidFill>
                            <a:schemeClr val="bg1"/>
                          </a:solidFill>
                          <a:latin typeface="Arial" pitchFamily="34" charset="0"/>
                          <a:cs typeface="Arial" pitchFamily="34" charset="0"/>
                        </a:rPr>
                        <a:t>EMAIL: ombretta.baggio@ifrc.org </a:t>
                      </a:r>
                      <a:endParaRPr lang="en-GB" sz="16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32957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E08C6-A1FF-4BB9-AC40-01B274857E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A697A-19CE-4E44-B905-1823EA518B6A}"/>
              </a:ext>
            </a:extLst>
          </p:cNvPr>
          <p:cNvSpPr>
            <a:spLocks noGrp="1"/>
          </p:cNvSpPr>
          <p:nvPr>
            <p:ph type="dt" sz="half" idx="10"/>
          </p:nvPr>
        </p:nvSpPr>
        <p:spPr/>
        <p:txBody>
          <a:bodyPr/>
          <a:lstStyle/>
          <a:p>
            <a:fld id="{D3C1D4DF-B853-4802-9E45-96727785965D}" type="datetimeFigureOut">
              <a:rPr lang="en-GB" smtClean="0"/>
              <a:t>15/04/2020</a:t>
            </a:fld>
            <a:endParaRPr lang="en-GB"/>
          </a:p>
        </p:txBody>
      </p:sp>
      <p:sp>
        <p:nvSpPr>
          <p:cNvPr id="5" name="Footer Placeholder 4">
            <a:extLst>
              <a:ext uri="{FF2B5EF4-FFF2-40B4-BE49-F238E27FC236}">
                <a16:creationId xmlns:a16="http://schemas.microsoft.com/office/drawing/2014/main" id="{7DD9F511-DAC4-468F-919E-5B7907AAAC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80BA67-1346-4589-911A-0372D22CDDF3}"/>
              </a:ext>
            </a:extLst>
          </p:cNvPr>
          <p:cNvSpPr>
            <a:spLocks noGrp="1"/>
          </p:cNvSpPr>
          <p:nvPr>
            <p:ph type="sldNum" sz="quarter" idx="12"/>
          </p:nvPr>
        </p:nvSpPr>
        <p:spPr/>
        <p:txBody>
          <a:bodyPr/>
          <a:lstStyle/>
          <a:p>
            <a:fld id="{B995A068-F55B-4A08-B5BA-A30C244766AD}" type="slidenum">
              <a:rPr lang="en-GB" smtClean="0"/>
              <a:t>‹#›</a:t>
            </a:fld>
            <a:endParaRPr lang="en-GB"/>
          </a:p>
        </p:txBody>
      </p:sp>
      <p:sp>
        <p:nvSpPr>
          <p:cNvPr id="7" name="Rectangle 6">
            <a:extLst>
              <a:ext uri="{FF2B5EF4-FFF2-40B4-BE49-F238E27FC236}">
                <a16:creationId xmlns:a16="http://schemas.microsoft.com/office/drawing/2014/main" id="{C3F8DD57-43F4-4200-91C8-C8D0DC19845A}"/>
              </a:ext>
            </a:extLst>
          </p:cNvPr>
          <p:cNvSpPr/>
          <p:nvPr userDrawn="1"/>
        </p:nvSpPr>
        <p:spPr>
          <a:xfrm>
            <a:off x="0" y="0"/>
            <a:ext cx="9906000" cy="6858000"/>
          </a:xfrm>
          <a:prstGeom prst="rect">
            <a:avLst/>
          </a:prstGeom>
          <a:gradFill flip="none" rotWithShape="1">
            <a:gsLst>
              <a:gs pos="100000">
                <a:schemeClr val="bg1">
                  <a:lumMod val="50000"/>
                </a:schemeClr>
              </a:gs>
              <a:gs pos="52000">
                <a:srgbClr val="FF0000"/>
              </a:gs>
              <a:gs pos="71000">
                <a:srgbClr val="FFC000"/>
              </a:gs>
              <a:gs pos="22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8" name="Rectangle 7">
            <a:extLst>
              <a:ext uri="{FF2B5EF4-FFF2-40B4-BE49-F238E27FC236}">
                <a16:creationId xmlns:a16="http://schemas.microsoft.com/office/drawing/2014/main" id="{C512379B-E17C-437A-94E2-7B5AF332AF04}"/>
              </a:ext>
            </a:extLst>
          </p:cNvPr>
          <p:cNvSpPr/>
          <p:nvPr userDrawn="1"/>
        </p:nvSpPr>
        <p:spPr>
          <a:xfrm>
            <a:off x="106137" y="116114"/>
            <a:ext cx="9717313" cy="665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Tree>
    <p:extLst>
      <p:ext uri="{BB962C8B-B14F-4D97-AF65-F5344CB8AC3E}">
        <p14:creationId xmlns:p14="http://schemas.microsoft.com/office/powerpoint/2010/main" val="3310090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E08C6-A1FF-4BB9-AC40-01B274857E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A697A-19CE-4E44-B905-1823EA518B6A}"/>
              </a:ext>
            </a:extLst>
          </p:cNvPr>
          <p:cNvSpPr>
            <a:spLocks noGrp="1"/>
          </p:cNvSpPr>
          <p:nvPr>
            <p:ph type="dt" sz="half" idx="10"/>
          </p:nvPr>
        </p:nvSpPr>
        <p:spPr/>
        <p:txBody>
          <a:bodyPr/>
          <a:lstStyle/>
          <a:p>
            <a:fld id="{D3C1D4DF-B853-4802-9E45-96727785965D}" type="datetimeFigureOut">
              <a:rPr lang="en-GB" smtClean="0"/>
              <a:t>15/04/2020</a:t>
            </a:fld>
            <a:endParaRPr lang="en-GB"/>
          </a:p>
        </p:txBody>
      </p:sp>
      <p:sp>
        <p:nvSpPr>
          <p:cNvPr id="5" name="Footer Placeholder 4">
            <a:extLst>
              <a:ext uri="{FF2B5EF4-FFF2-40B4-BE49-F238E27FC236}">
                <a16:creationId xmlns:a16="http://schemas.microsoft.com/office/drawing/2014/main" id="{7DD9F511-DAC4-468F-919E-5B7907AAAC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80BA67-1346-4589-911A-0372D22CDDF3}"/>
              </a:ext>
            </a:extLst>
          </p:cNvPr>
          <p:cNvSpPr>
            <a:spLocks noGrp="1"/>
          </p:cNvSpPr>
          <p:nvPr>
            <p:ph type="sldNum" sz="quarter" idx="12"/>
          </p:nvPr>
        </p:nvSpPr>
        <p:spPr/>
        <p:txBody>
          <a:bodyPr/>
          <a:lstStyle/>
          <a:p>
            <a:fld id="{B995A068-F55B-4A08-B5BA-A30C244766AD}" type="slidenum">
              <a:rPr lang="en-GB" smtClean="0"/>
              <a:t>‹#›</a:t>
            </a:fld>
            <a:endParaRPr lang="en-GB"/>
          </a:p>
        </p:txBody>
      </p:sp>
      <p:sp>
        <p:nvSpPr>
          <p:cNvPr id="7" name="Rectangle 6">
            <a:extLst>
              <a:ext uri="{FF2B5EF4-FFF2-40B4-BE49-F238E27FC236}">
                <a16:creationId xmlns:a16="http://schemas.microsoft.com/office/drawing/2014/main" id="{C3F8DD57-43F4-4200-91C8-C8D0DC19845A}"/>
              </a:ext>
            </a:extLst>
          </p:cNvPr>
          <p:cNvSpPr/>
          <p:nvPr userDrawn="1"/>
        </p:nvSpPr>
        <p:spPr>
          <a:xfrm>
            <a:off x="0" y="0"/>
            <a:ext cx="9906000" cy="6858000"/>
          </a:xfrm>
          <a:prstGeom prst="rect">
            <a:avLst/>
          </a:prstGeom>
          <a:gradFill flip="none" rotWithShape="1">
            <a:gsLst>
              <a:gs pos="100000">
                <a:schemeClr val="bg1">
                  <a:lumMod val="50000"/>
                </a:schemeClr>
              </a:gs>
              <a:gs pos="52000">
                <a:srgbClr val="FF0000"/>
              </a:gs>
              <a:gs pos="71000">
                <a:srgbClr val="FFC000"/>
              </a:gs>
              <a:gs pos="22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8" name="Rectangle 7">
            <a:extLst>
              <a:ext uri="{FF2B5EF4-FFF2-40B4-BE49-F238E27FC236}">
                <a16:creationId xmlns:a16="http://schemas.microsoft.com/office/drawing/2014/main" id="{C512379B-E17C-437A-94E2-7B5AF332AF04}"/>
              </a:ext>
            </a:extLst>
          </p:cNvPr>
          <p:cNvSpPr/>
          <p:nvPr userDrawn="1"/>
        </p:nvSpPr>
        <p:spPr>
          <a:xfrm>
            <a:off x="106137" y="116114"/>
            <a:ext cx="9717313" cy="665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Tree>
    <p:extLst>
      <p:ext uri="{BB962C8B-B14F-4D97-AF65-F5344CB8AC3E}">
        <p14:creationId xmlns:p14="http://schemas.microsoft.com/office/powerpoint/2010/main" val="545480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E08C6-A1FF-4BB9-AC40-01B274857E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A697A-19CE-4E44-B905-1823EA518B6A}"/>
              </a:ext>
            </a:extLst>
          </p:cNvPr>
          <p:cNvSpPr>
            <a:spLocks noGrp="1"/>
          </p:cNvSpPr>
          <p:nvPr>
            <p:ph type="dt" sz="half" idx="10"/>
          </p:nvPr>
        </p:nvSpPr>
        <p:spPr/>
        <p:txBody>
          <a:bodyPr/>
          <a:lstStyle/>
          <a:p>
            <a:fld id="{D3C1D4DF-B853-4802-9E45-96727785965D}" type="datetimeFigureOut">
              <a:rPr lang="en-GB" smtClean="0"/>
              <a:t>15/04/2020</a:t>
            </a:fld>
            <a:endParaRPr lang="en-GB"/>
          </a:p>
        </p:txBody>
      </p:sp>
      <p:sp>
        <p:nvSpPr>
          <p:cNvPr id="5" name="Footer Placeholder 4">
            <a:extLst>
              <a:ext uri="{FF2B5EF4-FFF2-40B4-BE49-F238E27FC236}">
                <a16:creationId xmlns:a16="http://schemas.microsoft.com/office/drawing/2014/main" id="{7DD9F511-DAC4-468F-919E-5B7907AAAC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80BA67-1346-4589-911A-0372D22CDDF3}"/>
              </a:ext>
            </a:extLst>
          </p:cNvPr>
          <p:cNvSpPr>
            <a:spLocks noGrp="1"/>
          </p:cNvSpPr>
          <p:nvPr>
            <p:ph type="sldNum" sz="quarter" idx="12"/>
          </p:nvPr>
        </p:nvSpPr>
        <p:spPr/>
        <p:txBody>
          <a:bodyPr/>
          <a:lstStyle/>
          <a:p>
            <a:fld id="{B995A068-F55B-4A08-B5BA-A30C244766AD}" type="slidenum">
              <a:rPr lang="en-GB" smtClean="0"/>
              <a:t>‹#›</a:t>
            </a:fld>
            <a:endParaRPr lang="en-GB"/>
          </a:p>
        </p:txBody>
      </p:sp>
      <p:sp>
        <p:nvSpPr>
          <p:cNvPr id="7" name="Rectangle 6">
            <a:extLst>
              <a:ext uri="{FF2B5EF4-FFF2-40B4-BE49-F238E27FC236}">
                <a16:creationId xmlns:a16="http://schemas.microsoft.com/office/drawing/2014/main" id="{C3F8DD57-43F4-4200-91C8-C8D0DC19845A}"/>
              </a:ext>
            </a:extLst>
          </p:cNvPr>
          <p:cNvSpPr/>
          <p:nvPr userDrawn="1"/>
        </p:nvSpPr>
        <p:spPr>
          <a:xfrm>
            <a:off x="0" y="0"/>
            <a:ext cx="9906000" cy="6858000"/>
          </a:xfrm>
          <a:prstGeom prst="rect">
            <a:avLst/>
          </a:prstGeom>
          <a:gradFill flip="none" rotWithShape="1">
            <a:gsLst>
              <a:gs pos="100000">
                <a:schemeClr val="bg1">
                  <a:lumMod val="50000"/>
                </a:schemeClr>
              </a:gs>
              <a:gs pos="52000">
                <a:srgbClr val="FF0000"/>
              </a:gs>
              <a:gs pos="71000">
                <a:srgbClr val="FFC000"/>
              </a:gs>
              <a:gs pos="22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8" name="Rectangle 7">
            <a:extLst>
              <a:ext uri="{FF2B5EF4-FFF2-40B4-BE49-F238E27FC236}">
                <a16:creationId xmlns:a16="http://schemas.microsoft.com/office/drawing/2014/main" id="{C512379B-E17C-437A-94E2-7B5AF332AF04}"/>
              </a:ext>
            </a:extLst>
          </p:cNvPr>
          <p:cNvSpPr/>
          <p:nvPr userDrawn="1"/>
        </p:nvSpPr>
        <p:spPr>
          <a:xfrm>
            <a:off x="106137" y="116114"/>
            <a:ext cx="9717313" cy="665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Tree>
    <p:extLst>
      <p:ext uri="{BB962C8B-B14F-4D97-AF65-F5344CB8AC3E}">
        <p14:creationId xmlns:p14="http://schemas.microsoft.com/office/powerpoint/2010/main" val="3286771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E08C6-A1FF-4BB9-AC40-01B274857E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A697A-19CE-4E44-B905-1823EA518B6A}"/>
              </a:ext>
            </a:extLst>
          </p:cNvPr>
          <p:cNvSpPr>
            <a:spLocks noGrp="1"/>
          </p:cNvSpPr>
          <p:nvPr>
            <p:ph type="dt" sz="half" idx="10"/>
          </p:nvPr>
        </p:nvSpPr>
        <p:spPr/>
        <p:txBody>
          <a:bodyPr/>
          <a:lstStyle/>
          <a:p>
            <a:fld id="{D3C1D4DF-B853-4802-9E45-96727785965D}" type="datetimeFigureOut">
              <a:rPr lang="en-GB" smtClean="0"/>
              <a:t>15/04/2020</a:t>
            </a:fld>
            <a:endParaRPr lang="en-GB"/>
          </a:p>
        </p:txBody>
      </p:sp>
      <p:sp>
        <p:nvSpPr>
          <p:cNvPr id="5" name="Footer Placeholder 4">
            <a:extLst>
              <a:ext uri="{FF2B5EF4-FFF2-40B4-BE49-F238E27FC236}">
                <a16:creationId xmlns:a16="http://schemas.microsoft.com/office/drawing/2014/main" id="{7DD9F511-DAC4-468F-919E-5B7907AAAC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80BA67-1346-4589-911A-0372D22CDDF3}"/>
              </a:ext>
            </a:extLst>
          </p:cNvPr>
          <p:cNvSpPr>
            <a:spLocks noGrp="1"/>
          </p:cNvSpPr>
          <p:nvPr>
            <p:ph type="sldNum" sz="quarter" idx="12"/>
          </p:nvPr>
        </p:nvSpPr>
        <p:spPr/>
        <p:txBody>
          <a:bodyPr/>
          <a:lstStyle/>
          <a:p>
            <a:fld id="{B995A068-F55B-4A08-B5BA-A30C244766AD}" type="slidenum">
              <a:rPr lang="en-GB" smtClean="0"/>
              <a:t>‹#›</a:t>
            </a:fld>
            <a:endParaRPr lang="en-GB"/>
          </a:p>
        </p:txBody>
      </p:sp>
      <p:sp>
        <p:nvSpPr>
          <p:cNvPr id="7" name="Rectangle 6">
            <a:extLst>
              <a:ext uri="{FF2B5EF4-FFF2-40B4-BE49-F238E27FC236}">
                <a16:creationId xmlns:a16="http://schemas.microsoft.com/office/drawing/2014/main" id="{C3F8DD57-43F4-4200-91C8-C8D0DC19845A}"/>
              </a:ext>
            </a:extLst>
          </p:cNvPr>
          <p:cNvSpPr/>
          <p:nvPr userDrawn="1"/>
        </p:nvSpPr>
        <p:spPr>
          <a:xfrm>
            <a:off x="0" y="0"/>
            <a:ext cx="9906000" cy="6858000"/>
          </a:xfrm>
          <a:prstGeom prst="rect">
            <a:avLst/>
          </a:prstGeom>
          <a:gradFill flip="none" rotWithShape="1">
            <a:gsLst>
              <a:gs pos="100000">
                <a:schemeClr val="bg1">
                  <a:lumMod val="50000"/>
                </a:schemeClr>
              </a:gs>
              <a:gs pos="52000">
                <a:srgbClr val="FF0000"/>
              </a:gs>
              <a:gs pos="71000">
                <a:srgbClr val="FFC000"/>
              </a:gs>
              <a:gs pos="22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8" name="Rectangle 7">
            <a:extLst>
              <a:ext uri="{FF2B5EF4-FFF2-40B4-BE49-F238E27FC236}">
                <a16:creationId xmlns:a16="http://schemas.microsoft.com/office/drawing/2014/main" id="{C512379B-E17C-437A-94E2-7B5AF332AF04}"/>
              </a:ext>
            </a:extLst>
          </p:cNvPr>
          <p:cNvSpPr/>
          <p:nvPr userDrawn="1"/>
        </p:nvSpPr>
        <p:spPr>
          <a:xfrm>
            <a:off x="106137" y="116114"/>
            <a:ext cx="9717313" cy="665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Tree>
    <p:extLst>
      <p:ext uri="{BB962C8B-B14F-4D97-AF65-F5344CB8AC3E}">
        <p14:creationId xmlns:p14="http://schemas.microsoft.com/office/powerpoint/2010/main" val="2551845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E08C6-A1FF-4BB9-AC40-01B274857E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A697A-19CE-4E44-B905-1823EA518B6A}"/>
              </a:ext>
            </a:extLst>
          </p:cNvPr>
          <p:cNvSpPr>
            <a:spLocks noGrp="1"/>
          </p:cNvSpPr>
          <p:nvPr>
            <p:ph type="dt" sz="half" idx="10"/>
          </p:nvPr>
        </p:nvSpPr>
        <p:spPr/>
        <p:txBody>
          <a:bodyPr/>
          <a:lstStyle/>
          <a:p>
            <a:fld id="{D3C1D4DF-B853-4802-9E45-96727785965D}" type="datetimeFigureOut">
              <a:rPr lang="en-GB" smtClean="0"/>
              <a:t>15/04/2020</a:t>
            </a:fld>
            <a:endParaRPr lang="en-GB"/>
          </a:p>
        </p:txBody>
      </p:sp>
      <p:sp>
        <p:nvSpPr>
          <p:cNvPr id="5" name="Footer Placeholder 4">
            <a:extLst>
              <a:ext uri="{FF2B5EF4-FFF2-40B4-BE49-F238E27FC236}">
                <a16:creationId xmlns:a16="http://schemas.microsoft.com/office/drawing/2014/main" id="{7DD9F511-DAC4-468F-919E-5B7907AAAC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80BA67-1346-4589-911A-0372D22CDDF3}"/>
              </a:ext>
            </a:extLst>
          </p:cNvPr>
          <p:cNvSpPr>
            <a:spLocks noGrp="1"/>
          </p:cNvSpPr>
          <p:nvPr>
            <p:ph type="sldNum" sz="quarter" idx="12"/>
          </p:nvPr>
        </p:nvSpPr>
        <p:spPr/>
        <p:txBody>
          <a:bodyPr/>
          <a:lstStyle/>
          <a:p>
            <a:fld id="{B995A068-F55B-4A08-B5BA-A30C244766AD}" type="slidenum">
              <a:rPr lang="en-GB" smtClean="0"/>
              <a:t>‹#›</a:t>
            </a:fld>
            <a:endParaRPr lang="en-GB"/>
          </a:p>
        </p:txBody>
      </p:sp>
      <p:sp>
        <p:nvSpPr>
          <p:cNvPr id="7" name="Rectangle 6">
            <a:extLst>
              <a:ext uri="{FF2B5EF4-FFF2-40B4-BE49-F238E27FC236}">
                <a16:creationId xmlns:a16="http://schemas.microsoft.com/office/drawing/2014/main" id="{C3F8DD57-43F4-4200-91C8-C8D0DC19845A}"/>
              </a:ext>
            </a:extLst>
          </p:cNvPr>
          <p:cNvSpPr/>
          <p:nvPr userDrawn="1"/>
        </p:nvSpPr>
        <p:spPr>
          <a:xfrm>
            <a:off x="0" y="0"/>
            <a:ext cx="9906000" cy="6858000"/>
          </a:xfrm>
          <a:prstGeom prst="rect">
            <a:avLst/>
          </a:prstGeom>
          <a:gradFill flip="none" rotWithShape="1">
            <a:gsLst>
              <a:gs pos="100000">
                <a:schemeClr val="bg1">
                  <a:lumMod val="50000"/>
                </a:schemeClr>
              </a:gs>
              <a:gs pos="52000">
                <a:srgbClr val="FF0000"/>
              </a:gs>
              <a:gs pos="71000">
                <a:srgbClr val="FFC000"/>
              </a:gs>
              <a:gs pos="22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8" name="Rectangle 7">
            <a:extLst>
              <a:ext uri="{FF2B5EF4-FFF2-40B4-BE49-F238E27FC236}">
                <a16:creationId xmlns:a16="http://schemas.microsoft.com/office/drawing/2014/main" id="{C512379B-E17C-437A-94E2-7B5AF332AF04}"/>
              </a:ext>
            </a:extLst>
          </p:cNvPr>
          <p:cNvSpPr/>
          <p:nvPr userDrawn="1"/>
        </p:nvSpPr>
        <p:spPr>
          <a:xfrm>
            <a:off x="106137" y="116114"/>
            <a:ext cx="9717313" cy="665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Tree>
    <p:extLst>
      <p:ext uri="{BB962C8B-B14F-4D97-AF65-F5344CB8AC3E}">
        <p14:creationId xmlns:p14="http://schemas.microsoft.com/office/powerpoint/2010/main" val="195824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E08C6-A1FF-4BB9-AC40-01B274857E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A697A-19CE-4E44-B905-1823EA518B6A}"/>
              </a:ext>
            </a:extLst>
          </p:cNvPr>
          <p:cNvSpPr>
            <a:spLocks noGrp="1"/>
          </p:cNvSpPr>
          <p:nvPr>
            <p:ph type="dt" sz="half" idx="10"/>
          </p:nvPr>
        </p:nvSpPr>
        <p:spPr/>
        <p:txBody>
          <a:bodyPr/>
          <a:lstStyle/>
          <a:p>
            <a:fld id="{D3C1D4DF-B853-4802-9E45-96727785965D}" type="datetimeFigureOut">
              <a:rPr lang="en-GB" smtClean="0"/>
              <a:t>15/04/2020</a:t>
            </a:fld>
            <a:endParaRPr lang="en-GB"/>
          </a:p>
        </p:txBody>
      </p:sp>
      <p:sp>
        <p:nvSpPr>
          <p:cNvPr id="5" name="Footer Placeholder 4">
            <a:extLst>
              <a:ext uri="{FF2B5EF4-FFF2-40B4-BE49-F238E27FC236}">
                <a16:creationId xmlns:a16="http://schemas.microsoft.com/office/drawing/2014/main" id="{7DD9F511-DAC4-468F-919E-5B7907AAAC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80BA67-1346-4589-911A-0372D22CDDF3}"/>
              </a:ext>
            </a:extLst>
          </p:cNvPr>
          <p:cNvSpPr>
            <a:spLocks noGrp="1"/>
          </p:cNvSpPr>
          <p:nvPr>
            <p:ph type="sldNum" sz="quarter" idx="12"/>
          </p:nvPr>
        </p:nvSpPr>
        <p:spPr/>
        <p:txBody>
          <a:bodyPr/>
          <a:lstStyle/>
          <a:p>
            <a:fld id="{B995A068-F55B-4A08-B5BA-A30C244766AD}" type="slidenum">
              <a:rPr lang="en-GB" smtClean="0"/>
              <a:t>‹#›</a:t>
            </a:fld>
            <a:endParaRPr lang="en-GB"/>
          </a:p>
        </p:txBody>
      </p:sp>
      <p:sp>
        <p:nvSpPr>
          <p:cNvPr id="7" name="Rectangle 6">
            <a:extLst>
              <a:ext uri="{FF2B5EF4-FFF2-40B4-BE49-F238E27FC236}">
                <a16:creationId xmlns:a16="http://schemas.microsoft.com/office/drawing/2014/main" id="{C3F8DD57-43F4-4200-91C8-C8D0DC19845A}"/>
              </a:ext>
            </a:extLst>
          </p:cNvPr>
          <p:cNvSpPr/>
          <p:nvPr userDrawn="1"/>
        </p:nvSpPr>
        <p:spPr>
          <a:xfrm>
            <a:off x="0" y="0"/>
            <a:ext cx="9906000" cy="6858000"/>
          </a:xfrm>
          <a:prstGeom prst="rect">
            <a:avLst/>
          </a:prstGeom>
          <a:gradFill flip="none" rotWithShape="1">
            <a:gsLst>
              <a:gs pos="100000">
                <a:schemeClr val="bg1">
                  <a:lumMod val="50000"/>
                </a:schemeClr>
              </a:gs>
              <a:gs pos="52000">
                <a:srgbClr val="FF0000"/>
              </a:gs>
              <a:gs pos="71000">
                <a:srgbClr val="FFC000"/>
              </a:gs>
              <a:gs pos="22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8" name="Rectangle 7">
            <a:extLst>
              <a:ext uri="{FF2B5EF4-FFF2-40B4-BE49-F238E27FC236}">
                <a16:creationId xmlns:a16="http://schemas.microsoft.com/office/drawing/2014/main" id="{C512379B-E17C-437A-94E2-7B5AF332AF04}"/>
              </a:ext>
            </a:extLst>
          </p:cNvPr>
          <p:cNvSpPr/>
          <p:nvPr userDrawn="1"/>
        </p:nvSpPr>
        <p:spPr>
          <a:xfrm>
            <a:off x="106137" y="116114"/>
            <a:ext cx="9717313" cy="665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Tree>
    <p:extLst>
      <p:ext uri="{BB962C8B-B14F-4D97-AF65-F5344CB8AC3E}">
        <p14:creationId xmlns:p14="http://schemas.microsoft.com/office/powerpoint/2010/main" val="2539768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E08C6-A1FF-4BB9-AC40-01B274857E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A697A-19CE-4E44-B905-1823EA518B6A}"/>
              </a:ext>
            </a:extLst>
          </p:cNvPr>
          <p:cNvSpPr>
            <a:spLocks noGrp="1"/>
          </p:cNvSpPr>
          <p:nvPr>
            <p:ph type="dt" sz="half" idx="10"/>
          </p:nvPr>
        </p:nvSpPr>
        <p:spPr/>
        <p:txBody>
          <a:bodyPr/>
          <a:lstStyle/>
          <a:p>
            <a:fld id="{D3C1D4DF-B853-4802-9E45-96727785965D}" type="datetimeFigureOut">
              <a:rPr lang="en-GB" smtClean="0"/>
              <a:t>15/04/2020</a:t>
            </a:fld>
            <a:endParaRPr lang="en-GB"/>
          </a:p>
        </p:txBody>
      </p:sp>
      <p:sp>
        <p:nvSpPr>
          <p:cNvPr id="5" name="Footer Placeholder 4">
            <a:extLst>
              <a:ext uri="{FF2B5EF4-FFF2-40B4-BE49-F238E27FC236}">
                <a16:creationId xmlns:a16="http://schemas.microsoft.com/office/drawing/2014/main" id="{7DD9F511-DAC4-468F-919E-5B7907AAAC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80BA67-1346-4589-911A-0372D22CDDF3}"/>
              </a:ext>
            </a:extLst>
          </p:cNvPr>
          <p:cNvSpPr>
            <a:spLocks noGrp="1"/>
          </p:cNvSpPr>
          <p:nvPr>
            <p:ph type="sldNum" sz="quarter" idx="12"/>
          </p:nvPr>
        </p:nvSpPr>
        <p:spPr/>
        <p:txBody>
          <a:bodyPr/>
          <a:lstStyle/>
          <a:p>
            <a:fld id="{B995A068-F55B-4A08-B5BA-A30C244766AD}" type="slidenum">
              <a:rPr lang="en-GB" smtClean="0"/>
              <a:t>‹#›</a:t>
            </a:fld>
            <a:endParaRPr lang="en-GB"/>
          </a:p>
        </p:txBody>
      </p:sp>
      <p:sp>
        <p:nvSpPr>
          <p:cNvPr id="7" name="Rectangle 6">
            <a:extLst>
              <a:ext uri="{FF2B5EF4-FFF2-40B4-BE49-F238E27FC236}">
                <a16:creationId xmlns:a16="http://schemas.microsoft.com/office/drawing/2014/main" id="{C3F8DD57-43F4-4200-91C8-C8D0DC19845A}"/>
              </a:ext>
            </a:extLst>
          </p:cNvPr>
          <p:cNvSpPr/>
          <p:nvPr userDrawn="1"/>
        </p:nvSpPr>
        <p:spPr>
          <a:xfrm>
            <a:off x="0" y="0"/>
            <a:ext cx="9906000" cy="6858000"/>
          </a:xfrm>
          <a:prstGeom prst="rect">
            <a:avLst/>
          </a:prstGeom>
          <a:gradFill flip="none" rotWithShape="1">
            <a:gsLst>
              <a:gs pos="100000">
                <a:schemeClr val="bg1">
                  <a:lumMod val="50000"/>
                </a:schemeClr>
              </a:gs>
              <a:gs pos="52000">
                <a:srgbClr val="FF0000"/>
              </a:gs>
              <a:gs pos="71000">
                <a:srgbClr val="FFC000"/>
              </a:gs>
              <a:gs pos="22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8" name="Rectangle 7">
            <a:extLst>
              <a:ext uri="{FF2B5EF4-FFF2-40B4-BE49-F238E27FC236}">
                <a16:creationId xmlns:a16="http://schemas.microsoft.com/office/drawing/2014/main" id="{C512379B-E17C-437A-94E2-7B5AF332AF04}"/>
              </a:ext>
            </a:extLst>
          </p:cNvPr>
          <p:cNvSpPr/>
          <p:nvPr userDrawn="1"/>
        </p:nvSpPr>
        <p:spPr>
          <a:xfrm>
            <a:off x="106137" y="116114"/>
            <a:ext cx="9717313" cy="665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Tree>
    <p:extLst>
      <p:ext uri="{BB962C8B-B14F-4D97-AF65-F5344CB8AC3E}">
        <p14:creationId xmlns:p14="http://schemas.microsoft.com/office/powerpoint/2010/main" val="263920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E08C6-A1FF-4BB9-AC40-01B274857E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A697A-19CE-4E44-B905-1823EA518B6A}"/>
              </a:ext>
            </a:extLst>
          </p:cNvPr>
          <p:cNvSpPr>
            <a:spLocks noGrp="1"/>
          </p:cNvSpPr>
          <p:nvPr>
            <p:ph type="dt" sz="half" idx="10"/>
          </p:nvPr>
        </p:nvSpPr>
        <p:spPr/>
        <p:txBody>
          <a:bodyPr/>
          <a:lstStyle/>
          <a:p>
            <a:fld id="{D3C1D4DF-B853-4802-9E45-96727785965D}" type="datetimeFigureOut">
              <a:rPr lang="en-GB" smtClean="0"/>
              <a:t>15/04/2020</a:t>
            </a:fld>
            <a:endParaRPr lang="en-GB"/>
          </a:p>
        </p:txBody>
      </p:sp>
      <p:sp>
        <p:nvSpPr>
          <p:cNvPr id="5" name="Footer Placeholder 4">
            <a:extLst>
              <a:ext uri="{FF2B5EF4-FFF2-40B4-BE49-F238E27FC236}">
                <a16:creationId xmlns:a16="http://schemas.microsoft.com/office/drawing/2014/main" id="{7DD9F511-DAC4-468F-919E-5B7907AAAC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80BA67-1346-4589-911A-0372D22CDDF3}"/>
              </a:ext>
            </a:extLst>
          </p:cNvPr>
          <p:cNvSpPr>
            <a:spLocks noGrp="1"/>
          </p:cNvSpPr>
          <p:nvPr>
            <p:ph type="sldNum" sz="quarter" idx="12"/>
          </p:nvPr>
        </p:nvSpPr>
        <p:spPr/>
        <p:txBody>
          <a:bodyPr/>
          <a:lstStyle/>
          <a:p>
            <a:fld id="{B995A068-F55B-4A08-B5BA-A30C244766AD}" type="slidenum">
              <a:rPr lang="en-GB" smtClean="0"/>
              <a:t>‹#›</a:t>
            </a:fld>
            <a:endParaRPr lang="en-GB"/>
          </a:p>
        </p:txBody>
      </p:sp>
      <p:sp>
        <p:nvSpPr>
          <p:cNvPr id="7" name="Rectangle 6">
            <a:extLst>
              <a:ext uri="{FF2B5EF4-FFF2-40B4-BE49-F238E27FC236}">
                <a16:creationId xmlns:a16="http://schemas.microsoft.com/office/drawing/2014/main" id="{C3F8DD57-43F4-4200-91C8-C8D0DC19845A}"/>
              </a:ext>
            </a:extLst>
          </p:cNvPr>
          <p:cNvSpPr/>
          <p:nvPr userDrawn="1"/>
        </p:nvSpPr>
        <p:spPr>
          <a:xfrm>
            <a:off x="0" y="0"/>
            <a:ext cx="9906000" cy="6858000"/>
          </a:xfrm>
          <a:prstGeom prst="rect">
            <a:avLst/>
          </a:prstGeom>
          <a:gradFill flip="none" rotWithShape="1">
            <a:gsLst>
              <a:gs pos="100000">
                <a:schemeClr val="bg1">
                  <a:lumMod val="50000"/>
                </a:schemeClr>
              </a:gs>
              <a:gs pos="52000">
                <a:srgbClr val="FF0000"/>
              </a:gs>
              <a:gs pos="71000">
                <a:srgbClr val="FFC000"/>
              </a:gs>
              <a:gs pos="22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8" name="Rectangle 7">
            <a:extLst>
              <a:ext uri="{FF2B5EF4-FFF2-40B4-BE49-F238E27FC236}">
                <a16:creationId xmlns:a16="http://schemas.microsoft.com/office/drawing/2014/main" id="{C512379B-E17C-437A-94E2-7B5AF332AF04}"/>
              </a:ext>
            </a:extLst>
          </p:cNvPr>
          <p:cNvSpPr/>
          <p:nvPr userDrawn="1"/>
        </p:nvSpPr>
        <p:spPr>
          <a:xfrm>
            <a:off x="106137" y="116114"/>
            <a:ext cx="9717313" cy="665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Tree>
    <p:extLst>
      <p:ext uri="{BB962C8B-B14F-4D97-AF65-F5344CB8AC3E}">
        <p14:creationId xmlns:p14="http://schemas.microsoft.com/office/powerpoint/2010/main" val="2356566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E08C6-A1FF-4BB9-AC40-01B274857E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A697A-19CE-4E44-B905-1823EA518B6A}"/>
              </a:ext>
            </a:extLst>
          </p:cNvPr>
          <p:cNvSpPr>
            <a:spLocks noGrp="1"/>
          </p:cNvSpPr>
          <p:nvPr>
            <p:ph type="dt" sz="half" idx="10"/>
          </p:nvPr>
        </p:nvSpPr>
        <p:spPr/>
        <p:txBody>
          <a:bodyPr/>
          <a:lstStyle/>
          <a:p>
            <a:fld id="{D3C1D4DF-B853-4802-9E45-96727785965D}" type="datetimeFigureOut">
              <a:rPr lang="en-GB" smtClean="0"/>
              <a:t>15/04/2020</a:t>
            </a:fld>
            <a:endParaRPr lang="en-GB"/>
          </a:p>
        </p:txBody>
      </p:sp>
      <p:sp>
        <p:nvSpPr>
          <p:cNvPr id="5" name="Footer Placeholder 4">
            <a:extLst>
              <a:ext uri="{FF2B5EF4-FFF2-40B4-BE49-F238E27FC236}">
                <a16:creationId xmlns:a16="http://schemas.microsoft.com/office/drawing/2014/main" id="{7DD9F511-DAC4-468F-919E-5B7907AAAC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80BA67-1346-4589-911A-0372D22CDDF3}"/>
              </a:ext>
            </a:extLst>
          </p:cNvPr>
          <p:cNvSpPr>
            <a:spLocks noGrp="1"/>
          </p:cNvSpPr>
          <p:nvPr>
            <p:ph type="sldNum" sz="quarter" idx="12"/>
          </p:nvPr>
        </p:nvSpPr>
        <p:spPr/>
        <p:txBody>
          <a:bodyPr/>
          <a:lstStyle/>
          <a:p>
            <a:fld id="{B995A068-F55B-4A08-B5BA-A30C244766AD}" type="slidenum">
              <a:rPr lang="en-GB" smtClean="0"/>
              <a:t>‹#›</a:t>
            </a:fld>
            <a:endParaRPr lang="en-GB"/>
          </a:p>
        </p:txBody>
      </p:sp>
      <p:sp>
        <p:nvSpPr>
          <p:cNvPr id="7" name="Rectangle 6">
            <a:extLst>
              <a:ext uri="{FF2B5EF4-FFF2-40B4-BE49-F238E27FC236}">
                <a16:creationId xmlns:a16="http://schemas.microsoft.com/office/drawing/2014/main" id="{C3F8DD57-43F4-4200-91C8-C8D0DC19845A}"/>
              </a:ext>
            </a:extLst>
          </p:cNvPr>
          <p:cNvSpPr/>
          <p:nvPr userDrawn="1"/>
        </p:nvSpPr>
        <p:spPr>
          <a:xfrm>
            <a:off x="0" y="0"/>
            <a:ext cx="9906000" cy="6858000"/>
          </a:xfrm>
          <a:prstGeom prst="rect">
            <a:avLst/>
          </a:prstGeom>
          <a:gradFill flip="none" rotWithShape="1">
            <a:gsLst>
              <a:gs pos="100000">
                <a:schemeClr val="bg1">
                  <a:lumMod val="50000"/>
                </a:schemeClr>
              </a:gs>
              <a:gs pos="52000">
                <a:srgbClr val="FF0000"/>
              </a:gs>
              <a:gs pos="71000">
                <a:srgbClr val="FFC000"/>
              </a:gs>
              <a:gs pos="22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8" name="Rectangle 7">
            <a:extLst>
              <a:ext uri="{FF2B5EF4-FFF2-40B4-BE49-F238E27FC236}">
                <a16:creationId xmlns:a16="http://schemas.microsoft.com/office/drawing/2014/main" id="{C512379B-E17C-437A-94E2-7B5AF332AF04}"/>
              </a:ext>
            </a:extLst>
          </p:cNvPr>
          <p:cNvSpPr/>
          <p:nvPr userDrawn="1"/>
        </p:nvSpPr>
        <p:spPr>
          <a:xfrm>
            <a:off x="106137" y="116114"/>
            <a:ext cx="9717313" cy="665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Tree>
    <p:extLst>
      <p:ext uri="{BB962C8B-B14F-4D97-AF65-F5344CB8AC3E}">
        <p14:creationId xmlns:p14="http://schemas.microsoft.com/office/powerpoint/2010/main" val="3772117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495300" y="1857364"/>
            <a:ext cx="4381500" cy="4268799"/>
          </a:xfrm>
        </p:spPr>
        <p:txBody>
          <a:bodyPr/>
          <a:lstStyle>
            <a:lvl1pPr>
              <a:defRPr sz="26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5029200" y="1857364"/>
            <a:ext cx="4381500" cy="4268799"/>
          </a:xfrm>
        </p:spPr>
        <p:txBody>
          <a:bodyPr rtlCol="0">
            <a:normAutofit/>
          </a:bodyPr>
          <a:lstStyle>
            <a:lvl1pPr algn="l" defTabSz="914400" rtl="0" eaLnBrk="1" latinLnBrk="0" hangingPunct="1">
              <a:spcBef>
                <a:spcPct val="20000"/>
              </a:spcBef>
              <a:buClr>
                <a:srgbClr val="E00034"/>
              </a:buClr>
              <a:buFont typeface="Arial" pitchFamily="34" charset="0"/>
              <a:buChar char="•"/>
              <a:defRPr lang="en-US" sz="2600" kern="1200" smtClean="0">
                <a:solidFill>
                  <a:schemeClr val="tx1"/>
                </a:solidFill>
                <a:latin typeface="+mn-lt"/>
                <a:ea typeface="+mn-ea"/>
                <a:cs typeface="+mn-cs"/>
              </a:defRPr>
            </a:lvl1pPr>
            <a:lvl2pPr algn="l" defTabSz="914400" rtl="0" eaLnBrk="1" latinLnBrk="0" hangingPunct="1">
              <a:spcBef>
                <a:spcPct val="20000"/>
              </a:spcBef>
              <a:buClr>
                <a:srgbClr val="E00034"/>
              </a:buClr>
              <a:buFont typeface="Arial" pitchFamily="34" charset="0"/>
              <a:buChar char="•"/>
              <a:defRPr lang="en-US" sz="2400" kern="1200" smtClean="0">
                <a:solidFill>
                  <a:schemeClr val="tx1"/>
                </a:solidFill>
                <a:latin typeface="+mn-lt"/>
                <a:ea typeface="+mn-ea"/>
                <a:cs typeface="+mn-cs"/>
              </a:defRPr>
            </a:lvl2pPr>
            <a:lvl3pPr algn="l" defTabSz="914400" rtl="0" eaLnBrk="1" latinLnBrk="0" hangingPunct="1">
              <a:spcBef>
                <a:spcPct val="20000"/>
              </a:spcBef>
              <a:buClr>
                <a:srgbClr val="E00034"/>
              </a:buClr>
              <a:buFont typeface="Arial" pitchFamily="34" charset="0"/>
              <a:buChar char="•"/>
              <a:defRPr lang="en-US" sz="2400" kern="1200" smtClean="0">
                <a:solidFill>
                  <a:schemeClr val="tx1"/>
                </a:solidFill>
                <a:latin typeface="+mn-lt"/>
                <a:ea typeface="+mn-ea"/>
                <a:cs typeface="+mn-cs"/>
              </a:defRPr>
            </a:lvl3pPr>
            <a:lvl4pPr algn="l" defTabSz="914400" rtl="0" eaLnBrk="1" latinLnBrk="0" hangingPunct="1">
              <a:spcBef>
                <a:spcPct val="20000"/>
              </a:spcBef>
              <a:buClr>
                <a:srgbClr val="E00034"/>
              </a:buClr>
              <a:buFont typeface="Arial" pitchFamily="34" charset="0"/>
              <a:buChar char="•"/>
              <a:defRPr lang="en-US" sz="2000" kern="1200" smtClean="0">
                <a:solidFill>
                  <a:schemeClr val="tx1"/>
                </a:solidFill>
                <a:latin typeface="+mn-lt"/>
                <a:ea typeface="+mn-ea"/>
                <a:cs typeface="+mn-cs"/>
              </a:defRPr>
            </a:lvl4pPr>
            <a:lvl5pPr algn="l" defTabSz="914400" rtl="0" eaLnBrk="1" latinLnBrk="0" hangingPunct="1">
              <a:spcBef>
                <a:spcPct val="20000"/>
              </a:spcBef>
              <a:buClr>
                <a:srgbClr val="E00034"/>
              </a:buClr>
              <a:buFont typeface="Arial" pitchFamily="34" charset="0"/>
              <a:buChar char="•"/>
              <a:defRPr lang="en-GB" sz="2000" kern="1200" dirty="0" smtClean="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3"/>
          <p:cNvSpPr>
            <a:spLocks noGrp="1"/>
          </p:cNvSpPr>
          <p:nvPr>
            <p:ph type="dt" sz="half" idx="10"/>
          </p:nvPr>
        </p:nvSpPr>
        <p:spPr/>
        <p:txBody>
          <a:bodyPr/>
          <a:lstStyle>
            <a:lvl1pPr>
              <a:defRPr/>
            </a:lvl1pPr>
          </a:lstStyle>
          <a:p>
            <a:fld id="{87B70EA4-EE56-8943-BD37-E883E01C3D00}" type="datetime1">
              <a:rPr lang="en-US"/>
              <a:pPr/>
              <a:t>4/15/20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7490F15F-923C-3C4A-963C-0E08C4F468E0}" type="slidenum">
              <a:rPr lang="en-GB"/>
              <a:pPr/>
              <a:t>‹#›</a:t>
            </a:fld>
            <a:endParaRPr lang="en-GB"/>
          </a:p>
        </p:txBody>
      </p:sp>
    </p:spTree>
    <p:extLst>
      <p:ext uri="{BB962C8B-B14F-4D97-AF65-F5344CB8AC3E}">
        <p14:creationId xmlns:p14="http://schemas.microsoft.com/office/powerpoint/2010/main" val="35395386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E08C6-A1FF-4BB9-AC40-01B274857E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A697A-19CE-4E44-B905-1823EA518B6A}"/>
              </a:ext>
            </a:extLst>
          </p:cNvPr>
          <p:cNvSpPr>
            <a:spLocks noGrp="1"/>
          </p:cNvSpPr>
          <p:nvPr>
            <p:ph type="dt" sz="half" idx="10"/>
          </p:nvPr>
        </p:nvSpPr>
        <p:spPr/>
        <p:txBody>
          <a:bodyPr/>
          <a:lstStyle/>
          <a:p>
            <a:fld id="{D3C1D4DF-B853-4802-9E45-96727785965D}" type="datetimeFigureOut">
              <a:rPr lang="en-GB" smtClean="0"/>
              <a:t>15/04/2020</a:t>
            </a:fld>
            <a:endParaRPr lang="en-GB"/>
          </a:p>
        </p:txBody>
      </p:sp>
      <p:sp>
        <p:nvSpPr>
          <p:cNvPr id="5" name="Footer Placeholder 4">
            <a:extLst>
              <a:ext uri="{FF2B5EF4-FFF2-40B4-BE49-F238E27FC236}">
                <a16:creationId xmlns:a16="http://schemas.microsoft.com/office/drawing/2014/main" id="{7DD9F511-DAC4-468F-919E-5B7907AAAC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80BA67-1346-4589-911A-0372D22CDDF3}"/>
              </a:ext>
            </a:extLst>
          </p:cNvPr>
          <p:cNvSpPr>
            <a:spLocks noGrp="1"/>
          </p:cNvSpPr>
          <p:nvPr>
            <p:ph type="sldNum" sz="quarter" idx="12"/>
          </p:nvPr>
        </p:nvSpPr>
        <p:spPr/>
        <p:txBody>
          <a:bodyPr/>
          <a:lstStyle/>
          <a:p>
            <a:fld id="{B995A068-F55B-4A08-B5BA-A30C244766AD}" type="slidenum">
              <a:rPr lang="en-GB" smtClean="0"/>
              <a:t>‹#›</a:t>
            </a:fld>
            <a:endParaRPr lang="en-GB" dirty="0"/>
          </a:p>
        </p:txBody>
      </p:sp>
      <p:sp>
        <p:nvSpPr>
          <p:cNvPr id="7" name="Rectangle 6">
            <a:extLst>
              <a:ext uri="{FF2B5EF4-FFF2-40B4-BE49-F238E27FC236}">
                <a16:creationId xmlns:a16="http://schemas.microsoft.com/office/drawing/2014/main" id="{C3F8DD57-43F4-4200-91C8-C8D0DC19845A}"/>
              </a:ext>
            </a:extLst>
          </p:cNvPr>
          <p:cNvSpPr/>
          <p:nvPr userDrawn="1"/>
        </p:nvSpPr>
        <p:spPr>
          <a:xfrm>
            <a:off x="0" y="0"/>
            <a:ext cx="9906000" cy="6858000"/>
          </a:xfrm>
          <a:prstGeom prst="rect">
            <a:avLst/>
          </a:prstGeom>
          <a:gradFill flip="none" rotWithShape="1">
            <a:gsLst>
              <a:gs pos="100000">
                <a:schemeClr val="bg1">
                  <a:lumMod val="50000"/>
                </a:schemeClr>
              </a:gs>
              <a:gs pos="52000">
                <a:srgbClr val="FF0000"/>
              </a:gs>
              <a:gs pos="71000">
                <a:srgbClr val="FFC000"/>
              </a:gs>
              <a:gs pos="22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8" name="Rectangle 7">
            <a:extLst>
              <a:ext uri="{FF2B5EF4-FFF2-40B4-BE49-F238E27FC236}">
                <a16:creationId xmlns:a16="http://schemas.microsoft.com/office/drawing/2014/main" id="{C512379B-E17C-437A-94E2-7B5AF332AF04}"/>
              </a:ext>
            </a:extLst>
          </p:cNvPr>
          <p:cNvSpPr/>
          <p:nvPr userDrawn="1"/>
        </p:nvSpPr>
        <p:spPr>
          <a:xfrm>
            <a:off x="106137" y="116114"/>
            <a:ext cx="9717313" cy="665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Tree>
    <p:extLst>
      <p:ext uri="{BB962C8B-B14F-4D97-AF65-F5344CB8AC3E}">
        <p14:creationId xmlns:p14="http://schemas.microsoft.com/office/powerpoint/2010/main" val="1974568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E08C6-A1FF-4BB9-AC40-01B274857E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A697A-19CE-4E44-B905-1823EA518B6A}"/>
              </a:ext>
            </a:extLst>
          </p:cNvPr>
          <p:cNvSpPr>
            <a:spLocks noGrp="1"/>
          </p:cNvSpPr>
          <p:nvPr>
            <p:ph type="dt" sz="half" idx="10"/>
          </p:nvPr>
        </p:nvSpPr>
        <p:spPr/>
        <p:txBody>
          <a:bodyPr/>
          <a:lstStyle/>
          <a:p>
            <a:fld id="{D3C1D4DF-B853-4802-9E45-96727785965D}" type="datetimeFigureOut">
              <a:rPr lang="en-GB" smtClean="0"/>
              <a:t>15/04/2020</a:t>
            </a:fld>
            <a:endParaRPr lang="en-GB"/>
          </a:p>
        </p:txBody>
      </p:sp>
      <p:sp>
        <p:nvSpPr>
          <p:cNvPr id="5" name="Footer Placeholder 4">
            <a:extLst>
              <a:ext uri="{FF2B5EF4-FFF2-40B4-BE49-F238E27FC236}">
                <a16:creationId xmlns:a16="http://schemas.microsoft.com/office/drawing/2014/main" id="{7DD9F511-DAC4-468F-919E-5B7907AAAC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80BA67-1346-4589-911A-0372D22CDDF3}"/>
              </a:ext>
            </a:extLst>
          </p:cNvPr>
          <p:cNvSpPr>
            <a:spLocks noGrp="1"/>
          </p:cNvSpPr>
          <p:nvPr>
            <p:ph type="sldNum" sz="quarter" idx="12"/>
          </p:nvPr>
        </p:nvSpPr>
        <p:spPr/>
        <p:txBody>
          <a:bodyPr/>
          <a:lstStyle/>
          <a:p>
            <a:fld id="{B995A068-F55B-4A08-B5BA-A30C244766AD}" type="slidenum">
              <a:rPr lang="en-GB" smtClean="0"/>
              <a:t>‹#›</a:t>
            </a:fld>
            <a:endParaRPr lang="en-GB"/>
          </a:p>
        </p:txBody>
      </p:sp>
      <p:sp>
        <p:nvSpPr>
          <p:cNvPr id="7" name="Rectangle 6">
            <a:extLst>
              <a:ext uri="{FF2B5EF4-FFF2-40B4-BE49-F238E27FC236}">
                <a16:creationId xmlns:a16="http://schemas.microsoft.com/office/drawing/2014/main" id="{C3F8DD57-43F4-4200-91C8-C8D0DC19845A}"/>
              </a:ext>
            </a:extLst>
          </p:cNvPr>
          <p:cNvSpPr/>
          <p:nvPr userDrawn="1"/>
        </p:nvSpPr>
        <p:spPr>
          <a:xfrm>
            <a:off x="0" y="0"/>
            <a:ext cx="9906000" cy="6858000"/>
          </a:xfrm>
          <a:prstGeom prst="rect">
            <a:avLst/>
          </a:prstGeom>
          <a:gradFill flip="none" rotWithShape="1">
            <a:gsLst>
              <a:gs pos="100000">
                <a:schemeClr val="bg1">
                  <a:lumMod val="50000"/>
                </a:schemeClr>
              </a:gs>
              <a:gs pos="52000">
                <a:srgbClr val="FF0000"/>
              </a:gs>
              <a:gs pos="71000">
                <a:srgbClr val="FFC000"/>
              </a:gs>
              <a:gs pos="22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8" name="Rectangle 7">
            <a:extLst>
              <a:ext uri="{FF2B5EF4-FFF2-40B4-BE49-F238E27FC236}">
                <a16:creationId xmlns:a16="http://schemas.microsoft.com/office/drawing/2014/main" id="{C512379B-E17C-437A-94E2-7B5AF332AF04}"/>
              </a:ext>
            </a:extLst>
          </p:cNvPr>
          <p:cNvSpPr/>
          <p:nvPr userDrawn="1"/>
        </p:nvSpPr>
        <p:spPr>
          <a:xfrm>
            <a:off x="106137" y="116114"/>
            <a:ext cx="9717313" cy="665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Tree>
    <p:extLst>
      <p:ext uri="{BB962C8B-B14F-4D97-AF65-F5344CB8AC3E}">
        <p14:creationId xmlns:p14="http://schemas.microsoft.com/office/powerpoint/2010/main" val="1729792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E08C6-A1FF-4BB9-AC40-01B274857E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A697A-19CE-4E44-B905-1823EA518B6A}"/>
              </a:ext>
            </a:extLst>
          </p:cNvPr>
          <p:cNvSpPr>
            <a:spLocks noGrp="1"/>
          </p:cNvSpPr>
          <p:nvPr>
            <p:ph type="dt" sz="half" idx="10"/>
          </p:nvPr>
        </p:nvSpPr>
        <p:spPr/>
        <p:txBody>
          <a:bodyPr/>
          <a:lstStyle/>
          <a:p>
            <a:fld id="{D3C1D4DF-B853-4802-9E45-96727785965D}" type="datetimeFigureOut">
              <a:rPr lang="en-GB" smtClean="0"/>
              <a:t>15/04/2020</a:t>
            </a:fld>
            <a:endParaRPr lang="en-GB"/>
          </a:p>
        </p:txBody>
      </p:sp>
      <p:sp>
        <p:nvSpPr>
          <p:cNvPr id="5" name="Footer Placeholder 4">
            <a:extLst>
              <a:ext uri="{FF2B5EF4-FFF2-40B4-BE49-F238E27FC236}">
                <a16:creationId xmlns:a16="http://schemas.microsoft.com/office/drawing/2014/main" id="{7DD9F511-DAC4-468F-919E-5B7907AAAC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80BA67-1346-4589-911A-0372D22CDDF3}"/>
              </a:ext>
            </a:extLst>
          </p:cNvPr>
          <p:cNvSpPr>
            <a:spLocks noGrp="1"/>
          </p:cNvSpPr>
          <p:nvPr>
            <p:ph type="sldNum" sz="quarter" idx="12"/>
          </p:nvPr>
        </p:nvSpPr>
        <p:spPr/>
        <p:txBody>
          <a:bodyPr/>
          <a:lstStyle/>
          <a:p>
            <a:fld id="{B995A068-F55B-4A08-B5BA-A30C244766AD}" type="slidenum">
              <a:rPr lang="en-GB" smtClean="0"/>
              <a:t>‹#›</a:t>
            </a:fld>
            <a:endParaRPr lang="en-GB"/>
          </a:p>
        </p:txBody>
      </p:sp>
      <p:sp>
        <p:nvSpPr>
          <p:cNvPr id="7" name="Rectangle 6">
            <a:extLst>
              <a:ext uri="{FF2B5EF4-FFF2-40B4-BE49-F238E27FC236}">
                <a16:creationId xmlns:a16="http://schemas.microsoft.com/office/drawing/2014/main" id="{C3F8DD57-43F4-4200-91C8-C8D0DC19845A}"/>
              </a:ext>
            </a:extLst>
          </p:cNvPr>
          <p:cNvSpPr/>
          <p:nvPr userDrawn="1"/>
        </p:nvSpPr>
        <p:spPr>
          <a:xfrm>
            <a:off x="0" y="0"/>
            <a:ext cx="9906000" cy="6858000"/>
          </a:xfrm>
          <a:prstGeom prst="rect">
            <a:avLst/>
          </a:prstGeom>
          <a:gradFill flip="none" rotWithShape="1">
            <a:gsLst>
              <a:gs pos="100000">
                <a:schemeClr val="bg1">
                  <a:lumMod val="50000"/>
                </a:schemeClr>
              </a:gs>
              <a:gs pos="52000">
                <a:srgbClr val="FF0000"/>
              </a:gs>
              <a:gs pos="71000">
                <a:srgbClr val="FFC000"/>
              </a:gs>
              <a:gs pos="22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8" name="Rectangle 7">
            <a:extLst>
              <a:ext uri="{FF2B5EF4-FFF2-40B4-BE49-F238E27FC236}">
                <a16:creationId xmlns:a16="http://schemas.microsoft.com/office/drawing/2014/main" id="{C512379B-E17C-437A-94E2-7B5AF332AF04}"/>
              </a:ext>
            </a:extLst>
          </p:cNvPr>
          <p:cNvSpPr/>
          <p:nvPr userDrawn="1"/>
        </p:nvSpPr>
        <p:spPr>
          <a:xfrm>
            <a:off x="106137" y="116114"/>
            <a:ext cx="9717313" cy="665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Tree>
    <p:extLst>
      <p:ext uri="{BB962C8B-B14F-4D97-AF65-F5344CB8AC3E}">
        <p14:creationId xmlns:p14="http://schemas.microsoft.com/office/powerpoint/2010/main" val="1050763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E08C6-A1FF-4BB9-AC40-01B274857E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9A697A-19CE-4E44-B905-1823EA518B6A}"/>
              </a:ext>
            </a:extLst>
          </p:cNvPr>
          <p:cNvSpPr>
            <a:spLocks noGrp="1"/>
          </p:cNvSpPr>
          <p:nvPr>
            <p:ph type="dt" sz="half" idx="10"/>
          </p:nvPr>
        </p:nvSpPr>
        <p:spPr/>
        <p:txBody>
          <a:bodyPr/>
          <a:lstStyle/>
          <a:p>
            <a:fld id="{D3C1D4DF-B853-4802-9E45-96727785965D}" type="datetimeFigureOut">
              <a:rPr lang="en-GB" smtClean="0"/>
              <a:t>15/04/2020</a:t>
            </a:fld>
            <a:endParaRPr lang="en-GB"/>
          </a:p>
        </p:txBody>
      </p:sp>
      <p:sp>
        <p:nvSpPr>
          <p:cNvPr id="5" name="Footer Placeholder 4">
            <a:extLst>
              <a:ext uri="{FF2B5EF4-FFF2-40B4-BE49-F238E27FC236}">
                <a16:creationId xmlns:a16="http://schemas.microsoft.com/office/drawing/2014/main" id="{7DD9F511-DAC4-468F-919E-5B7907AAAC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80BA67-1346-4589-911A-0372D22CDDF3}"/>
              </a:ext>
            </a:extLst>
          </p:cNvPr>
          <p:cNvSpPr>
            <a:spLocks noGrp="1"/>
          </p:cNvSpPr>
          <p:nvPr>
            <p:ph type="sldNum" sz="quarter" idx="12"/>
          </p:nvPr>
        </p:nvSpPr>
        <p:spPr/>
        <p:txBody>
          <a:bodyPr/>
          <a:lstStyle/>
          <a:p>
            <a:fld id="{B995A068-F55B-4A08-B5BA-A30C244766AD}" type="slidenum">
              <a:rPr lang="en-GB" smtClean="0"/>
              <a:t>‹#›</a:t>
            </a:fld>
            <a:endParaRPr lang="en-GB"/>
          </a:p>
        </p:txBody>
      </p:sp>
      <p:sp>
        <p:nvSpPr>
          <p:cNvPr id="7" name="Rectangle 6">
            <a:extLst>
              <a:ext uri="{FF2B5EF4-FFF2-40B4-BE49-F238E27FC236}">
                <a16:creationId xmlns:a16="http://schemas.microsoft.com/office/drawing/2014/main" id="{C3F8DD57-43F4-4200-91C8-C8D0DC19845A}"/>
              </a:ext>
            </a:extLst>
          </p:cNvPr>
          <p:cNvSpPr/>
          <p:nvPr userDrawn="1"/>
        </p:nvSpPr>
        <p:spPr>
          <a:xfrm>
            <a:off x="0" y="0"/>
            <a:ext cx="9906000" cy="6858000"/>
          </a:xfrm>
          <a:prstGeom prst="rect">
            <a:avLst/>
          </a:prstGeom>
          <a:gradFill flip="none" rotWithShape="1">
            <a:gsLst>
              <a:gs pos="100000">
                <a:schemeClr val="bg1">
                  <a:lumMod val="50000"/>
                </a:schemeClr>
              </a:gs>
              <a:gs pos="52000">
                <a:srgbClr val="FF0000"/>
              </a:gs>
              <a:gs pos="71000">
                <a:srgbClr val="FFC000"/>
              </a:gs>
              <a:gs pos="22000">
                <a:srgbClr val="C0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8" name="Rectangle 7">
            <a:extLst>
              <a:ext uri="{FF2B5EF4-FFF2-40B4-BE49-F238E27FC236}">
                <a16:creationId xmlns:a16="http://schemas.microsoft.com/office/drawing/2014/main" id="{C512379B-E17C-437A-94E2-7B5AF332AF04}"/>
              </a:ext>
            </a:extLst>
          </p:cNvPr>
          <p:cNvSpPr/>
          <p:nvPr userDrawn="1"/>
        </p:nvSpPr>
        <p:spPr>
          <a:xfrm>
            <a:off x="106137" y="116114"/>
            <a:ext cx="9717313" cy="665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Tree>
    <p:extLst>
      <p:ext uri="{BB962C8B-B14F-4D97-AF65-F5344CB8AC3E}">
        <p14:creationId xmlns:p14="http://schemas.microsoft.com/office/powerpoint/2010/main" val="1539996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71" name="Shape 71"/>
          <p:cNvSpPr/>
          <p:nvPr/>
        </p:nvSpPr>
        <p:spPr>
          <a:xfrm>
            <a:off x="5746254" y="5607843"/>
            <a:ext cx="1" cy="1000216"/>
          </a:xfrm>
          <a:prstGeom prst="line">
            <a:avLst/>
          </a:prstGeom>
          <a:ln w="12700">
            <a:solidFill>
              <a:srgbClr val="9A9A9A"/>
            </a:solidFill>
            <a:miter lim="400000"/>
          </a:ln>
        </p:spPr>
        <p:txBody>
          <a:bodyPr lIns="35719" tIns="35719" rIns="35719" bIns="35719" anchor="ctr"/>
          <a:lstStyle/>
          <a:p>
            <a:pPr marR="321457" algn="l" defTabSz="321457">
              <a:defRPr sz="3500"/>
            </a:pPr>
            <a:endParaRPr sz="2461"/>
          </a:p>
        </p:txBody>
      </p:sp>
      <p:sp>
        <p:nvSpPr>
          <p:cNvPr id="72" name="Shape 72"/>
          <p:cNvSpPr>
            <a:spLocks noGrp="1"/>
          </p:cNvSpPr>
          <p:nvPr>
            <p:ph type="pic" idx="13"/>
          </p:nvPr>
        </p:nvSpPr>
        <p:spPr>
          <a:xfrm>
            <a:off x="0" y="0"/>
            <a:ext cx="9906000" cy="5331023"/>
          </a:xfrm>
          <a:prstGeom prst="rect">
            <a:avLst/>
          </a:prstGeom>
        </p:spPr>
        <p:txBody>
          <a:bodyPr lIns="91439" tIns="45719" rIns="91439" bIns="45719"/>
          <a:lstStyle/>
          <a:p>
            <a:endParaRPr/>
          </a:p>
        </p:txBody>
      </p:sp>
      <p:sp>
        <p:nvSpPr>
          <p:cNvPr id="73" name="Shape 73"/>
          <p:cNvSpPr>
            <a:spLocks noGrp="1"/>
          </p:cNvSpPr>
          <p:nvPr>
            <p:ph type="title"/>
          </p:nvPr>
        </p:nvSpPr>
        <p:spPr>
          <a:xfrm>
            <a:off x="1073795" y="5473899"/>
            <a:ext cx="4411266" cy="1196578"/>
          </a:xfrm>
          <a:prstGeom prst="rect">
            <a:avLst/>
          </a:prstGeom>
        </p:spPr>
        <p:txBody>
          <a:bodyPr anchor="ctr"/>
          <a:lstStyle>
            <a:lvl1pPr algn="r"/>
          </a:lstStyle>
          <a:p>
            <a:r>
              <a:t>Title Text</a:t>
            </a:r>
          </a:p>
        </p:txBody>
      </p:sp>
      <p:sp>
        <p:nvSpPr>
          <p:cNvPr id="74" name="Shape 74"/>
          <p:cNvSpPr>
            <a:spLocks noGrp="1"/>
          </p:cNvSpPr>
          <p:nvPr>
            <p:ph type="body" sz="quarter" idx="1"/>
          </p:nvPr>
        </p:nvSpPr>
        <p:spPr>
          <a:xfrm>
            <a:off x="5978426" y="5956101"/>
            <a:ext cx="3772793" cy="357188"/>
          </a:xfrm>
          <a:prstGeom prst="rect">
            <a:avLst/>
          </a:prstGeom>
        </p:spPr>
        <p:txBody>
          <a:bodyPr/>
          <a:lstStyle>
            <a:lvl1pPr marL="0" indent="0">
              <a:spcBef>
                <a:spcPts val="0"/>
              </a:spcBef>
              <a:buSzTx/>
              <a:buNone/>
              <a:defRPr>
                <a:solidFill>
                  <a:srgbClr val="A9A9A9"/>
                </a:solidFill>
              </a:defRPr>
            </a:lvl1pPr>
            <a:lvl2pPr marL="0" indent="0">
              <a:spcBef>
                <a:spcPts val="0"/>
              </a:spcBef>
              <a:buSzTx/>
              <a:buNone/>
              <a:defRPr>
                <a:solidFill>
                  <a:srgbClr val="A9A9A9"/>
                </a:solidFill>
              </a:defRPr>
            </a:lvl2pPr>
            <a:lvl3pPr marL="0" indent="0">
              <a:spcBef>
                <a:spcPts val="0"/>
              </a:spcBef>
              <a:buSzTx/>
              <a:buNone/>
              <a:defRPr>
                <a:solidFill>
                  <a:srgbClr val="A9A9A9"/>
                </a:solidFill>
              </a:defRPr>
            </a:lvl3pPr>
            <a:lvl4pPr marL="0" indent="0">
              <a:spcBef>
                <a:spcPts val="0"/>
              </a:spcBef>
              <a:buSzTx/>
              <a:buNone/>
              <a:defRPr>
                <a:solidFill>
                  <a:srgbClr val="A9A9A9"/>
                </a:solidFill>
              </a:defRPr>
            </a:lvl4pPr>
            <a:lvl5pPr marL="0" indent="0">
              <a:spcBef>
                <a:spcPts val="0"/>
              </a:spcBef>
              <a:buSzTx/>
              <a:buNone/>
              <a:defRPr>
                <a:solidFill>
                  <a:srgbClr val="A9A9A9"/>
                </a:solidFill>
              </a:defRPr>
            </a:lvl5p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923956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Photo - Big">
    <p:spTree>
      <p:nvGrpSpPr>
        <p:cNvPr id="1" name=""/>
        <p:cNvGrpSpPr/>
        <p:nvPr/>
      </p:nvGrpSpPr>
      <p:grpSpPr>
        <a:xfrm>
          <a:off x="0" y="0"/>
          <a:ext cx="0" cy="0"/>
          <a:chOff x="0" y="0"/>
          <a:chExt cx="0" cy="0"/>
        </a:xfrm>
      </p:grpSpPr>
      <p:sp>
        <p:nvSpPr>
          <p:cNvPr id="139" name="Shape 139"/>
          <p:cNvSpPr>
            <a:spLocks noGrp="1"/>
          </p:cNvSpPr>
          <p:nvPr>
            <p:ph type="pic" idx="13"/>
          </p:nvPr>
        </p:nvSpPr>
        <p:spPr>
          <a:xfrm>
            <a:off x="406301" y="357188"/>
            <a:ext cx="9093398" cy="5598914"/>
          </a:xfrm>
          <a:prstGeom prst="rect">
            <a:avLst/>
          </a:prstGeom>
        </p:spPr>
        <p:txBody>
          <a:bodyPr lIns="91439" tIns="45719" rIns="91439" bIns="45719" anchor="t">
            <a:noAutofit/>
          </a:bodyPr>
          <a:lstStyle/>
          <a:p>
            <a:endParaRPr/>
          </a:p>
        </p:txBody>
      </p:sp>
      <p:sp>
        <p:nvSpPr>
          <p:cNvPr id="140" name="Shape 140"/>
          <p:cNvSpPr>
            <a:spLocks noGrp="1"/>
          </p:cNvSpPr>
          <p:nvPr>
            <p:ph type="body" sz="quarter" idx="1"/>
          </p:nvPr>
        </p:nvSpPr>
        <p:spPr>
          <a:xfrm>
            <a:off x="328910" y="6197203"/>
            <a:ext cx="6287988" cy="571500"/>
          </a:xfrm>
          <a:prstGeom prst="rect">
            <a:avLst/>
          </a:prstGeom>
        </p:spPr>
        <p:txBody>
          <a:bodyPr anchor="t">
            <a:noAutofit/>
          </a:bodyPr>
          <a:lstStyle>
            <a:lvl1pPr marL="0" indent="0">
              <a:spcBef>
                <a:spcPts val="0"/>
              </a:spcBef>
              <a:buSzTx/>
              <a:buNone/>
              <a:defRPr sz="1406">
                <a:solidFill>
                  <a:srgbClr val="868686"/>
                </a:solidFill>
                <a:latin typeface="Helvetica Neue"/>
                <a:ea typeface="Helvetica Neue"/>
                <a:cs typeface="Helvetica Neue"/>
                <a:sym typeface="Helvetica Neue"/>
              </a:defRPr>
            </a:lvl1pPr>
            <a:lvl2pPr marL="0" indent="0">
              <a:spcBef>
                <a:spcPts val="0"/>
              </a:spcBef>
              <a:buSzTx/>
              <a:buNone/>
              <a:defRPr sz="1406">
                <a:solidFill>
                  <a:srgbClr val="868686"/>
                </a:solidFill>
                <a:latin typeface="Helvetica Neue"/>
                <a:ea typeface="Helvetica Neue"/>
                <a:cs typeface="Helvetica Neue"/>
                <a:sym typeface="Helvetica Neue"/>
              </a:defRPr>
            </a:lvl2pPr>
            <a:lvl3pPr marL="0" indent="0">
              <a:spcBef>
                <a:spcPts val="0"/>
              </a:spcBef>
              <a:buSzTx/>
              <a:buNone/>
              <a:defRPr sz="1406">
                <a:solidFill>
                  <a:srgbClr val="868686"/>
                </a:solidFill>
                <a:latin typeface="Helvetica Neue"/>
                <a:ea typeface="Helvetica Neue"/>
                <a:cs typeface="Helvetica Neue"/>
                <a:sym typeface="Helvetica Neue"/>
              </a:defRPr>
            </a:lvl3pPr>
            <a:lvl4pPr marL="0" indent="0">
              <a:spcBef>
                <a:spcPts val="0"/>
              </a:spcBef>
              <a:buSzTx/>
              <a:buNone/>
              <a:defRPr sz="1406">
                <a:solidFill>
                  <a:srgbClr val="868686"/>
                </a:solidFill>
                <a:latin typeface="Helvetica Neue"/>
                <a:ea typeface="Helvetica Neue"/>
                <a:cs typeface="Helvetica Neue"/>
                <a:sym typeface="Helvetica Neue"/>
              </a:defRPr>
            </a:lvl4pPr>
            <a:lvl5pPr marL="0" indent="0">
              <a:spcBef>
                <a:spcPts val="0"/>
              </a:spcBef>
              <a:buSzTx/>
              <a:buNone/>
              <a:defRPr sz="1406">
                <a:solidFill>
                  <a:srgbClr val="868686"/>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41" name="Shape 141"/>
          <p:cNvSpPr>
            <a:spLocks noGrp="1"/>
          </p:cNvSpPr>
          <p:nvPr>
            <p:ph type="sldNum" sz="quarter" idx="2"/>
          </p:nvPr>
        </p:nvSpPr>
        <p:spPr>
          <a:xfrm>
            <a:off x="9344917" y="6465094"/>
            <a:ext cx="237668" cy="210812"/>
          </a:xfrm>
          <a:prstGeom prst="rect">
            <a:avLst/>
          </a:prstGeom>
        </p:spPr>
        <p:txBody>
          <a:bodyPr/>
          <a:lstStyle>
            <a:lvl1pPr algn="r">
              <a:defRPr sz="984">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22920245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95300" y="1785925"/>
            <a:ext cx="4376738" cy="3889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5032375" y="1785925"/>
            <a:ext cx="4378325" cy="3889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fld id="{CD9CA8F7-716E-FA4C-B49A-EC7FD0C4E2E7}" type="datetime1">
              <a:rPr lang="en-US"/>
              <a:pPr/>
              <a:t>4/15/20</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B5615089-367E-D341-BEB2-2308C8B89662}" type="slidenum">
              <a:rPr lang="en-GB"/>
              <a:pPr/>
              <a:t>‹#›</a:t>
            </a:fld>
            <a:endParaRPr lang="en-GB"/>
          </a:p>
        </p:txBody>
      </p:sp>
    </p:spTree>
    <p:extLst>
      <p:ext uri="{BB962C8B-B14F-4D97-AF65-F5344CB8AC3E}">
        <p14:creationId xmlns:p14="http://schemas.microsoft.com/office/powerpoint/2010/main" val="50644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fld id="{D266DA07-2BF4-CE48-81D3-13667F77FB43}" type="datetime1">
              <a:rPr lang="en-US"/>
              <a:pPr/>
              <a:t>4/15/20</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D935445D-3BDC-3547-9EA5-1AB68868DB3B}" type="slidenum">
              <a:rPr lang="en-GB"/>
              <a:pPr/>
              <a:t>‹#›</a:t>
            </a:fld>
            <a:endParaRPr lang="en-GB"/>
          </a:p>
        </p:txBody>
      </p:sp>
    </p:spTree>
    <p:extLst>
      <p:ext uri="{BB962C8B-B14F-4D97-AF65-F5344CB8AC3E}">
        <p14:creationId xmlns:p14="http://schemas.microsoft.com/office/powerpoint/2010/main" val="1066811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62178A3-3B7B-084A-949E-E3C24CC6B5FB}" type="datetime1">
              <a:rPr lang="en-US"/>
              <a:pPr/>
              <a:t>4/15/20</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D84847EA-055A-0548-A333-FD29B6B510D1}" type="slidenum">
              <a:rPr lang="en-GB"/>
              <a:pPr/>
              <a:t>‹#›</a:t>
            </a:fld>
            <a:endParaRPr lang="en-GB"/>
          </a:p>
        </p:txBody>
      </p:sp>
    </p:spTree>
    <p:extLst>
      <p:ext uri="{BB962C8B-B14F-4D97-AF65-F5344CB8AC3E}">
        <p14:creationId xmlns:p14="http://schemas.microsoft.com/office/powerpoint/2010/main" val="18084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857232"/>
            <a:ext cx="3259138" cy="857256"/>
          </a:xfrm>
        </p:spPr>
        <p:txBody>
          <a:bodyPr anchor="b"/>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3873500" y="857232"/>
            <a:ext cx="5537200" cy="5268931"/>
          </a:xfrm>
        </p:spPr>
        <p:txBody>
          <a:bodyPr/>
          <a:lstStyle>
            <a:lvl1pPr>
              <a:defRPr sz="26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95300" y="1857364"/>
            <a:ext cx="3259138" cy="42687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fld id="{67A5BE9B-D4B6-2A42-91A0-03A1906920A0}" type="datetime1">
              <a:rPr lang="en-US"/>
              <a:pPr/>
              <a:t>4/15/20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AF635A75-0195-3342-B469-717EADFC6BAE}" type="slidenum">
              <a:rPr lang="en-GB"/>
              <a:pPr/>
              <a:t>‹#›</a:t>
            </a:fld>
            <a:endParaRPr lang="en-GB"/>
          </a:p>
        </p:txBody>
      </p:sp>
    </p:spTree>
    <p:extLst>
      <p:ext uri="{BB962C8B-B14F-4D97-AF65-F5344CB8AC3E}">
        <p14:creationId xmlns:p14="http://schemas.microsoft.com/office/powerpoint/2010/main" val="230221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513" y="857232"/>
            <a:ext cx="5943600" cy="387034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F3132DD-02FF-824A-B464-761D0FCE77D2}" type="datetime1">
              <a:rPr lang="en-US"/>
              <a:pPr/>
              <a:t>4/15/20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F4D71A11-D2E3-904A-B32B-646243DF9F2B}" type="slidenum">
              <a:rPr lang="en-GB"/>
              <a:pPr/>
              <a:t>‹#›</a:t>
            </a:fld>
            <a:endParaRPr lang="en-GB"/>
          </a:p>
        </p:txBody>
      </p:sp>
    </p:spTree>
    <p:extLst>
      <p:ext uri="{BB962C8B-B14F-4D97-AF65-F5344CB8AC3E}">
        <p14:creationId xmlns:p14="http://schemas.microsoft.com/office/powerpoint/2010/main" val="3800878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vmlDrawing" Target="../drawings/vmlDrawing2.v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w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oleObject" Target="../embeddings/oleObject2.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4.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5300" y="857250"/>
            <a:ext cx="8886825" cy="8572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95300" y="1857375"/>
            <a:ext cx="8886825" cy="40005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95300" y="6356350"/>
            <a:ext cx="2311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63E4F43A-D826-9B45-BADC-F58E9BAEC665}" type="datetime1">
              <a:rPr lang="en-US"/>
              <a:pPr/>
              <a:t>4/15/20</a:t>
            </a:fld>
            <a:endParaRPr lang="en-GB"/>
          </a:p>
        </p:txBody>
      </p:sp>
      <p:sp>
        <p:nvSpPr>
          <p:cNvPr id="5" name="Footer Placeholder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itchFamily="18" charset="0"/>
                <a:ea typeface="+mn-ea"/>
                <a:cs typeface="+mn-cs"/>
              </a:defRPr>
            </a:lvl1pPr>
          </a:lstStyle>
          <a:p>
            <a:pPr>
              <a:defRPr/>
            </a:pPr>
            <a:endParaRPr lang="en-GB"/>
          </a:p>
        </p:txBody>
      </p:sp>
      <p:sp>
        <p:nvSpPr>
          <p:cNvPr id="6" name="Slide Number Placeholder 5"/>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BF26A2D-68EA-A241-825D-CC0141CC7259}" type="slidenum">
              <a:rPr lang="en-GB"/>
              <a:pPr/>
              <a:t>‹#›</a:t>
            </a:fld>
            <a:endParaRPr lang="en-GB"/>
          </a:p>
        </p:txBody>
      </p:sp>
      <p:grpSp>
        <p:nvGrpSpPr>
          <p:cNvPr id="1031" name="Group 9"/>
          <p:cNvGrpSpPr>
            <a:grpSpLocks/>
          </p:cNvGrpSpPr>
          <p:nvPr userDrawn="1"/>
        </p:nvGrpSpPr>
        <p:grpSpPr bwMode="auto">
          <a:xfrm>
            <a:off x="0" y="0"/>
            <a:ext cx="9906000" cy="652463"/>
            <a:chOff x="0" y="437"/>
            <a:chExt cx="9906000" cy="650606"/>
          </a:xfrm>
        </p:grpSpPr>
        <p:sp>
          <p:nvSpPr>
            <p:cNvPr id="1032" name="Rectangle 8"/>
            <p:cNvSpPr>
              <a:spLocks noChangeArrowheads="1"/>
            </p:cNvSpPr>
            <p:nvPr userDrawn="1"/>
          </p:nvSpPr>
          <p:spPr bwMode="auto">
            <a:xfrm>
              <a:off x="0" y="437"/>
              <a:ext cx="9906000" cy="641108"/>
            </a:xfrm>
            <a:prstGeom prst="rect">
              <a:avLst/>
            </a:prstGeom>
            <a:solidFill>
              <a:srgbClr val="E0003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79352" tIns="39676" rIns="79352" bIns="39676" anchor="ctr"/>
            <a:lstStyle/>
            <a:p>
              <a:pPr algn="ctr" defTabSz="793750"/>
              <a:endParaRPr lang="en-GB" sz="3100"/>
            </a:p>
          </p:txBody>
        </p:sp>
        <p:graphicFrame>
          <p:nvGraphicFramePr>
            <p:cNvPr id="1033" name="Object 22"/>
            <p:cNvGraphicFramePr>
              <a:graphicFrameLocks noChangeAspect="1"/>
            </p:cNvGraphicFramePr>
            <p:nvPr userDrawn="1"/>
          </p:nvGraphicFramePr>
          <p:xfrm>
            <a:off x="522288" y="72119"/>
            <a:ext cx="4340225" cy="490538"/>
          </p:xfrm>
          <a:graphic>
            <a:graphicData uri="http://schemas.openxmlformats.org/presentationml/2006/ole">
              <mc:AlternateContent xmlns:mc="http://schemas.openxmlformats.org/markup-compatibility/2006">
                <mc:Choice xmlns:v="urn:schemas-microsoft-com:vml" Requires="v">
                  <p:oleObj spid="_x0000_s1306" name="Drawing" r:id="rId14" imgW="5025995" imgH="571500" progId="FLW3Drawing">
                    <p:embed/>
                  </p:oleObj>
                </mc:Choice>
                <mc:Fallback>
                  <p:oleObj name="Drawing" r:id="rId14" imgW="5025995" imgH="571500" progId="FLW3Drawing">
                    <p:embed/>
                    <p:pic>
                      <p:nvPicPr>
                        <p:cNvPr id="0" name="Object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2288" y="72119"/>
                          <a:ext cx="4340225" cy="490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Text Box 427"/>
            <p:cNvSpPr txBox="1">
              <a:spLocks noChangeArrowheads="1"/>
            </p:cNvSpPr>
            <p:nvPr userDrawn="1"/>
          </p:nvSpPr>
          <p:spPr bwMode="auto">
            <a:xfrm>
              <a:off x="8382000" y="427842"/>
              <a:ext cx="1008063" cy="223201"/>
            </a:xfrm>
            <a:prstGeom prst="rect">
              <a:avLst/>
            </a:prstGeom>
            <a:noFill/>
            <a:ln w="9525">
              <a:noFill/>
              <a:miter lim="800000"/>
              <a:headEnd/>
              <a:tailEnd/>
            </a:ln>
            <a:effectLst/>
          </p:spPr>
          <p:txBody>
            <a:bodyPr>
              <a:spAutoFit/>
            </a:bodyPr>
            <a:lstStyle/>
            <a:p>
              <a:pPr algn="r">
                <a:spcBef>
                  <a:spcPct val="50000"/>
                </a:spcBef>
                <a:defRPr/>
              </a:pPr>
              <a:r>
                <a:rPr lang="en-GB" sz="850" dirty="0">
                  <a:solidFill>
                    <a:schemeClr val="bg1"/>
                  </a:solidFill>
                  <a:latin typeface="Arial" charset="0"/>
                  <a:ea typeface="+mn-ea"/>
                  <a:cs typeface="Arial" charset="0"/>
                </a:rPr>
                <a:t>August 2010</a:t>
              </a:r>
            </a:p>
          </p:txBody>
        </p:sp>
      </p:grpSp>
    </p:spTree>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xStyles>
    <p:titleStyle>
      <a:lvl1pPr algn="l" rtl="0" eaLnBrk="0" fontAlgn="base" hangingPunct="0">
        <a:spcBef>
          <a:spcPct val="0"/>
        </a:spcBef>
        <a:spcAft>
          <a:spcPct val="0"/>
        </a:spcAft>
        <a:defRPr sz="3000" kern="1200">
          <a:solidFill>
            <a:schemeClr val="tx1"/>
          </a:solidFill>
          <a:latin typeface="+mj-lt"/>
          <a:ea typeface="ＭＳ Ｐゴシック" charset="-128"/>
          <a:cs typeface="ＭＳ Ｐゴシック" charset="0"/>
        </a:defRPr>
      </a:lvl1pPr>
      <a:lvl2pPr algn="l" rtl="0" eaLnBrk="0" fontAlgn="base" hangingPunct="0">
        <a:spcBef>
          <a:spcPct val="0"/>
        </a:spcBef>
        <a:spcAft>
          <a:spcPct val="0"/>
        </a:spcAft>
        <a:defRPr sz="3000">
          <a:solidFill>
            <a:schemeClr val="tx1"/>
          </a:solidFill>
          <a:latin typeface="Calibri" pitchFamily="34" charset="0"/>
          <a:ea typeface="ＭＳ Ｐゴシック" charset="-128"/>
          <a:cs typeface="ＭＳ Ｐゴシック" charset="0"/>
        </a:defRPr>
      </a:lvl2pPr>
      <a:lvl3pPr algn="l" rtl="0" eaLnBrk="0" fontAlgn="base" hangingPunct="0">
        <a:spcBef>
          <a:spcPct val="0"/>
        </a:spcBef>
        <a:spcAft>
          <a:spcPct val="0"/>
        </a:spcAft>
        <a:defRPr sz="3000">
          <a:solidFill>
            <a:schemeClr val="tx1"/>
          </a:solidFill>
          <a:latin typeface="Calibri" pitchFamily="34" charset="0"/>
          <a:ea typeface="ＭＳ Ｐゴシック" charset="-128"/>
          <a:cs typeface="ＭＳ Ｐゴシック" charset="0"/>
        </a:defRPr>
      </a:lvl3pPr>
      <a:lvl4pPr algn="l" rtl="0" eaLnBrk="0" fontAlgn="base" hangingPunct="0">
        <a:spcBef>
          <a:spcPct val="0"/>
        </a:spcBef>
        <a:spcAft>
          <a:spcPct val="0"/>
        </a:spcAft>
        <a:defRPr sz="3000">
          <a:solidFill>
            <a:schemeClr val="tx1"/>
          </a:solidFill>
          <a:latin typeface="Calibri" pitchFamily="34" charset="0"/>
          <a:ea typeface="ＭＳ Ｐゴシック" charset="-128"/>
          <a:cs typeface="ＭＳ Ｐゴシック" charset="0"/>
        </a:defRPr>
      </a:lvl4pPr>
      <a:lvl5pPr algn="l" rtl="0" eaLnBrk="0" fontAlgn="base" hangingPunct="0">
        <a:spcBef>
          <a:spcPct val="0"/>
        </a:spcBef>
        <a:spcAft>
          <a:spcPct val="0"/>
        </a:spcAft>
        <a:defRPr sz="3000">
          <a:solidFill>
            <a:schemeClr val="tx1"/>
          </a:solidFill>
          <a:latin typeface="Calibri" pitchFamily="34" charset="0"/>
          <a:ea typeface="ＭＳ Ｐゴシック" charset="-128"/>
          <a:cs typeface="ＭＳ Ｐゴシック" charset="0"/>
        </a:defRPr>
      </a:lvl5pPr>
      <a:lvl6pPr marL="457200" algn="l" rtl="0" fontAlgn="base">
        <a:spcBef>
          <a:spcPct val="0"/>
        </a:spcBef>
        <a:spcAft>
          <a:spcPct val="0"/>
        </a:spcAft>
        <a:defRPr sz="3000">
          <a:solidFill>
            <a:schemeClr val="tx1"/>
          </a:solidFill>
          <a:latin typeface="Calibri" pitchFamily="34" charset="0"/>
        </a:defRPr>
      </a:lvl6pPr>
      <a:lvl7pPr marL="914400" algn="l" rtl="0" fontAlgn="base">
        <a:spcBef>
          <a:spcPct val="0"/>
        </a:spcBef>
        <a:spcAft>
          <a:spcPct val="0"/>
        </a:spcAft>
        <a:defRPr sz="3000">
          <a:solidFill>
            <a:schemeClr val="tx1"/>
          </a:solidFill>
          <a:latin typeface="Calibri" pitchFamily="34" charset="0"/>
        </a:defRPr>
      </a:lvl7pPr>
      <a:lvl8pPr marL="1371600" algn="l" rtl="0" fontAlgn="base">
        <a:spcBef>
          <a:spcPct val="0"/>
        </a:spcBef>
        <a:spcAft>
          <a:spcPct val="0"/>
        </a:spcAft>
        <a:defRPr sz="3000">
          <a:solidFill>
            <a:schemeClr val="tx1"/>
          </a:solidFill>
          <a:latin typeface="Calibri" pitchFamily="34" charset="0"/>
        </a:defRPr>
      </a:lvl8pPr>
      <a:lvl9pPr marL="1828800" algn="l" rtl="0" fontAlgn="base">
        <a:spcBef>
          <a:spcPct val="0"/>
        </a:spcBef>
        <a:spcAft>
          <a:spcPct val="0"/>
        </a:spcAft>
        <a:defRPr sz="30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E00034"/>
        </a:buClr>
        <a:buFont typeface="Arial" charset="0"/>
        <a:buChar char="•"/>
        <a:defRPr sz="26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Clr>
          <a:srgbClr val="E00034"/>
        </a:buClr>
        <a:buFont typeface="Arial" charset="0"/>
        <a:buChar char="•"/>
        <a:defRPr sz="24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Clr>
          <a:srgbClr val="E00034"/>
        </a:buClr>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Clr>
          <a:srgbClr val="E00034"/>
        </a:buClr>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Clr>
          <a:srgbClr val="E00034"/>
        </a:buClr>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Lst>
  <p:txStyles>
    <p:titleStyle>
      <a:lvl1pPr algn="l" rtl="0" eaLnBrk="0" fontAlgn="base" hangingPunct="0">
        <a:spcBef>
          <a:spcPct val="0"/>
        </a:spcBef>
        <a:spcAft>
          <a:spcPct val="0"/>
        </a:spcAft>
        <a:defRPr sz="3000" kern="1200">
          <a:solidFill>
            <a:schemeClr val="tx1"/>
          </a:solidFill>
          <a:latin typeface="+mj-lt"/>
          <a:ea typeface="ＭＳ Ｐゴシック" charset="-128"/>
          <a:cs typeface="ＭＳ Ｐゴシック" charset="0"/>
        </a:defRPr>
      </a:lvl1pPr>
      <a:lvl2pPr algn="l" rtl="0" eaLnBrk="0" fontAlgn="base" hangingPunct="0">
        <a:spcBef>
          <a:spcPct val="0"/>
        </a:spcBef>
        <a:spcAft>
          <a:spcPct val="0"/>
        </a:spcAft>
        <a:defRPr sz="3000">
          <a:solidFill>
            <a:schemeClr val="tx1"/>
          </a:solidFill>
          <a:latin typeface="Calibri" pitchFamily="34" charset="0"/>
          <a:ea typeface="ＭＳ Ｐゴシック" charset="-128"/>
          <a:cs typeface="ＭＳ Ｐゴシック" charset="0"/>
        </a:defRPr>
      </a:lvl2pPr>
      <a:lvl3pPr algn="l" rtl="0" eaLnBrk="0" fontAlgn="base" hangingPunct="0">
        <a:spcBef>
          <a:spcPct val="0"/>
        </a:spcBef>
        <a:spcAft>
          <a:spcPct val="0"/>
        </a:spcAft>
        <a:defRPr sz="3000">
          <a:solidFill>
            <a:schemeClr val="tx1"/>
          </a:solidFill>
          <a:latin typeface="Calibri" pitchFamily="34" charset="0"/>
          <a:ea typeface="ＭＳ Ｐゴシック" charset="-128"/>
          <a:cs typeface="ＭＳ Ｐゴシック" charset="0"/>
        </a:defRPr>
      </a:lvl3pPr>
      <a:lvl4pPr algn="l" rtl="0" eaLnBrk="0" fontAlgn="base" hangingPunct="0">
        <a:spcBef>
          <a:spcPct val="0"/>
        </a:spcBef>
        <a:spcAft>
          <a:spcPct val="0"/>
        </a:spcAft>
        <a:defRPr sz="3000">
          <a:solidFill>
            <a:schemeClr val="tx1"/>
          </a:solidFill>
          <a:latin typeface="Calibri" pitchFamily="34" charset="0"/>
          <a:ea typeface="ＭＳ Ｐゴシック" charset="-128"/>
          <a:cs typeface="ＭＳ Ｐゴシック" charset="0"/>
        </a:defRPr>
      </a:lvl4pPr>
      <a:lvl5pPr algn="l" rtl="0" eaLnBrk="0" fontAlgn="base" hangingPunct="0">
        <a:spcBef>
          <a:spcPct val="0"/>
        </a:spcBef>
        <a:spcAft>
          <a:spcPct val="0"/>
        </a:spcAft>
        <a:defRPr sz="3000">
          <a:solidFill>
            <a:schemeClr val="tx1"/>
          </a:solidFill>
          <a:latin typeface="Calibri" pitchFamily="34" charset="0"/>
          <a:ea typeface="ＭＳ Ｐゴシック" charset="-128"/>
          <a:cs typeface="ＭＳ Ｐゴシック" charset="0"/>
        </a:defRPr>
      </a:lvl5pPr>
      <a:lvl6pPr marL="457200" algn="l" rtl="0" fontAlgn="base">
        <a:spcBef>
          <a:spcPct val="0"/>
        </a:spcBef>
        <a:spcAft>
          <a:spcPct val="0"/>
        </a:spcAft>
        <a:defRPr sz="3000">
          <a:solidFill>
            <a:schemeClr val="tx1"/>
          </a:solidFill>
          <a:latin typeface="Calibri" pitchFamily="34" charset="0"/>
        </a:defRPr>
      </a:lvl6pPr>
      <a:lvl7pPr marL="914400" algn="l" rtl="0" fontAlgn="base">
        <a:spcBef>
          <a:spcPct val="0"/>
        </a:spcBef>
        <a:spcAft>
          <a:spcPct val="0"/>
        </a:spcAft>
        <a:defRPr sz="3000">
          <a:solidFill>
            <a:schemeClr val="tx1"/>
          </a:solidFill>
          <a:latin typeface="Calibri" pitchFamily="34" charset="0"/>
        </a:defRPr>
      </a:lvl7pPr>
      <a:lvl8pPr marL="1371600" algn="l" rtl="0" fontAlgn="base">
        <a:spcBef>
          <a:spcPct val="0"/>
        </a:spcBef>
        <a:spcAft>
          <a:spcPct val="0"/>
        </a:spcAft>
        <a:defRPr sz="3000">
          <a:solidFill>
            <a:schemeClr val="tx1"/>
          </a:solidFill>
          <a:latin typeface="Calibri" pitchFamily="34" charset="0"/>
        </a:defRPr>
      </a:lvl8pPr>
      <a:lvl9pPr marL="1828800" algn="l" rtl="0" fontAlgn="base">
        <a:spcBef>
          <a:spcPct val="0"/>
        </a:spcBef>
        <a:spcAft>
          <a:spcPct val="0"/>
        </a:spcAft>
        <a:defRPr sz="30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E00034"/>
        </a:buClr>
        <a:buFont typeface="Arial" charset="0"/>
        <a:buChar char="•"/>
        <a:defRPr sz="26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Clr>
          <a:srgbClr val="E00034"/>
        </a:buClr>
        <a:buFont typeface="Arial" charset="0"/>
        <a:buChar char="•"/>
        <a:defRPr sz="24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Clr>
          <a:srgbClr val="E00034"/>
        </a:buClr>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Clr>
          <a:srgbClr val="E00034"/>
        </a:buClr>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Clr>
          <a:srgbClr val="E00034"/>
        </a:buClr>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95300" y="857250"/>
            <a:ext cx="8886825" cy="8572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2051" name="Text Placeholder 2"/>
          <p:cNvSpPr>
            <a:spLocks noGrp="1"/>
          </p:cNvSpPr>
          <p:nvPr>
            <p:ph type="body" idx="1"/>
          </p:nvPr>
        </p:nvSpPr>
        <p:spPr bwMode="auto">
          <a:xfrm>
            <a:off x="495300" y="1857375"/>
            <a:ext cx="8886825" cy="40005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95300" y="6356350"/>
            <a:ext cx="2311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E61CAF3-C2E4-1B40-8D73-E0BC8FD72BC7}" type="datetime1">
              <a:rPr lang="en-US"/>
              <a:pPr/>
              <a:t>4/15/20</a:t>
            </a:fld>
            <a:endParaRPr lang="en-GB"/>
          </a:p>
        </p:txBody>
      </p:sp>
      <p:sp>
        <p:nvSpPr>
          <p:cNvPr id="5" name="Footer Placeholder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prstClr val="black">
                    <a:tint val="75000"/>
                  </a:prstClr>
                </a:solidFill>
                <a:latin typeface="Times New Roman" pitchFamily="18" charset="0"/>
                <a:ea typeface="+mn-ea"/>
                <a:cs typeface="+mn-cs"/>
              </a:defRPr>
            </a:lvl1pPr>
          </a:lstStyle>
          <a:p>
            <a:pPr>
              <a:defRPr/>
            </a:pPr>
            <a:endParaRPr lang="en-GB"/>
          </a:p>
        </p:txBody>
      </p:sp>
      <p:sp>
        <p:nvSpPr>
          <p:cNvPr id="6" name="Slide Number Placeholder 5"/>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2C73BDB-0D7C-4449-8238-86A10959D901}" type="slidenum">
              <a:rPr lang="en-GB"/>
              <a:pPr/>
              <a:t>‹#›</a:t>
            </a:fld>
            <a:endParaRPr lang="en-GB"/>
          </a:p>
        </p:txBody>
      </p:sp>
      <p:grpSp>
        <p:nvGrpSpPr>
          <p:cNvPr id="2055" name="Group 9"/>
          <p:cNvGrpSpPr>
            <a:grpSpLocks/>
          </p:cNvGrpSpPr>
          <p:nvPr userDrawn="1"/>
        </p:nvGrpSpPr>
        <p:grpSpPr bwMode="auto">
          <a:xfrm>
            <a:off x="0" y="0"/>
            <a:ext cx="9906000" cy="652463"/>
            <a:chOff x="0" y="437"/>
            <a:chExt cx="9906000" cy="651305"/>
          </a:xfrm>
        </p:grpSpPr>
        <p:sp>
          <p:nvSpPr>
            <p:cNvPr id="2056" name="Rectangle 8"/>
            <p:cNvSpPr>
              <a:spLocks noChangeArrowheads="1"/>
            </p:cNvSpPr>
            <p:nvPr userDrawn="1"/>
          </p:nvSpPr>
          <p:spPr bwMode="auto">
            <a:xfrm>
              <a:off x="0" y="437"/>
              <a:ext cx="9906000" cy="641797"/>
            </a:xfrm>
            <a:prstGeom prst="rect">
              <a:avLst/>
            </a:prstGeom>
            <a:solidFill>
              <a:srgbClr val="E0003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79352" tIns="39676" rIns="79352" bIns="39676" anchor="ctr"/>
            <a:lstStyle/>
            <a:p>
              <a:pPr algn="ctr" defTabSz="793750"/>
              <a:endParaRPr lang="en-GB" sz="3100">
                <a:solidFill>
                  <a:srgbClr val="000000"/>
                </a:solidFill>
              </a:endParaRPr>
            </a:p>
          </p:txBody>
        </p:sp>
        <p:graphicFrame>
          <p:nvGraphicFramePr>
            <p:cNvPr id="2057" name="Object 22"/>
            <p:cNvGraphicFramePr>
              <a:graphicFrameLocks noChangeAspect="1"/>
            </p:cNvGraphicFramePr>
            <p:nvPr userDrawn="1"/>
          </p:nvGraphicFramePr>
          <p:xfrm>
            <a:off x="522288" y="72119"/>
            <a:ext cx="4340225" cy="490538"/>
          </p:xfrm>
          <a:graphic>
            <a:graphicData uri="http://schemas.openxmlformats.org/presentationml/2006/ole">
              <mc:AlternateContent xmlns:mc="http://schemas.openxmlformats.org/markup-compatibility/2006">
                <mc:Choice xmlns:v="urn:schemas-microsoft-com:vml" Requires="v">
                  <p:oleObj spid="_x0000_s2330" name="Drawing" r:id="rId14" imgW="5025995" imgH="571500" progId="FLW3Drawing">
                    <p:embed/>
                  </p:oleObj>
                </mc:Choice>
                <mc:Fallback>
                  <p:oleObj name="Drawing" r:id="rId14" imgW="5025995" imgH="571500" progId="FLW3Drawing">
                    <p:embed/>
                    <p:pic>
                      <p:nvPicPr>
                        <p:cNvPr id="0" name="Object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2288" y="72119"/>
                          <a:ext cx="4340225" cy="490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Text Box 427"/>
            <p:cNvSpPr txBox="1">
              <a:spLocks noChangeArrowheads="1"/>
            </p:cNvSpPr>
            <p:nvPr userDrawn="1"/>
          </p:nvSpPr>
          <p:spPr bwMode="auto">
            <a:xfrm>
              <a:off x="8624888" y="428301"/>
              <a:ext cx="1008062" cy="223441"/>
            </a:xfrm>
            <a:prstGeom prst="rect">
              <a:avLst/>
            </a:prstGeom>
            <a:noFill/>
            <a:ln w="9525">
              <a:noFill/>
              <a:miter lim="800000"/>
              <a:headEnd/>
              <a:tailEnd/>
            </a:ln>
            <a:effectLst/>
          </p:spPr>
          <p:txBody>
            <a:bodyPr>
              <a:spAutoFit/>
            </a:bodyPr>
            <a:lstStyle/>
            <a:p>
              <a:pPr algn="r">
                <a:spcBef>
                  <a:spcPct val="50000"/>
                </a:spcBef>
                <a:defRPr/>
              </a:pPr>
              <a:r>
                <a:rPr lang="en-GB" sz="850">
                  <a:solidFill>
                    <a:prstClr val="white"/>
                  </a:solidFill>
                  <a:latin typeface="Arial" charset="0"/>
                  <a:ea typeface="ＭＳ Ｐゴシック" charset="-128"/>
                  <a:cs typeface="Arial" charset="0"/>
                </a:rPr>
                <a:t>November 2009</a:t>
              </a:r>
            </a:p>
          </p:txBody>
        </p:sp>
      </p:grpSp>
    </p:spTree>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l" rtl="0" eaLnBrk="0" fontAlgn="base" hangingPunct="0">
        <a:spcBef>
          <a:spcPct val="0"/>
        </a:spcBef>
        <a:spcAft>
          <a:spcPct val="0"/>
        </a:spcAft>
        <a:defRPr sz="3000" kern="1200">
          <a:solidFill>
            <a:schemeClr val="tx1"/>
          </a:solidFill>
          <a:latin typeface="+mj-lt"/>
          <a:ea typeface="ＭＳ Ｐゴシック" charset="-128"/>
          <a:cs typeface="ＭＳ Ｐゴシック" charset="0"/>
        </a:defRPr>
      </a:lvl1pPr>
      <a:lvl2pPr algn="l" rtl="0" eaLnBrk="0" fontAlgn="base" hangingPunct="0">
        <a:spcBef>
          <a:spcPct val="0"/>
        </a:spcBef>
        <a:spcAft>
          <a:spcPct val="0"/>
        </a:spcAft>
        <a:defRPr sz="3000">
          <a:solidFill>
            <a:schemeClr val="tx1"/>
          </a:solidFill>
          <a:latin typeface="Calibri" pitchFamily="34" charset="0"/>
          <a:ea typeface="ＭＳ Ｐゴシック" charset="-128"/>
          <a:cs typeface="ＭＳ Ｐゴシック" charset="0"/>
        </a:defRPr>
      </a:lvl2pPr>
      <a:lvl3pPr algn="l" rtl="0" eaLnBrk="0" fontAlgn="base" hangingPunct="0">
        <a:spcBef>
          <a:spcPct val="0"/>
        </a:spcBef>
        <a:spcAft>
          <a:spcPct val="0"/>
        </a:spcAft>
        <a:defRPr sz="3000">
          <a:solidFill>
            <a:schemeClr val="tx1"/>
          </a:solidFill>
          <a:latin typeface="Calibri" pitchFamily="34" charset="0"/>
          <a:ea typeface="ＭＳ Ｐゴシック" charset="-128"/>
          <a:cs typeface="ＭＳ Ｐゴシック" charset="0"/>
        </a:defRPr>
      </a:lvl3pPr>
      <a:lvl4pPr algn="l" rtl="0" eaLnBrk="0" fontAlgn="base" hangingPunct="0">
        <a:spcBef>
          <a:spcPct val="0"/>
        </a:spcBef>
        <a:spcAft>
          <a:spcPct val="0"/>
        </a:spcAft>
        <a:defRPr sz="3000">
          <a:solidFill>
            <a:schemeClr val="tx1"/>
          </a:solidFill>
          <a:latin typeface="Calibri" pitchFamily="34" charset="0"/>
          <a:ea typeface="ＭＳ Ｐゴシック" charset="-128"/>
          <a:cs typeface="ＭＳ Ｐゴシック" charset="0"/>
        </a:defRPr>
      </a:lvl4pPr>
      <a:lvl5pPr algn="l" rtl="0" eaLnBrk="0" fontAlgn="base" hangingPunct="0">
        <a:spcBef>
          <a:spcPct val="0"/>
        </a:spcBef>
        <a:spcAft>
          <a:spcPct val="0"/>
        </a:spcAft>
        <a:defRPr sz="3000">
          <a:solidFill>
            <a:schemeClr val="tx1"/>
          </a:solidFill>
          <a:latin typeface="Calibri" pitchFamily="34" charset="0"/>
          <a:ea typeface="ＭＳ Ｐゴシック" charset="-128"/>
          <a:cs typeface="ＭＳ Ｐゴシック" charset="0"/>
        </a:defRPr>
      </a:lvl5pPr>
      <a:lvl6pPr marL="457200" algn="l" rtl="0" fontAlgn="base">
        <a:spcBef>
          <a:spcPct val="0"/>
        </a:spcBef>
        <a:spcAft>
          <a:spcPct val="0"/>
        </a:spcAft>
        <a:defRPr sz="3000">
          <a:solidFill>
            <a:schemeClr val="tx1"/>
          </a:solidFill>
          <a:latin typeface="Calibri" pitchFamily="34" charset="0"/>
        </a:defRPr>
      </a:lvl6pPr>
      <a:lvl7pPr marL="914400" algn="l" rtl="0" fontAlgn="base">
        <a:spcBef>
          <a:spcPct val="0"/>
        </a:spcBef>
        <a:spcAft>
          <a:spcPct val="0"/>
        </a:spcAft>
        <a:defRPr sz="3000">
          <a:solidFill>
            <a:schemeClr val="tx1"/>
          </a:solidFill>
          <a:latin typeface="Calibri" pitchFamily="34" charset="0"/>
        </a:defRPr>
      </a:lvl7pPr>
      <a:lvl8pPr marL="1371600" algn="l" rtl="0" fontAlgn="base">
        <a:spcBef>
          <a:spcPct val="0"/>
        </a:spcBef>
        <a:spcAft>
          <a:spcPct val="0"/>
        </a:spcAft>
        <a:defRPr sz="3000">
          <a:solidFill>
            <a:schemeClr val="tx1"/>
          </a:solidFill>
          <a:latin typeface="Calibri" pitchFamily="34" charset="0"/>
        </a:defRPr>
      </a:lvl8pPr>
      <a:lvl9pPr marL="1828800" algn="l" rtl="0" fontAlgn="base">
        <a:spcBef>
          <a:spcPct val="0"/>
        </a:spcBef>
        <a:spcAft>
          <a:spcPct val="0"/>
        </a:spcAft>
        <a:defRPr sz="30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E00034"/>
        </a:buClr>
        <a:buFont typeface="Arial" charset="0"/>
        <a:buChar char="•"/>
        <a:defRPr sz="26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Clr>
          <a:srgbClr val="E00034"/>
        </a:buClr>
        <a:buFont typeface="Arial" charset="0"/>
        <a:buChar char="•"/>
        <a:defRPr sz="24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Clr>
          <a:srgbClr val="E00034"/>
        </a:buClr>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Clr>
          <a:srgbClr val="E00034"/>
        </a:buClr>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Clr>
          <a:srgbClr val="E00034"/>
        </a:buClr>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Image 14"/>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421052" y="260649"/>
            <a:ext cx="4049420" cy="553245"/>
          </a:xfrm>
          <a:prstGeom prst="rect">
            <a:avLst/>
          </a:prstGeom>
        </p:spPr>
      </p:pic>
      <p:sp>
        <p:nvSpPr>
          <p:cNvPr id="16" name="Title Placeholder 1"/>
          <p:cNvSpPr>
            <a:spLocks noGrp="1"/>
          </p:cNvSpPr>
          <p:nvPr>
            <p:ph type="title"/>
          </p:nvPr>
        </p:nvSpPr>
        <p:spPr bwMode="auto">
          <a:xfrm>
            <a:off x="428497" y="908720"/>
            <a:ext cx="897099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8" name="Text Placeholder 2"/>
          <p:cNvSpPr>
            <a:spLocks noGrp="1"/>
          </p:cNvSpPr>
          <p:nvPr>
            <p:ph type="body" idx="1"/>
          </p:nvPr>
        </p:nvSpPr>
        <p:spPr bwMode="auto">
          <a:xfrm>
            <a:off x="1981200" y="2234282"/>
            <a:ext cx="74295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6055134"/>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 id="2147484231" r:id="rId13"/>
    <p:sldLayoutId id="2147484232" r:id="rId14"/>
    <p:sldLayoutId id="2147484233" r:id="rId15"/>
    <p:sldLayoutId id="2147484234" r:id="rId16"/>
    <p:sldLayoutId id="2147484235" r:id="rId17"/>
    <p:sldLayoutId id="2147484236" r:id="rId18"/>
    <p:sldLayoutId id="2147484238" r:id="rId19"/>
    <p:sldLayoutId id="2147484239" r:id="rId20"/>
  </p:sldLayoutIdLst>
  <p:txStyles>
    <p:titleStyle>
      <a:lvl1pPr algn="l" rtl="0" eaLnBrk="1" fontAlgn="base" hangingPunct="1">
        <a:spcBef>
          <a:spcPct val="0"/>
        </a:spcBef>
        <a:spcAft>
          <a:spcPct val="0"/>
        </a:spcAft>
        <a:defRPr sz="2600" b="1" i="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b="1" i="1">
          <a:solidFill>
            <a:schemeClr val="tx1"/>
          </a:solidFill>
          <a:latin typeface="Arial" pitchFamily="34"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eaLnBrk="1" fontAlgn="base" hangingPunct="1">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30.png"/><Relationship Id="rId5" Type="http://schemas.openxmlformats.org/officeDocument/2006/relationships/image" Target="../media/image29.jpe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4.png"/><Relationship Id="rId7" Type="http://schemas.openxmlformats.org/officeDocument/2006/relationships/diagramQuickStyle" Target="../diagrams/quickStyle1.xml"/><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3.wdp"/><Relationship Id="rId9" Type="http://schemas.microsoft.com/office/2007/relationships/diagramDrawing" Target="../diagrams/drawing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3.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hyperlink" Target="https://www.facebook.com/NewZealandRedCross/videos/1234550013255428/" TargetMode="External"/><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35.xml"/><Relationship Id="rId1" Type="http://schemas.openxmlformats.org/officeDocument/2006/relationships/slideLayout" Target="../slideLayouts/slideLayout31.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16.png"/><Relationship Id="rId4" Type="http://schemas.openxmlformats.org/officeDocument/2006/relationships/hyperlink" Target="http://media.ifrc.org/ifrc/document/use-social-media-better-engage-people-affected-crise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96" y="1570444"/>
            <a:ext cx="9073008" cy="2362612"/>
          </a:xfrm>
        </p:spPr>
        <p:txBody>
          <a:bodyPr>
            <a:noAutofit/>
          </a:bodyPr>
          <a:lstStyle/>
          <a:p>
            <a:pPr>
              <a:defRPr/>
            </a:pPr>
            <a:r>
              <a:rPr lang="en-GB" sz="3600" i="0" dirty="0"/>
              <a:t>How to Use Social Media to  </a:t>
            </a:r>
            <a:br>
              <a:rPr lang="en-GB" sz="3600" i="0" dirty="0"/>
            </a:br>
            <a:r>
              <a:rPr lang="en-GB" sz="3600" i="0" dirty="0"/>
              <a:t>Better Engage People </a:t>
            </a:r>
            <a:br>
              <a:rPr lang="en-GB" sz="3600" i="0" dirty="0"/>
            </a:br>
            <a:r>
              <a:rPr lang="en-GB" sz="3600" i="0" dirty="0"/>
              <a:t>Affected by Crises </a:t>
            </a:r>
          </a:p>
        </p:txBody>
      </p:sp>
      <p:sp>
        <p:nvSpPr>
          <p:cNvPr id="4" name="TextBox 3"/>
          <p:cNvSpPr txBox="1"/>
          <p:nvPr/>
        </p:nvSpPr>
        <p:spPr>
          <a:xfrm>
            <a:off x="976923" y="918308"/>
            <a:ext cx="184666" cy="646331"/>
          </a:xfrm>
          <a:prstGeom prst="rect">
            <a:avLst/>
          </a:prstGeom>
          <a:noFill/>
        </p:spPr>
        <p:txBody>
          <a:bodyPr wrap="none" rtlCol="0">
            <a:spAutoFit/>
          </a:bodyPr>
          <a:lstStyle/>
          <a:p>
            <a:endParaRPr lang="en-GB" dirty="0"/>
          </a:p>
        </p:txBody>
      </p:sp>
      <p:sp>
        <p:nvSpPr>
          <p:cNvPr id="3" name="Subtitle 2"/>
          <p:cNvSpPr>
            <a:spLocks noGrp="1"/>
          </p:cNvSpPr>
          <p:nvPr>
            <p:ph type="subTitle" idx="1"/>
          </p:nvPr>
        </p:nvSpPr>
        <p:spPr>
          <a:xfrm>
            <a:off x="1496616" y="4221088"/>
            <a:ext cx="7842250" cy="1584176"/>
          </a:xfrm>
        </p:spPr>
        <p:txBody>
          <a:bodyPr>
            <a:noAutofit/>
          </a:bodyPr>
          <a:lstStyle/>
          <a:p>
            <a:r>
              <a:rPr lang="en-GB" sz="3200" dirty="0"/>
              <a:t>A brief guide for those using social media in humanitarian contexts </a:t>
            </a:r>
          </a:p>
        </p:txBody>
      </p:sp>
      <p:pic>
        <p:nvPicPr>
          <p:cNvPr id="8" name="Picture 6" descr="Image result for instagram round icon">
            <a:extLst>
              <a:ext uri="{FF2B5EF4-FFF2-40B4-BE49-F238E27FC236}">
                <a16:creationId xmlns:a16="http://schemas.microsoft.com/office/drawing/2014/main" id="{F2F1069C-79D4-4306-A12E-FFE2D027CD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6" y="169882"/>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fb round icon">
            <a:extLst>
              <a:ext uri="{FF2B5EF4-FFF2-40B4-BE49-F238E27FC236}">
                <a16:creationId xmlns:a16="http://schemas.microsoft.com/office/drawing/2014/main" id="{B78D70CC-9F10-4079-982C-920080BE65D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96616" y="169882"/>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twitter icon">
            <a:extLst>
              <a:ext uri="{FF2B5EF4-FFF2-40B4-BE49-F238E27FC236}">
                <a16:creationId xmlns:a16="http://schemas.microsoft.com/office/drawing/2014/main" id="{60476874-AEA8-49AC-855E-73FA2DCA927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10181" y="97882"/>
            <a:ext cx="8640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youtube round icon">
            <a:extLst>
              <a:ext uri="{FF2B5EF4-FFF2-40B4-BE49-F238E27FC236}">
                <a16:creationId xmlns:a16="http://schemas.microsoft.com/office/drawing/2014/main" id="{06A6A301-3CC8-4307-B4ED-0BD4578CCA0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65208" y="150163"/>
            <a:ext cx="720000" cy="72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A20AE5B-0975-4865-8F0E-8CE2D78E4626}"/>
              </a:ext>
            </a:extLst>
          </p:cNvPr>
          <p:cNvSpPr txBox="1">
            <a:spLocks/>
          </p:cNvSpPr>
          <p:nvPr/>
        </p:nvSpPr>
        <p:spPr>
          <a:xfrm>
            <a:off x="183722" y="404664"/>
            <a:ext cx="5133916" cy="928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575" dirty="0">
                <a:latin typeface="Caecilia LT Std Roman" panose="00000500000000000000" pitchFamily="50" charset="0"/>
              </a:rPr>
              <a:t>Do you trust me?</a:t>
            </a:r>
          </a:p>
        </p:txBody>
      </p:sp>
      <p:sp>
        <p:nvSpPr>
          <p:cNvPr id="6" name="Content Placeholder 2">
            <a:extLst>
              <a:ext uri="{FF2B5EF4-FFF2-40B4-BE49-F238E27FC236}">
                <a16:creationId xmlns:a16="http://schemas.microsoft.com/office/drawing/2014/main" id="{B464BE9E-BC1F-48F1-AC36-16E6139B4C86}"/>
              </a:ext>
            </a:extLst>
          </p:cNvPr>
          <p:cNvSpPr>
            <a:spLocks noGrp="1"/>
          </p:cNvSpPr>
          <p:nvPr>
            <p:ph idx="1"/>
          </p:nvPr>
        </p:nvSpPr>
        <p:spPr>
          <a:xfrm>
            <a:off x="416496" y="1124744"/>
            <a:ext cx="4901142" cy="3405188"/>
          </a:xfrm>
        </p:spPr>
        <p:txBody>
          <a:bodyPr>
            <a:normAutofit/>
          </a:bodyPr>
          <a:lstStyle/>
          <a:p>
            <a:pPr>
              <a:buClr>
                <a:srgbClr val="C00000"/>
              </a:buClr>
              <a:buFont typeface="Wingdings" panose="05000000000000000000" pitchFamily="2" charset="2"/>
              <a:buChar char="§"/>
            </a:pPr>
            <a:r>
              <a:rPr lang="de-DE" sz="2800" dirty="0"/>
              <a:t>People </a:t>
            </a:r>
            <a:r>
              <a:rPr lang="de-DE" sz="2800" dirty="0" err="1"/>
              <a:t>don‘t</a:t>
            </a:r>
            <a:r>
              <a:rPr lang="de-DE" sz="2800" dirty="0"/>
              <a:t> </a:t>
            </a:r>
            <a:r>
              <a:rPr lang="de-DE" sz="2800" dirty="0" err="1"/>
              <a:t>trust</a:t>
            </a:r>
            <a:r>
              <a:rPr lang="de-DE" sz="2800" dirty="0"/>
              <a:t> </a:t>
            </a:r>
            <a:r>
              <a:rPr lang="de-DE" sz="2800" dirty="0" err="1"/>
              <a:t>anonymous</a:t>
            </a:r>
            <a:r>
              <a:rPr lang="de-DE" sz="2800" dirty="0"/>
              <a:t> </a:t>
            </a:r>
            <a:r>
              <a:rPr lang="de-DE" sz="2800" dirty="0" err="1"/>
              <a:t>organizations</a:t>
            </a:r>
            <a:r>
              <a:rPr lang="de-DE" sz="2800" dirty="0"/>
              <a:t>.</a:t>
            </a:r>
            <a:br>
              <a:rPr lang="de-DE" sz="2800" dirty="0"/>
            </a:br>
            <a:endParaRPr lang="de-DE" sz="2800" dirty="0"/>
          </a:p>
          <a:p>
            <a:pPr>
              <a:buClr>
                <a:srgbClr val="C00000"/>
              </a:buClr>
              <a:buFont typeface="Wingdings" panose="05000000000000000000" pitchFamily="2" charset="2"/>
              <a:buChar char="§"/>
            </a:pPr>
            <a:r>
              <a:rPr lang="de-DE" sz="2800" dirty="0"/>
              <a:t>Online and offline, </a:t>
            </a:r>
            <a:r>
              <a:rPr lang="de-DE" sz="2800" dirty="0" err="1"/>
              <a:t>people</a:t>
            </a:r>
            <a:r>
              <a:rPr lang="de-DE" sz="2800" dirty="0"/>
              <a:t> </a:t>
            </a:r>
            <a:r>
              <a:rPr lang="de-DE" sz="2800" dirty="0" err="1"/>
              <a:t>are</a:t>
            </a:r>
            <a:r>
              <a:rPr lang="de-DE" sz="2800" dirty="0"/>
              <a:t> </a:t>
            </a:r>
            <a:r>
              <a:rPr lang="de-DE" sz="2800" dirty="0" err="1"/>
              <a:t>more</a:t>
            </a:r>
            <a:r>
              <a:rPr lang="de-DE" sz="2800" dirty="0"/>
              <a:t> </a:t>
            </a:r>
            <a:r>
              <a:rPr lang="de-DE" sz="2800" dirty="0" err="1"/>
              <a:t>likely</a:t>
            </a:r>
            <a:r>
              <a:rPr lang="de-DE" sz="2800" dirty="0"/>
              <a:t> </a:t>
            </a:r>
            <a:r>
              <a:rPr lang="de-DE" sz="2800" dirty="0" err="1"/>
              <a:t>to</a:t>
            </a:r>
            <a:r>
              <a:rPr lang="de-DE" sz="2800" dirty="0"/>
              <a:t> </a:t>
            </a:r>
            <a:r>
              <a:rPr lang="de-DE" sz="2800" dirty="0" err="1"/>
              <a:t>trust</a:t>
            </a:r>
            <a:r>
              <a:rPr lang="de-DE" sz="2800" dirty="0"/>
              <a:t> </a:t>
            </a:r>
            <a:r>
              <a:rPr lang="de-DE" sz="2800" dirty="0" err="1"/>
              <a:t>people</a:t>
            </a:r>
            <a:r>
              <a:rPr lang="de-DE" sz="2800" dirty="0"/>
              <a:t> </a:t>
            </a:r>
            <a:r>
              <a:rPr lang="de-DE" sz="2800" dirty="0" err="1"/>
              <a:t>with</a:t>
            </a:r>
            <a:r>
              <a:rPr lang="de-DE" sz="2800" dirty="0"/>
              <a:t> </a:t>
            </a:r>
            <a:r>
              <a:rPr lang="de-DE" sz="2800" dirty="0" err="1"/>
              <a:t>whom</a:t>
            </a:r>
            <a:r>
              <a:rPr lang="de-DE" sz="2800" dirty="0"/>
              <a:t> </a:t>
            </a:r>
            <a:r>
              <a:rPr lang="de-DE" sz="2800" dirty="0" err="1"/>
              <a:t>they</a:t>
            </a:r>
            <a:r>
              <a:rPr lang="de-DE" sz="2800" dirty="0"/>
              <a:t> </a:t>
            </a:r>
            <a:r>
              <a:rPr lang="de-DE" sz="2800" dirty="0" err="1"/>
              <a:t>have</a:t>
            </a:r>
            <a:r>
              <a:rPr lang="de-DE" sz="2800" dirty="0"/>
              <a:t> personal </a:t>
            </a:r>
            <a:r>
              <a:rPr lang="de-DE" sz="2800" dirty="0" err="1"/>
              <a:t>bonds</a:t>
            </a:r>
            <a:endParaRPr lang="en-GB" sz="2800" dirty="0"/>
          </a:p>
        </p:txBody>
      </p:sp>
      <p:pic>
        <p:nvPicPr>
          <p:cNvPr id="7" name="Picture 6">
            <a:extLst>
              <a:ext uri="{FF2B5EF4-FFF2-40B4-BE49-F238E27FC236}">
                <a16:creationId xmlns:a16="http://schemas.microsoft.com/office/drawing/2014/main" id="{EA8B4E2C-354A-40C1-989E-7BFC98ADF0FC}"/>
              </a:ext>
            </a:extLst>
          </p:cNvPr>
          <p:cNvPicPr>
            <a:picLocks noChangeAspect="1"/>
          </p:cNvPicPr>
          <p:nvPr/>
        </p:nvPicPr>
        <p:blipFill>
          <a:blip r:embed="rId3"/>
          <a:stretch>
            <a:fillRect/>
          </a:stretch>
        </p:blipFill>
        <p:spPr>
          <a:xfrm>
            <a:off x="5705492" y="28803"/>
            <a:ext cx="4200508" cy="6194073"/>
          </a:xfrm>
          <a:prstGeom prst="rect">
            <a:avLst/>
          </a:prstGeom>
        </p:spPr>
      </p:pic>
      <p:pic>
        <p:nvPicPr>
          <p:cNvPr id="8" name="Picture 7">
            <a:extLst>
              <a:ext uri="{FF2B5EF4-FFF2-40B4-BE49-F238E27FC236}">
                <a16:creationId xmlns:a16="http://schemas.microsoft.com/office/drawing/2014/main" id="{FC0DE322-F734-4A2A-BD50-CEA1A7B87732}"/>
              </a:ext>
            </a:extLst>
          </p:cNvPr>
          <p:cNvPicPr>
            <a:picLocks noChangeAspect="1"/>
          </p:cNvPicPr>
          <p:nvPr/>
        </p:nvPicPr>
        <p:blipFill>
          <a:blip r:embed="rId4"/>
          <a:stretch>
            <a:fillRect/>
          </a:stretch>
        </p:blipFill>
        <p:spPr>
          <a:xfrm>
            <a:off x="183722" y="5534176"/>
            <a:ext cx="8426889" cy="1272966"/>
          </a:xfrm>
          <a:prstGeom prst="rect">
            <a:avLst/>
          </a:prstGeom>
        </p:spPr>
      </p:pic>
    </p:spTree>
    <p:extLst>
      <p:ext uri="{BB962C8B-B14F-4D97-AF65-F5344CB8AC3E}">
        <p14:creationId xmlns:p14="http://schemas.microsoft.com/office/powerpoint/2010/main" val="1105975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749D01-FE9D-4763-98EE-820BABCC59D0}"/>
              </a:ext>
            </a:extLst>
          </p:cNvPr>
          <p:cNvPicPr>
            <a:picLocks noChangeAspect="1"/>
          </p:cNvPicPr>
          <p:nvPr/>
        </p:nvPicPr>
        <p:blipFill>
          <a:blip r:embed="rId3"/>
          <a:stretch>
            <a:fillRect/>
          </a:stretch>
        </p:blipFill>
        <p:spPr>
          <a:xfrm>
            <a:off x="128464" y="116632"/>
            <a:ext cx="7560840" cy="6622913"/>
          </a:xfrm>
          <a:prstGeom prst="rect">
            <a:avLst/>
          </a:prstGeom>
        </p:spPr>
      </p:pic>
    </p:spTree>
    <p:extLst>
      <p:ext uri="{BB962C8B-B14F-4D97-AF65-F5344CB8AC3E}">
        <p14:creationId xmlns:p14="http://schemas.microsoft.com/office/powerpoint/2010/main" val="2319803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3 out of 10 tips to build proximity and trust online</a:t>
            </a:r>
            <a:endParaRPr lang="en-GB"/>
          </a:p>
        </p:txBody>
      </p:sp>
      <p:sp>
        <p:nvSpPr>
          <p:cNvPr id="3" name="Content Placeholder 2"/>
          <p:cNvSpPr>
            <a:spLocks noGrp="1"/>
          </p:cNvSpPr>
          <p:nvPr>
            <p:ph idx="1"/>
          </p:nvPr>
        </p:nvSpPr>
        <p:spPr>
          <a:xfrm>
            <a:off x="428497" y="2234282"/>
            <a:ext cx="4884543" cy="4191000"/>
          </a:xfrm>
        </p:spPr>
        <p:txBody>
          <a:bodyPr/>
          <a:lstStyle/>
          <a:p>
            <a:pPr marL="0" lvl="0" indent="0">
              <a:buNone/>
            </a:pPr>
            <a:r>
              <a:rPr lang="en-GB" sz="2800" b="1">
                <a:solidFill>
                  <a:srgbClr val="FF0000"/>
                </a:solidFill>
              </a:rPr>
              <a:t>Be human:</a:t>
            </a:r>
            <a:r>
              <a:rPr lang="en-GB" sz="2800" b="1"/>
              <a:t> </a:t>
            </a:r>
            <a:r>
              <a:rPr lang="en-GB" sz="2800"/>
              <a:t> A </a:t>
            </a:r>
            <a:r>
              <a:rPr lang="en-GB" sz="2800">
                <a:solidFill>
                  <a:srgbClr val="FF0000"/>
                </a:solidFill>
              </a:rPr>
              <a:t>personable communication</a:t>
            </a:r>
            <a:r>
              <a:rPr lang="en-GB" sz="2800"/>
              <a:t> style tends to be most successful on social media. </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29064" y="1700808"/>
            <a:ext cx="4032448" cy="5063202"/>
          </a:xfrm>
          <a:prstGeom prst="rect">
            <a:avLst/>
          </a:prstGeom>
        </p:spPr>
      </p:pic>
    </p:spTree>
    <p:extLst>
      <p:ext uri="{BB962C8B-B14F-4D97-AF65-F5344CB8AC3E}">
        <p14:creationId xmlns:p14="http://schemas.microsoft.com/office/powerpoint/2010/main" val="250281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3 out of 10 tips to build proximity and trust online</a:t>
            </a:r>
            <a:endParaRPr lang="en-GB"/>
          </a:p>
        </p:txBody>
      </p:sp>
      <p:sp>
        <p:nvSpPr>
          <p:cNvPr id="3" name="Content Placeholder 2"/>
          <p:cNvSpPr>
            <a:spLocks noGrp="1"/>
          </p:cNvSpPr>
          <p:nvPr>
            <p:ph idx="1"/>
          </p:nvPr>
        </p:nvSpPr>
        <p:spPr>
          <a:xfrm>
            <a:off x="428497" y="2234282"/>
            <a:ext cx="8982203" cy="4191000"/>
          </a:xfrm>
        </p:spPr>
        <p:txBody>
          <a:bodyPr/>
          <a:lstStyle/>
          <a:p>
            <a:pPr marL="0" indent="0">
              <a:buNone/>
            </a:pPr>
            <a:r>
              <a:rPr lang="en-GB" sz="2800" b="1">
                <a:solidFill>
                  <a:srgbClr val="FF0000"/>
                </a:solidFill>
              </a:rPr>
              <a:t>Listen and be present:</a:t>
            </a:r>
            <a:r>
              <a:rPr lang="en-GB" sz="2800" b="1"/>
              <a:t> </a:t>
            </a:r>
          </a:p>
          <a:p>
            <a:pPr marL="0" indent="0">
              <a:buNone/>
            </a:pPr>
            <a:r>
              <a:rPr lang="en-GB" sz="2800"/>
              <a:t>Demonstrate that you are willing to engage in a dialogue with others. </a:t>
            </a:r>
            <a:r>
              <a:rPr lang="en-GB" sz="2800">
                <a:solidFill>
                  <a:srgbClr val="FF0000"/>
                </a:solidFill>
              </a:rPr>
              <a:t>Ask questions and respond to comments</a:t>
            </a:r>
            <a:r>
              <a:rPr lang="en-GB" sz="2800"/>
              <a:t>. Try to respond to or acknowledge each comment within 24 hours.</a:t>
            </a:r>
            <a:endParaRPr lang="de-DE"/>
          </a:p>
        </p:txBody>
      </p:sp>
      <p:sp>
        <p:nvSpPr>
          <p:cNvPr id="6" name="Rectangle 5"/>
          <p:cNvSpPr/>
          <p:nvPr/>
        </p:nvSpPr>
        <p:spPr>
          <a:xfrm>
            <a:off x="428497" y="2780928"/>
            <a:ext cx="9277031" cy="3932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stretch>
            <a:fillRect/>
          </a:stretch>
        </p:blipFill>
        <p:spPr>
          <a:xfrm>
            <a:off x="1421161" y="2780928"/>
            <a:ext cx="7348263" cy="3931022"/>
          </a:xfrm>
          <a:prstGeom prst="rect">
            <a:avLst/>
          </a:prstGeom>
        </p:spPr>
      </p:pic>
    </p:spTree>
    <p:extLst>
      <p:ext uri="{BB962C8B-B14F-4D97-AF65-F5344CB8AC3E}">
        <p14:creationId xmlns:p14="http://schemas.microsoft.com/office/powerpoint/2010/main" val="372025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F0FE19-0413-4618-975C-35AF4EB63D7C}"/>
              </a:ext>
            </a:extLst>
          </p:cNvPr>
          <p:cNvSpPr>
            <a:spLocks noGrp="1"/>
          </p:cNvSpPr>
          <p:nvPr>
            <p:ph idx="1"/>
          </p:nvPr>
        </p:nvSpPr>
        <p:spPr>
          <a:xfrm>
            <a:off x="6249144" y="819517"/>
            <a:ext cx="3507724" cy="2249443"/>
          </a:xfrm>
        </p:spPr>
        <p:txBody>
          <a:bodyPr/>
          <a:lstStyle/>
          <a:p>
            <a:pPr marL="0" indent="0">
              <a:buNone/>
            </a:pPr>
            <a:r>
              <a:rPr lang="en-GB" sz="3600" b="1" dirty="0">
                <a:solidFill>
                  <a:srgbClr val="FF0000"/>
                </a:solidFill>
                <a:latin typeface="Caecilia LT Std Roman" panose="00000500000000000000" pitchFamily="50" charset="0"/>
              </a:rPr>
              <a:t>Add value: </a:t>
            </a:r>
          </a:p>
          <a:p>
            <a:pPr marL="0" indent="0">
              <a:buNone/>
            </a:pPr>
            <a:r>
              <a:rPr lang="en-GB" sz="3600" dirty="0">
                <a:latin typeface="Caecilia LT Std Roman" panose="00000500000000000000" pitchFamily="50" charset="0"/>
              </a:rPr>
              <a:t>information should be </a:t>
            </a:r>
            <a:r>
              <a:rPr lang="en-GB" sz="3600" dirty="0">
                <a:solidFill>
                  <a:srgbClr val="FF0000"/>
                </a:solidFill>
                <a:latin typeface="Caecilia LT Std Roman" panose="00000500000000000000" pitchFamily="50" charset="0"/>
              </a:rPr>
              <a:t>life-saving, useful</a:t>
            </a:r>
            <a:r>
              <a:rPr lang="en-GB" sz="3600" dirty="0">
                <a:latin typeface="Caecilia LT Std Roman" panose="00000500000000000000" pitchFamily="50" charset="0"/>
              </a:rPr>
              <a:t> or </a:t>
            </a:r>
            <a:r>
              <a:rPr lang="en-GB" sz="3600" dirty="0">
                <a:solidFill>
                  <a:srgbClr val="FF0000"/>
                </a:solidFill>
                <a:latin typeface="Caecilia LT Std Roman" panose="00000500000000000000" pitchFamily="50" charset="0"/>
              </a:rPr>
              <a:t>actionable</a:t>
            </a:r>
            <a:r>
              <a:rPr lang="en-GB" sz="3600" dirty="0">
                <a:latin typeface="Caecilia LT Std Roman" panose="00000500000000000000" pitchFamily="50" charset="0"/>
              </a:rPr>
              <a:t>. </a:t>
            </a:r>
          </a:p>
          <a:p>
            <a:pPr marL="371475" indent="-371475">
              <a:buAutoNum type="arabicParenR"/>
            </a:pPr>
            <a:endParaRPr lang="de-DE" sz="3600" dirty="0">
              <a:latin typeface="Caecilia LT Std Roman" panose="00000500000000000000" pitchFamily="50" charset="0"/>
            </a:endParaRPr>
          </a:p>
          <a:p>
            <a:pPr marL="371475" indent="-371475">
              <a:buAutoNum type="arabicParenR"/>
            </a:pPr>
            <a:endParaRPr lang="de-DE" sz="3600" dirty="0">
              <a:latin typeface="Caecilia LT Std Roman" panose="00000500000000000000" pitchFamily="50" charset="0"/>
            </a:endParaRPr>
          </a:p>
        </p:txBody>
      </p:sp>
      <p:sp>
        <p:nvSpPr>
          <p:cNvPr id="9" name="AutoShape 4" descr="mc.jpg">
            <a:extLst>
              <a:ext uri="{FF2B5EF4-FFF2-40B4-BE49-F238E27FC236}">
                <a16:creationId xmlns:a16="http://schemas.microsoft.com/office/drawing/2014/main" id="{0A18F9D1-23BB-40CB-BEAB-71050A43F79D}"/>
              </a:ext>
            </a:extLst>
          </p:cNvPr>
          <p:cNvSpPr>
            <a:spLocks noChangeAspect="1" noChangeArrowheads="1"/>
          </p:cNvSpPr>
          <p:nvPr/>
        </p:nvSpPr>
        <p:spPr bwMode="auto">
          <a:xfrm>
            <a:off x="4829175" y="3305175"/>
            <a:ext cx="247650" cy="247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en-GB" sz="2925"/>
          </a:p>
        </p:txBody>
      </p:sp>
      <p:pic>
        <p:nvPicPr>
          <p:cNvPr id="12" name="Picture 11">
            <a:extLst>
              <a:ext uri="{FF2B5EF4-FFF2-40B4-BE49-F238E27FC236}">
                <a16:creationId xmlns:a16="http://schemas.microsoft.com/office/drawing/2014/main" id="{BA6B1CD9-0A23-4585-93E7-3BDA09484A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464" y="3610880"/>
            <a:ext cx="6614297" cy="3089610"/>
          </a:xfrm>
          <a:prstGeom prst="rect">
            <a:avLst/>
          </a:prstGeom>
        </p:spPr>
      </p:pic>
      <p:pic>
        <p:nvPicPr>
          <p:cNvPr id="2" name="Picture 1">
            <a:extLst>
              <a:ext uri="{FF2B5EF4-FFF2-40B4-BE49-F238E27FC236}">
                <a16:creationId xmlns:a16="http://schemas.microsoft.com/office/drawing/2014/main" id="{289FBB94-695A-44C3-8737-696B87CFF6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027143" cy="3600400"/>
          </a:xfrm>
          <a:prstGeom prst="rect">
            <a:avLst/>
          </a:prstGeom>
        </p:spPr>
      </p:pic>
    </p:spTree>
    <p:extLst>
      <p:ext uri="{BB962C8B-B14F-4D97-AF65-F5344CB8AC3E}">
        <p14:creationId xmlns:p14="http://schemas.microsoft.com/office/powerpoint/2010/main" val="4012591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Exercise: Read the example and ….</a:t>
            </a:r>
          </a:p>
        </p:txBody>
      </p:sp>
      <p:sp>
        <p:nvSpPr>
          <p:cNvPr id="3" name="Content Placeholder 2"/>
          <p:cNvSpPr>
            <a:spLocks noGrp="1"/>
          </p:cNvSpPr>
          <p:nvPr>
            <p:ph idx="1"/>
          </p:nvPr>
        </p:nvSpPr>
        <p:spPr>
          <a:xfrm>
            <a:off x="428497" y="2234282"/>
            <a:ext cx="5100567" cy="4191000"/>
          </a:xfrm>
        </p:spPr>
        <p:txBody>
          <a:bodyPr/>
          <a:lstStyle/>
          <a:p>
            <a:r>
              <a:rPr lang="en-GB"/>
              <a:t>What makes this a good examples?</a:t>
            </a:r>
          </a:p>
          <a:p>
            <a:r>
              <a:rPr lang="de-DE"/>
              <a:t>Circle the parts of the example that you think are important steps for the success of this approach.</a:t>
            </a:r>
          </a:p>
          <a:p>
            <a:r>
              <a:rPr lang="de-DE"/>
              <a:t>Which of the identified steps would be the most difficult in your country? Why?</a:t>
            </a:r>
          </a:p>
          <a:p>
            <a:pPr marL="0" indent="0">
              <a:buNone/>
            </a:pPr>
            <a:endParaRPr lang="en-GB"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1153" y="2076996"/>
            <a:ext cx="3353367" cy="4582634"/>
          </a:xfrm>
          <a:prstGeom prst="rect">
            <a:avLst/>
          </a:prstGeom>
        </p:spPr>
      </p:pic>
      <p:pic>
        <p:nvPicPr>
          <p:cNvPr id="5" name="Picture 2" descr="Flag of Banglades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7237" y="929035"/>
            <a:ext cx="1837283" cy="1102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60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Relevant, timely and lifesaving content</a:t>
            </a:r>
            <a:br>
              <a:rPr lang="de-DE"/>
            </a:br>
            <a:r>
              <a:rPr lang="de-DE" sz="2400"/>
              <a:t>Example: Bangladesh</a:t>
            </a:r>
            <a:endParaRPr lang="en-GB" sz="2400"/>
          </a:p>
        </p:txBody>
      </p:sp>
      <p:sp>
        <p:nvSpPr>
          <p:cNvPr id="3" name="Content Placeholder 2"/>
          <p:cNvSpPr>
            <a:spLocks noGrp="1"/>
          </p:cNvSpPr>
          <p:nvPr>
            <p:ph idx="1"/>
          </p:nvPr>
        </p:nvSpPr>
        <p:spPr>
          <a:xfrm>
            <a:off x="428497" y="2234282"/>
            <a:ext cx="8982203" cy="4219054"/>
          </a:xfrm>
        </p:spPr>
        <p:txBody>
          <a:bodyPr/>
          <a:lstStyle/>
          <a:p>
            <a:pPr marL="0" indent="0">
              <a:buNone/>
            </a:pPr>
            <a:r>
              <a:rPr lang="en-GB" sz="1700"/>
              <a:t>Bangladesh is one of the most disaster prone countries in the world. To ensure fast and consistent information in a crisis, aid organizations worked together to harmonize key messages for disaster preparedness and response across all organisations and channels. This process took about two years and included signoff of all key messages by the government. </a:t>
            </a:r>
          </a:p>
          <a:p>
            <a:pPr marL="0" indent="0">
              <a:buNone/>
            </a:pPr>
            <a:r>
              <a:rPr lang="en-GB" sz="1700"/>
              <a:t>After the government had approved the messages, aid organisations turned the messages into different formats such as videos, images with text, and cartoons. </a:t>
            </a:r>
          </a:p>
          <a:p>
            <a:pPr marL="0" indent="0">
              <a:buNone/>
            </a:pPr>
            <a:r>
              <a:rPr lang="en-GB" sz="1700"/>
              <a:t>These content items were then tested to see whether they were easily understandable and to find out what resonated most with the target audiences. The process showed that videos with a doctor as well as cartoons were among the most effective ways to get the messages across. </a:t>
            </a:r>
          </a:p>
          <a:p>
            <a:pPr marL="0" indent="0">
              <a:buNone/>
            </a:pPr>
            <a:r>
              <a:rPr lang="en-GB" sz="1700"/>
              <a:t>The aid organisations then approached Bangladesh’s top Facebook pages - many of which belong to the media - and defined a simple workflow through which they could share the prepared content in an emergency. </a:t>
            </a:r>
          </a:p>
          <a:p>
            <a:pPr marL="0" indent="0">
              <a:buNone/>
            </a:pPr>
            <a:r>
              <a:rPr lang="en-GB" sz="1700"/>
              <a:t>In addition, platform members used Facebook ads to increase the reach of their messages.</a:t>
            </a:r>
          </a:p>
        </p:txBody>
      </p:sp>
      <p:pic>
        <p:nvPicPr>
          <p:cNvPr id="4098" name="Picture 2" descr="Flag of Banglades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3417" y="929035"/>
            <a:ext cx="1837283" cy="1102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81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Example: Bangladesh</a:t>
            </a:r>
            <a:endParaRPr lang="en-GB"/>
          </a:p>
        </p:txBody>
      </p:sp>
      <p:sp>
        <p:nvSpPr>
          <p:cNvPr id="3" name="Content Placeholder 2"/>
          <p:cNvSpPr>
            <a:spLocks noGrp="1"/>
          </p:cNvSpPr>
          <p:nvPr>
            <p:ph idx="1"/>
          </p:nvPr>
        </p:nvSpPr>
        <p:spPr>
          <a:xfrm>
            <a:off x="428497" y="2234282"/>
            <a:ext cx="8982203" cy="4219054"/>
          </a:xfrm>
        </p:spPr>
        <p:txBody>
          <a:bodyPr/>
          <a:lstStyle/>
          <a:p>
            <a:pPr marL="0" indent="0">
              <a:buNone/>
            </a:pPr>
            <a:r>
              <a:rPr lang="en-GB" sz="1700"/>
              <a:t>Bangladesh is one of the most disaster prone countries in the world. To ensure fast and consistent information in a crisis, aid organizations worked together to harmonize key messages for disaster preparedness and response across all organisations and channels. This process took about two years and included signoff by the government of all key messages. </a:t>
            </a:r>
          </a:p>
          <a:p>
            <a:pPr marL="0" indent="0">
              <a:buNone/>
            </a:pPr>
            <a:r>
              <a:rPr lang="en-GB" sz="1700"/>
              <a:t>After the government had approved the messages, aid organisations turned the messages into different formats such as videos, images with text, and cartoons. </a:t>
            </a:r>
          </a:p>
          <a:p>
            <a:pPr marL="0" indent="0">
              <a:buNone/>
            </a:pPr>
            <a:r>
              <a:rPr lang="en-GB" sz="1700"/>
              <a:t>These content items were tested to see whether they were easily understandable and to find out what resonated most with the target audiences. The process showed that videos with a doctor as well as cartoons were among the most effective ways to get the messages across. </a:t>
            </a:r>
          </a:p>
          <a:p>
            <a:pPr marL="0" indent="0">
              <a:buNone/>
            </a:pPr>
            <a:r>
              <a:rPr lang="en-GB" sz="1700"/>
              <a:t>The aid organisations then approached Bangladesh’s top Facebook pages - many of which belong to the media - and defined a simple workflow through which they could share the prepared content in an emergency. </a:t>
            </a:r>
          </a:p>
          <a:p>
            <a:pPr marL="0" indent="0">
              <a:buNone/>
            </a:pPr>
            <a:r>
              <a:rPr lang="en-GB" sz="1700"/>
              <a:t>In addition, platform members used Facebook ads to increase the reach of their messages.</a:t>
            </a:r>
          </a:p>
        </p:txBody>
      </p:sp>
      <p:sp>
        <p:nvSpPr>
          <p:cNvPr id="5" name="Oval 4"/>
          <p:cNvSpPr/>
          <p:nvPr/>
        </p:nvSpPr>
        <p:spPr>
          <a:xfrm>
            <a:off x="5313040" y="2514625"/>
            <a:ext cx="1728192" cy="360040"/>
          </a:xfrm>
          <a:prstGeom prst="ellipse">
            <a:avLst/>
          </a:prstGeom>
          <a:noFill/>
          <a:ln w="38100">
            <a:solidFill>
              <a:srgbClr val="E0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44488" y="2492896"/>
            <a:ext cx="2376264" cy="360040"/>
          </a:xfrm>
          <a:prstGeom prst="ellipse">
            <a:avLst/>
          </a:prstGeom>
          <a:noFill/>
          <a:ln w="38100">
            <a:solidFill>
              <a:srgbClr val="E0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103812" y="3031703"/>
            <a:ext cx="2657500" cy="360040"/>
          </a:xfrm>
          <a:prstGeom prst="ellipse">
            <a:avLst/>
          </a:prstGeom>
          <a:noFill/>
          <a:ln w="38100">
            <a:solidFill>
              <a:srgbClr val="E0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848544" y="3861048"/>
            <a:ext cx="1800200" cy="360040"/>
          </a:xfrm>
          <a:prstGeom prst="ellipse">
            <a:avLst/>
          </a:prstGeom>
          <a:noFill/>
          <a:ln w="38100">
            <a:solidFill>
              <a:srgbClr val="E0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936776" y="4163789"/>
            <a:ext cx="864096" cy="360040"/>
          </a:xfrm>
          <a:prstGeom prst="ellipse">
            <a:avLst/>
          </a:prstGeom>
          <a:noFill/>
          <a:ln w="38100">
            <a:solidFill>
              <a:srgbClr val="E0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080792" y="5229200"/>
            <a:ext cx="4680520" cy="360040"/>
          </a:xfrm>
          <a:prstGeom prst="ellipse">
            <a:avLst/>
          </a:prstGeom>
          <a:noFill/>
          <a:ln w="38100">
            <a:solidFill>
              <a:srgbClr val="E0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2972780" y="5509009"/>
            <a:ext cx="2628292" cy="360040"/>
          </a:xfrm>
          <a:prstGeom prst="ellipse">
            <a:avLst/>
          </a:prstGeom>
          <a:noFill/>
          <a:ln w="38100">
            <a:solidFill>
              <a:srgbClr val="E0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855368" y="6074860"/>
            <a:ext cx="1745704" cy="360040"/>
          </a:xfrm>
          <a:prstGeom prst="ellipse">
            <a:avLst/>
          </a:prstGeom>
          <a:noFill/>
          <a:ln w="38100">
            <a:solidFill>
              <a:srgbClr val="E00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Flag of Banglades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7237" y="929035"/>
            <a:ext cx="1837283" cy="1102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0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Good practices in the Bangladesh example</a:t>
            </a:r>
            <a:endParaRPr lang="en-GB"/>
          </a:p>
        </p:txBody>
      </p:sp>
      <p:sp>
        <p:nvSpPr>
          <p:cNvPr id="3" name="Content Placeholder 2"/>
          <p:cNvSpPr>
            <a:spLocks noGrp="1"/>
          </p:cNvSpPr>
          <p:nvPr>
            <p:ph idx="1"/>
          </p:nvPr>
        </p:nvSpPr>
        <p:spPr>
          <a:xfrm>
            <a:off x="428497" y="2234282"/>
            <a:ext cx="8982203" cy="4191000"/>
          </a:xfrm>
        </p:spPr>
        <p:txBody>
          <a:bodyPr/>
          <a:lstStyle/>
          <a:p>
            <a:r>
              <a:rPr lang="en-GB" sz="2100" b="1"/>
              <a:t>Focus on being prepared</a:t>
            </a:r>
            <a:r>
              <a:rPr lang="en-GB" sz="2100"/>
              <a:t>: two-year initiative, independent from an active emergency</a:t>
            </a:r>
          </a:p>
          <a:p>
            <a:r>
              <a:rPr lang="en-GB" sz="2100"/>
              <a:t>Buy-in by government and </a:t>
            </a:r>
            <a:r>
              <a:rPr lang="en-GB" sz="2100" b="1"/>
              <a:t>large group of stakeholders</a:t>
            </a:r>
            <a:r>
              <a:rPr lang="en-GB" sz="2100"/>
              <a:t>, including private sector influencers.</a:t>
            </a:r>
          </a:p>
          <a:p>
            <a:r>
              <a:rPr lang="en-GB" sz="2100"/>
              <a:t>Shared investment in a </a:t>
            </a:r>
            <a:r>
              <a:rPr lang="en-GB" sz="2100" b="1"/>
              <a:t>message library</a:t>
            </a:r>
            <a:r>
              <a:rPr lang="en-GB" sz="2100"/>
              <a:t>: consistent messaging builds trust in messages and reduces confusion and stress in a crisis. This leaves actors with more time to respond to unexpected events.</a:t>
            </a:r>
          </a:p>
          <a:p>
            <a:r>
              <a:rPr lang="en-GB" sz="2100" b="1"/>
              <a:t>Messages were tested and optimized</a:t>
            </a:r>
            <a:r>
              <a:rPr lang="en-GB" sz="2100"/>
              <a:t> for different media and target audiences</a:t>
            </a:r>
          </a:p>
          <a:p>
            <a:r>
              <a:rPr lang="en-GB" sz="2100" b="1"/>
              <a:t>Workflows were established </a:t>
            </a:r>
            <a:r>
              <a:rPr lang="en-GB" sz="2100"/>
              <a:t>and tested ahead of an emergency</a:t>
            </a:r>
          </a:p>
          <a:p>
            <a:r>
              <a:rPr lang="en-GB" sz="2100" b="1"/>
              <a:t>Ads were used </a:t>
            </a:r>
            <a:r>
              <a:rPr lang="en-GB" sz="2100"/>
              <a:t>strategically to increase reach</a:t>
            </a:r>
          </a:p>
        </p:txBody>
      </p:sp>
    </p:spTree>
    <p:extLst>
      <p:ext uri="{BB962C8B-B14F-4D97-AF65-F5344CB8AC3E}">
        <p14:creationId xmlns:p14="http://schemas.microsoft.com/office/powerpoint/2010/main" val="87648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0EBF60-CD29-45AC-A9F7-8A7E42CF6C23}"/>
              </a:ext>
            </a:extLst>
          </p:cNvPr>
          <p:cNvSpPr txBox="1">
            <a:spLocks/>
          </p:cNvSpPr>
          <p:nvPr/>
        </p:nvSpPr>
        <p:spPr>
          <a:xfrm>
            <a:off x="5673080" y="2947143"/>
            <a:ext cx="3443922" cy="928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4800" dirty="0">
                <a:latin typeface="Caecilia LT Std Roman" panose="00000500000000000000" pitchFamily="50" charset="0"/>
              </a:rPr>
              <a:t>Social </a:t>
            </a:r>
            <a:r>
              <a:rPr lang="de-DE" sz="4800" dirty="0" err="1">
                <a:latin typeface="Caecilia LT Std Roman" panose="00000500000000000000" pitchFamily="50" charset="0"/>
              </a:rPr>
              <a:t>media</a:t>
            </a:r>
            <a:r>
              <a:rPr lang="de-DE" sz="4800" dirty="0">
                <a:latin typeface="Caecilia LT Std Roman" panose="00000500000000000000" pitchFamily="50" charset="0"/>
              </a:rPr>
              <a:t> </a:t>
            </a:r>
            <a:r>
              <a:rPr lang="de-DE" sz="4800" dirty="0" err="1">
                <a:latin typeface="Caecilia LT Std Roman" panose="00000500000000000000" pitchFamily="50" charset="0"/>
              </a:rPr>
              <a:t>listening</a:t>
            </a:r>
            <a:endParaRPr lang="en-GB" sz="4800" dirty="0">
              <a:latin typeface="Caecilia LT Std Roman" panose="00000500000000000000" pitchFamily="50" charset="0"/>
            </a:endParaRPr>
          </a:p>
        </p:txBody>
      </p:sp>
      <p:pic>
        <p:nvPicPr>
          <p:cNvPr id="2" name="Picture 1">
            <a:extLst>
              <a:ext uri="{FF2B5EF4-FFF2-40B4-BE49-F238E27FC236}">
                <a16:creationId xmlns:a16="http://schemas.microsoft.com/office/drawing/2014/main" id="{8C3641C4-B4E1-4D88-B9EF-707BC6DEC8C8}"/>
              </a:ext>
            </a:extLst>
          </p:cNvPr>
          <p:cNvPicPr>
            <a:picLocks noChangeAspect="1"/>
          </p:cNvPicPr>
          <p:nvPr/>
        </p:nvPicPr>
        <p:blipFill>
          <a:blip r:embed="rId3"/>
          <a:stretch>
            <a:fillRect/>
          </a:stretch>
        </p:blipFill>
        <p:spPr>
          <a:xfrm>
            <a:off x="0" y="-32522"/>
            <a:ext cx="5385048" cy="6888018"/>
          </a:xfrm>
          <a:prstGeom prst="rect">
            <a:avLst/>
          </a:prstGeom>
        </p:spPr>
      </p:pic>
    </p:spTree>
    <p:extLst>
      <p:ext uri="{BB962C8B-B14F-4D97-AF65-F5344CB8AC3E}">
        <p14:creationId xmlns:p14="http://schemas.microsoft.com/office/powerpoint/2010/main" val="830308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57E3-EDD8-4294-9D71-E70E28D5583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0AC8ABD-3191-4F01-8654-648D743EBCAE}"/>
              </a:ext>
            </a:extLst>
          </p:cNvPr>
          <p:cNvSpPr>
            <a:spLocks noGrp="1"/>
          </p:cNvSpPr>
          <p:nvPr>
            <p:ph idx="1"/>
          </p:nvPr>
        </p:nvSpPr>
        <p:spPr>
          <a:xfrm>
            <a:off x="0" y="4710054"/>
            <a:ext cx="9802366" cy="2147946"/>
          </a:xfrm>
        </p:spPr>
        <p:txBody>
          <a:bodyPr/>
          <a:lstStyle/>
          <a:p>
            <a:pPr marL="0" indent="0">
              <a:buNone/>
            </a:pPr>
            <a:r>
              <a:rPr lang="en-GB" sz="2800" dirty="0"/>
              <a:t>Less than one in three people across Africa has access to the internet today, however</a:t>
            </a:r>
          </a:p>
          <a:p>
            <a:pPr marL="0" indent="0">
              <a:buNone/>
            </a:pPr>
            <a:endParaRPr lang="en-GB" sz="1800" dirty="0"/>
          </a:p>
          <a:p>
            <a:pPr marL="0" indent="0">
              <a:buNone/>
            </a:pPr>
            <a:r>
              <a:rPr lang="en-GB" sz="2800" dirty="0"/>
              <a:t>mobile social media use in Africa increased by nearly 50% in 2016</a:t>
            </a:r>
          </a:p>
        </p:txBody>
      </p:sp>
      <p:pic>
        <p:nvPicPr>
          <p:cNvPr id="4" name="Picture 3">
            <a:extLst>
              <a:ext uri="{FF2B5EF4-FFF2-40B4-BE49-F238E27FC236}">
                <a16:creationId xmlns:a16="http://schemas.microsoft.com/office/drawing/2014/main" id="{0CA64E74-1D4D-46A9-909D-700209122A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194" y="7519"/>
            <a:ext cx="9993560" cy="4680520"/>
          </a:xfrm>
          <a:prstGeom prst="rect">
            <a:avLst/>
          </a:prstGeom>
        </p:spPr>
      </p:pic>
    </p:spTree>
    <p:extLst>
      <p:ext uri="{BB962C8B-B14F-4D97-AF65-F5344CB8AC3E}">
        <p14:creationId xmlns:p14="http://schemas.microsoft.com/office/powerpoint/2010/main" val="1518922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6D4A65E-44FA-4433-A977-BC38A84E747F}"/>
              </a:ext>
            </a:extLst>
          </p:cNvPr>
          <p:cNvPicPr>
            <a:picLocks noGrp="1" noChangeAspect="1"/>
          </p:cNvPicPr>
          <p:nvPr>
            <p:ph idx="1"/>
          </p:nvPr>
        </p:nvPicPr>
        <p:blipFill>
          <a:blip r:embed="rId3" cstate="email">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40213" y="766762"/>
            <a:ext cx="9672917" cy="5353870"/>
          </a:xfrm>
        </p:spPr>
      </p:pic>
      <p:sp>
        <p:nvSpPr>
          <p:cNvPr id="3" name="Title 1">
            <a:extLst>
              <a:ext uri="{FF2B5EF4-FFF2-40B4-BE49-F238E27FC236}">
                <a16:creationId xmlns:a16="http://schemas.microsoft.com/office/drawing/2014/main" id="{0C3BE395-376E-4BEC-80D3-0F3311EB5FA6}"/>
              </a:ext>
            </a:extLst>
          </p:cNvPr>
          <p:cNvSpPr txBox="1">
            <a:spLocks/>
          </p:cNvSpPr>
          <p:nvPr/>
        </p:nvSpPr>
        <p:spPr>
          <a:xfrm>
            <a:off x="1316725" y="990371"/>
            <a:ext cx="7288935" cy="928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575" dirty="0">
                <a:latin typeface="Caecilia LT Std Roman" panose="00000500000000000000" pitchFamily="50" charset="0"/>
              </a:rPr>
              <a:t>Scanning &amp; monitoring: </a:t>
            </a:r>
            <a:r>
              <a:rPr lang="en-GB" sz="3575" b="1" dirty="0">
                <a:solidFill>
                  <a:srgbClr val="FF0000"/>
                </a:solidFill>
                <a:latin typeface="Caecilia LT Std Roman" panose="00000500000000000000" pitchFamily="50" charset="0"/>
              </a:rPr>
              <a:t>WHY?</a:t>
            </a:r>
          </a:p>
        </p:txBody>
      </p:sp>
      <p:sp>
        <p:nvSpPr>
          <p:cNvPr id="5" name="Oval 4">
            <a:extLst>
              <a:ext uri="{FF2B5EF4-FFF2-40B4-BE49-F238E27FC236}">
                <a16:creationId xmlns:a16="http://schemas.microsoft.com/office/drawing/2014/main" id="{D7CCD7BA-C2F8-46C8-A446-86B54300D3AE}"/>
              </a:ext>
            </a:extLst>
          </p:cNvPr>
          <p:cNvSpPr/>
          <p:nvPr/>
        </p:nvSpPr>
        <p:spPr>
          <a:xfrm>
            <a:off x="372779" y="2018508"/>
            <a:ext cx="2116280" cy="20013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err="1">
                <a:solidFill>
                  <a:schemeClr val="tx1"/>
                </a:solidFill>
                <a:latin typeface="Caecilia LT Std Roman" panose="00000500000000000000" pitchFamily="50" charset="0"/>
              </a:rPr>
              <a:t>Understand</a:t>
            </a:r>
            <a:r>
              <a:rPr lang="de-DE" sz="2000" dirty="0">
                <a:solidFill>
                  <a:schemeClr val="tx1"/>
                </a:solidFill>
                <a:latin typeface="Caecilia LT Std Roman" panose="00000500000000000000" pitchFamily="50" charset="0"/>
              </a:rPr>
              <a:t> </a:t>
            </a:r>
            <a:r>
              <a:rPr lang="de-DE" sz="2000" dirty="0" err="1">
                <a:solidFill>
                  <a:schemeClr val="tx1"/>
                </a:solidFill>
                <a:latin typeface="Caecilia LT Std Roman" panose="00000500000000000000" pitchFamily="50" charset="0"/>
              </a:rPr>
              <a:t>context</a:t>
            </a:r>
            <a:r>
              <a:rPr lang="de-DE" sz="2000" dirty="0">
                <a:solidFill>
                  <a:schemeClr val="tx1"/>
                </a:solidFill>
                <a:latin typeface="Caecilia LT Std Roman" panose="00000500000000000000" pitchFamily="50" charset="0"/>
              </a:rPr>
              <a:t> (</a:t>
            </a:r>
            <a:r>
              <a:rPr lang="de-DE" sz="2000" dirty="0" err="1">
                <a:solidFill>
                  <a:schemeClr val="tx1"/>
                </a:solidFill>
                <a:latin typeface="Caecilia LT Std Roman" panose="00000500000000000000" pitchFamily="50" charset="0"/>
              </a:rPr>
              <a:t>what</a:t>
            </a:r>
            <a:r>
              <a:rPr lang="de-DE" sz="2000" dirty="0">
                <a:solidFill>
                  <a:schemeClr val="tx1"/>
                </a:solidFill>
                <a:latin typeface="Caecilia LT Std Roman" panose="00000500000000000000" pitchFamily="50" charset="0"/>
              </a:rPr>
              <a:t> </a:t>
            </a:r>
            <a:r>
              <a:rPr lang="de-DE" sz="2000" dirty="0" err="1">
                <a:solidFill>
                  <a:schemeClr val="tx1"/>
                </a:solidFill>
                <a:latin typeface="Caecilia LT Std Roman" panose="00000500000000000000" pitchFamily="50" charset="0"/>
              </a:rPr>
              <a:t>is</a:t>
            </a:r>
            <a:r>
              <a:rPr lang="de-DE" sz="2000" dirty="0">
                <a:solidFill>
                  <a:schemeClr val="tx1"/>
                </a:solidFill>
                <a:latin typeface="Caecilia LT Std Roman" panose="00000500000000000000" pitchFamily="50" charset="0"/>
              </a:rPr>
              <a:t> </a:t>
            </a:r>
            <a:r>
              <a:rPr lang="de-DE" sz="2000" dirty="0" err="1">
                <a:solidFill>
                  <a:schemeClr val="tx1"/>
                </a:solidFill>
                <a:latin typeface="Caecilia LT Std Roman" panose="00000500000000000000" pitchFamily="50" charset="0"/>
              </a:rPr>
              <a:t>happening</a:t>
            </a:r>
            <a:r>
              <a:rPr lang="de-DE" sz="2000" dirty="0">
                <a:solidFill>
                  <a:schemeClr val="tx1"/>
                </a:solidFill>
                <a:latin typeface="Caecilia LT Std Roman" panose="00000500000000000000" pitchFamily="50" charset="0"/>
              </a:rPr>
              <a:t> </a:t>
            </a:r>
            <a:r>
              <a:rPr lang="de-DE" sz="2000" dirty="0" err="1">
                <a:solidFill>
                  <a:schemeClr val="tx1"/>
                </a:solidFill>
                <a:latin typeface="Caecilia LT Std Roman" panose="00000500000000000000" pitchFamily="50" charset="0"/>
              </a:rPr>
              <a:t>where</a:t>
            </a:r>
            <a:r>
              <a:rPr lang="de-DE" sz="2000" dirty="0">
                <a:solidFill>
                  <a:schemeClr val="tx1"/>
                </a:solidFill>
                <a:latin typeface="Caecilia LT Std Roman" panose="00000500000000000000" pitchFamily="50" charset="0"/>
              </a:rPr>
              <a:t>?)</a:t>
            </a:r>
            <a:endParaRPr lang="en-GB" sz="2000" dirty="0">
              <a:solidFill>
                <a:schemeClr val="tx1"/>
              </a:solidFill>
              <a:latin typeface="Caecilia LT Std Roman" panose="00000500000000000000" pitchFamily="50" charset="0"/>
            </a:endParaRPr>
          </a:p>
        </p:txBody>
      </p:sp>
      <p:sp>
        <p:nvSpPr>
          <p:cNvPr id="6" name="Oval 5">
            <a:extLst>
              <a:ext uri="{FF2B5EF4-FFF2-40B4-BE49-F238E27FC236}">
                <a16:creationId xmlns:a16="http://schemas.microsoft.com/office/drawing/2014/main" id="{BF0A06FC-1ED8-4713-8EC7-4F6150AB805F}"/>
              </a:ext>
            </a:extLst>
          </p:cNvPr>
          <p:cNvSpPr/>
          <p:nvPr/>
        </p:nvSpPr>
        <p:spPr>
          <a:xfrm>
            <a:off x="5069395" y="1996934"/>
            <a:ext cx="2116280" cy="20013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latin typeface="Caecilia LT Std Roman" panose="00000500000000000000" pitchFamily="50" charset="0"/>
              </a:rPr>
              <a:t>Find out </a:t>
            </a:r>
            <a:r>
              <a:rPr lang="de-DE" sz="1800" dirty="0" err="1">
                <a:solidFill>
                  <a:schemeClr val="tx1"/>
                </a:solidFill>
                <a:latin typeface="Caecilia LT Std Roman" panose="00000500000000000000" pitchFamily="50" charset="0"/>
              </a:rPr>
              <a:t>about</a:t>
            </a:r>
            <a:r>
              <a:rPr lang="de-DE" sz="1800" dirty="0">
                <a:solidFill>
                  <a:schemeClr val="tx1"/>
                </a:solidFill>
                <a:latin typeface="Caecilia LT Std Roman" panose="00000500000000000000" pitchFamily="50" charset="0"/>
              </a:rPr>
              <a:t> </a:t>
            </a:r>
            <a:r>
              <a:rPr lang="de-DE" sz="1800" dirty="0" err="1">
                <a:solidFill>
                  <a:schemeClr val="tx1"/>
                </a:solidFill>
                <a:latin typeface="Caecilia LT Std Roman" panose="00000500000000000000" pitchFamily="50" charset="0"/>
              </a:rPr>
              <a:t>gaps</a:t>
            </a:r>
            <a:r>
              <a:rPr lang="de-DE" sz="1800" dirty="0">
                <a:solidFill>
                  <a:schemeClr val="tx1"/>
                </a:solidFill>
                <a:latin typeface="Caecilia LT Std Roman" panose="00000500000000000000" pitchFamily="50" charset="0"/>
              </a:rPr>
              <a:t> in </a:t>
            </a:r>
            <a:r>
              <a:rPr lang="de-DE" sz="1800" dirty="0" err="1">
                <a:solidFill>
                  <a:schemeClr val="tx1"/>
                </a:solidFill>
                <a:latin typeface="Caecilia LT Std Roman" panose="00000500000000000000" pitchFamily="50" charset="0"/>
              </a:rPr>
              <a:t>assistance</a:t>
            </a:r>
            <a:r>
              <a:rPr lang="de-DE" sz="1800" dirty="0">
                <a:solidFill>
                  <a:schemeClr val="tx1"/>
                </a:solidFill>
                <a:latin typeface="Caecilia LT Std Roman" panose="00000500000000000000" pitchFamily="50" charset="0"/>
              </a:rPr>
              <a:t> and </a:t>
            </a:r>
            <a:r>
              <a:rPr lang="de-DE" sz="1800" dirty="0" err="1">
                <a:solidFill>
                  <a:schemeClr val="tx1"/>
                </a:solidFill>
                <a:latin typeface="Caecilia LT Std Roman" panose="00000500000000000000" pitchFamily="50" charset="0"/>
              </a:rPr>
              <a:t>information</a:t>
            </a:r>
            <a:endParaRPr lang="en-GB" sz="1800" dirty="0">
              <a:solidFill>
                <a:schemeClr val="tx1"/>
              </a:solidFill>
              <a:latin typeface="Caecilia LT Std Roman" panose="00000500000000000000" pitchFamily="50" charset="0"/>
            </a:endParaRPr>
          </a:p>
        </p:txBody>
      </p:sp>
      <p:sp>
        <p:nvSpPr>
          <p:cNvPr id="7" name="Oval 6">
            <a:extLst>
              <a:ext uri="{FF2B5EF4-FFF2-40B4-BE49-F238E27FC236}">
                <a16:creationId xmlns:a16="http://schemas.microsoft.com/office/drawing/2014/main" id="{27303240-9C5D-4DD8-B62C-F800ADC5B880}"/>
              </a:ext>
            </a:extLst>
          </p:cNvPr>
          <p:cNvSpPr/>
          <p:nvPr/>
        </p:nvSpPr>
        <p:spPr>
          <a:xfrm>
            <a:off x="2721087" y="2018508"/>
            <a:ext cx="2116280" cy="20013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err="1">
                <a:solidFill>
                  <a:schemeClr val="tx1"/>
                </a:solidFill>
                <a:latin typeface="Caecilia LT Std Roman" panose="00000500000000000000" pitchFamily="50" charset="0"/>
              </a:rPr>
              <a:t>Produce</a:t>
            </a:r>
            <a:r>
              <a:rPr lang="de-DE" sz="2000" dirty="0">
                <a:solidFill>
                  <a:schemeClr val="tx1"/>
                </a:solidFill>
                <a:latin typeface="Caecilia LT Std Roman" panose="00000500000000000000" pitchFamily="50" charset="0"/>
              </a:rPr>
              <a:t> relevant </a:t>
            </a:r>
            <a:r>
              <a:rPr lang="de-DE" sz="2000" dirty="0" err="1">
                <a:solidFill>
                  <a:schemeClr val="tx1"/>
                </a:solidFill>
                <a:latin typeface="Caecilia LT Std Roman" panose="00000500000000000000" pitchFamily="50" charset="0"/>
              </a:rPr>
              <a:t>content</a:t>
            </a:r>
            <a:r>
              <a:rPr lang="de-DE" sz="2000" dirty="0">
                <a:solidFill>
                  <a:schemeClr val="tx1"/>
                </a:solidFill>
                <a:latin typeface="Caecilia LT Std Roman" panose="00000500000000000000" pitchFamily="50" charset="0"/>
              </a:rPr>
              <a:t> &amp; </a:t>
            </a:r>
            <a:r>
              <a:rPr lang="de-DE" sz="2000" dirty="0" err="1">
                <a:solidFill>
                  <a:schemeClr val="tx1"/>
                </a:solidFill>
                <a:latin typeface="Caecilia LT Std Roman" panose="00000500000000000000" pitchFamily="50" charset="0"/>
              </a:rPr>
              <a:t>feedback</a:t>
            </a:r>
            <a:r>
              <a:rPr lang="de-DE" sz="2000" dirty="0">
                <a:solidFill>
                  <a:schemeClr val="tx1"/>
                </a:solidFill>
                <a:latin typeface="Caecilia LT Std Roman" panose="00000500000000000000" pitchFamily="50" charset="0"/>
              </a:rPr>
              <a:t> </a:t>
            </a:r>
            <a:r>
              <a:rPr lang="de-DE" sz="2000" dirty="0" err="1">
                <a:solidFill>
                  <a:schemeClr val="tx1"/>
                </a:solidFill>
                <a:latin typeface="Caecilia LT Std Roman" panose="00000500000000000000" pitchFamily="50" charset="0"/>
              </a:rPr>
              <a:t>to</a:t>
            </a:r>
            <a:r>
              <a:rPr lang="de-DE" sz="2000" dirty="0">
                <a:solidFill>
                  <a:schemeClr val="tx1"/>
                </a:solidFill>
                <a:latin typeface="Caecilia LT Std Roman" panose="00000500000000000000" pitchFamily="50" charset="0"/>
              </a:rPr>
              <a:t> programmes</a:t>
            </a:r>
            <a:endParaRPr lang="en-GB" sz="2000" dirty="0">
              <a:solidFill>
                <a:schemeClr val="tx1"/>
              </a:solidFill>
              <a:latin typeface="Caecilia LT Std Roman" panose="00000500000000000000" pitchFamily="50" charset="0"/>
            </a:endParaRPr>
          </a:p>
        </p:txBody>
      </p:sp>
      <p:sp>
        <p:nvSpPr>
          <p:cNvPr id="10" name="Oval 9">
            <a:extLst>
              <a:ext uri="{FF2B5EF4-FFF2-40B4-BE49-F238E27FC236}">
                <a16:creationId xmlns:a16="http://schemas.microsoft.com/office/drawing/2014/main" id="{2411F1F5-B094-4DEC-AE63-F49116F61D47}"/>
              </a:ext>
            </a:extLst>
          </p:cNvPr>
          <p:cNvSpPr/>
          <p:nvPr/>
        </p:nvSpPr>
        <p:spPr>
          <a:xfrm>
            <a:off x="7371610" y="1919059"/>
            <a:ext cx="2116280" cy="20013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err="1">
                <a:solidFill>
                  <a:schemeClr val="tx1"/>
                </a:solidFill>
                <a:latin typeface="Caecilia LT Std Roman" panose="00000500000000000000" pitchFamily="50" charset="0"/>
              </a:rPr>
              <a:t>Receive</a:t>
            </a:r>
            <a:r>
              <a:rPr lang="de-DE" sz="2000" dirty="0">
                <a:solidFill>
                  <a:schemeClr val="tx1"/>
                </a:solidFill>
                <a:latin typeface="Caecilia LT Std Roman" panose="00000500000000000000" pitchFamily="50" charset="0"/>
              </a:rPr>
              <a:t> </a:t>
            </a:r>
            <a:r>
              <a:rPr lang="de-DE" sz="2000" dirty="0" err="1">
                <a:solidFill>
                  <a:schemeClr val="tx1"/>
                </a:solidFill>
                <a:latin typeface="Caecilia LT Std Roman" panose="00000500000000000000" pitchFamily="50" charset="0"/>
              </a:rPr>
              <a:t>feedback</a:t>
            </a:r>
            <a:r>
              <a:rPr lang="de-DE" sz="2000" dirty="0">
                <a:solidFill>
                  <a:schemeClr val="tx1"/>
                </a:solidFill>
                <a:latin typeface="Caecilia LT Std Roman" panose="00000500000000000000" pitchFamily="50" charset="0"/>
              </a:rPr>
              <a:t> on </a:t>
            </a:r>
            <a:r>
              <a:rPr lang="de-DE" sz="2000" dirty="0" err="1">
                <a:solidFill>
                  <a:schemeClr val="tx1"/>
                </a:solidFill>
                <a:latin typeface="Caecilia LT Std Roman" panose="00000500000000000000" pitchFamily="50" charset="0"/>
              </a:rPr>
              <a:t>our</a:t>
            </a:r>
            <a:r>
              <a:rPr lang="de-DE" sz="2000" dirty="0">
                <a:solidFill>
                  <a:schemeClr val="tx1"/>
                </a:solidFill>
                <a:latin typeface="Caecilia LT Std Roman" panose="00000500000000000000" pitchFamily="50" charset="0"/>
              </a:rPr>
              <a:t> </a:t>
            </a:r>
            <a:r>
              <a:rPr lang="de-DE" sz="2000" dirty="0" err="1">
                <a:solidFill>
                  <a:schemeClr val="tx1"/>
                </a:solidFill>
                <a:latin typeface="Caecilia LT Std Roman" panose="00000500000000000000" pitchFamily="50" charset="0"/>
              </a:rPr>
              <a:t>activities</a:t>
            </a:r>
            <a:endParaRPr lang="en-GB" sz="2000" dirty="0">
              <a:solidFill>
                <a:schemeClr val="tx1"/>
              </a:solidFill>
              <a:latin typeface="Caecilia LT Std Roman" panose="00000500000000000000" pitchFamily="50" charset="0"/>
            </a:endParaRPr>
          </a:p>
        </p:txBody>
      </p:sp>
    </p:spTree>
    <p:extLst>
      <p:ext uri="{BB962C8B-B14F-4D97-AF65-F5344CB8AC3E}">
        <p14:creationId xmlns:p14="http://schemas.microsoft.com/office/powerpoint/2010/main" val="2648435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6D4A65E-44FA-4433-A977-BC38A84E747F}"/>
              </a:ext>
            </a:extLst>
          </p:cNvPr>
          <p:cNvPicPr>
            <a:picLocks noGrp="1" noChangeAspect="1"/>
          </p:cNvPicPr>
          <p:nvPr>
            <p:ph idx="1"/>
          </p:nvPr>
        </p:nvPicPr>
        <p:blipFill>
          <a:blip r:embed="rId3" cstate="email">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40213" y="766762"/>
            <a:ext cx="9672917" cy="5353870"/>
          </a:xfrm>
        </p:spPr>
      </p:pic>
      <p:sp>
        <p:nvSpPr>
          <p:cNvPr id="3" name="Title 1">
            <a:extLst>
              <a:ext uri="{FF2B5EF4-FFF2-40B4-BE49-F238E27FC236}">
                <a16:creationId xmlns:a16="http://schemas.microsoft.com/office/drawing/2014/main" id="{0C3BE395-376E-4BEC-80D3-0F3311EB5FA6}"/>
              </a:ext>
            </a:extLst>
          </p:cNvPr>
          <p:cNvSpPr txBox="1">
            <a:spLocks/>
          </p:cNvSpPr>
          <p:nvPr/>
        </p:nvSpPr>
        <p:spPr>
          <a:xfrm>
            <a:off x="1316725" y="900704"/>
            <a:ext cx="7288935" cy="928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575" dirty="0">
                <a:latin typeface="Caecilia LT Std Roman" panose="00000500000000000000" pitchFamily="50" charset="0"/>
              </a:rPr>
              <a:t>Scanning &amp; monitoring: </a:t>
            </a:r>
            <a:r>
              <a:rPr lang="en-GB" sz="3575" b="1" dirty="0">
                <a:solidFill>
                  <a:srgbClr val="FF0000"/>
                </a:solidFill>
                <a:latin typeface="Caecilia LT Std Roman" panose="00000500000000000000" pitchFamily="50" charset="0"/>
              </a:rPr>
              <a:t>HOW?</a:t>
            </a:r>
          </a:p>
        </p:txBody>
      </p:sp>
      <p:sp>
        <p:nvSpPr>
          <p:cNvPr id="9" name="Title 1">
            <a:extLst>
              <a:ext uri="{FF2B5EF4-FFF2-40B4-BE49-F238E27FC236}">
                <a16:creationId xmlns:a16="http://schemas.microsoft.com/office/drawing/2014/main" id="{429F248B-C226-4803-89AD-1FC0F50F1232}"/>
              </a:ext>
            </a:extLst>
          </p:cNvPr>
          <p:cNvSpPr txBox="1">
            <a:spLocks/>
          </p:cNvSpPr>
          <p:nvPr/>
        </p:nvSpPr>
        <p:spPr>
          <a:xfrm>
            <a:off x="3854054" y="2515010"/>
            <a:ext cx="5602903" cy="928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600" b="1" dirty="0">
                <a:latin typeface="Caecilia LT Std Roman" panose="00000500000000000000" pitchFamily="50" charset="0"/>
              </a:rPr>
              <a:t>Comparative Review of Social Media Analysis Tools for Preparedness </a:t>
            </a:r>
          </a:p>
          <a:p>
            <a:pPr algn="r"/>
            <a:r>
              <a:rPr lang="en-GB" sz="2600" b="1" dirty="0">
                <a:latin typeface="Caecilia LT Std Roman" panose="00000500000000000000" pitchFamily="50" charset="0"/>
              </a:rPr>
              <a:t>(2015)</a:t>
            </a:r>
            <a:endParaRPr lang="en-GB" sz="2600" b="1" dirty="0">
              <a:solidFill>
                <a:srgbClr val="FF0000"/>
              </a:solidFill>
              <a:latin typeface="Caecilia LT Std Roman" panose="00000500000000000000" pitchFamily="50" charset="0"/>
            </a:endParaRPr>
          </a:p>
        </p:txBody>
      </p:sp>
      <p:pic>
        <p:nvPicPr>
          <p:cNvPr id="11" name="Picture 2" descr="Comparative Review of Social Media Analysis Tools for Preparedness (Trilateral Research &amp; Consulting)">
            <a:extLst>
              <a:ext uri="{FF2B5EF4-FFF2-40B4-BE49-F238E27FC236}">
                <a16:creationId xmlns:a16="http://schemas.microsoft.com/office/drawing/2014/main" id="{5E197792-FCFC-4A38-8D37-BB888B32856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6835" y="1514305"/>
            <a:ext cx="3596568" cy="44714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twitter icon">
            <a:extLst>
              <a:ext uri="{FF2B5EF4-FFF2-40B4-BE49-F238E27FC236}">
                <a16:creationId xmlns:a16="http://schemas.microsoft.com/office/drawing/2014/main" id="{D68E0EDE-B744-436A-93BB-9F36003D9A3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54284" y="4698579"/>
            <a:ext cx="522387" cy="52238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5A7630E-48C0-435D-9463-0044115F44D4}"/>
              </a:ext>
            </a:extLst>
          </p:cNvPr>
          <p:cNvSpPr/>
          <p:nvPr/>
        </p:nvSpPr>
        <p:spPr>
          <a:xfrm>
            <a:off x="4454284" y="5220967"/>
            <a:ext cx="1600053" cy="342401"/>
          </a:xfrm>
          <a:prstGeom prst="rect">
            <a:avLst/>
          </a:prstGeom>
        </p:spPr>
        <p:txBody>
          <a:bodyPr wrap="none">
            <a:spAutoFit/>
          </a:bodyPr>
          <a:lstStyle/>
          <a:p>
            <a:r>
              <a:rPr lang="en-GB" sz="1625" dirty="0">
                <a:latin typeface="Caecilia LT Std Roman" panose="00000500000000000000" pitchFamily="50" charset="0"/>
              </a:rPr>
              <a:t>@</a:t>
            </a:r>
            <a:r>
              <a:rPr lang="en-GB" sz="1625" dirty="0" err="1">
                <a:latin typeface="Caecilia LT Std Roman" panose="00000500000000000000" pitchFamily="50" charset="0"/>
              </a:rPr>
              <a:t>PrepareCenter</a:t>
            </a:r>
            <a:endParaRPr lang="en-GB" sz="1625" dirty="0">
              <a:latin typeface="Caecilia LT Std Roman" panose="00000500000000000000" pitchFamily="50" charset="0"/>
            </a:endParaRPr>
          </a:p>
        </p:txBody>
      </p:sp>
      <p:sp>
        <p:nvSpPr>
          <p:cNvPr id="16" name="TextBox 15">
            <a:extLst>
              <a:ext uri="{FF2B5EF4-FFF2-40B4-BE49-F238E27FC236}">
                <a16:creationId xmlns:a16="http://schemas.microsoft.com/office/drawing/2014/main" id="{B3DC290C-6903-4793-86E5-22031E5DBF11}"/>
              </a:ext>
            </a:extLst>
          </p:cNvPr>
          <p:cNvSpPr txBox="1"/>
          <p:nvPr/>
        </p:nvSpPr>
        <p:spPr>
          <a:xfrm>
            <a:off x="6227478" y="5257107"/>
            <a:ext cx="2572148" cy="292388"/>
          </a:xfrm>
          <a:prstGeom prst="rect">
            <a:avLst/>
          </a:prstGeom>
          <a:noFill/>
          <a:ln>
            <a:noFill/>
          </a:ln>
        </p:spPr>
        <p:txBody>
          <a:bodyPr wrap="square" rtlCol="0">
            <a:spAutoFit/>
          </a:bodyPr>
          <a:lstStyle/>
          <a:p>
            <a:pPr algn="ctr"/>
            <a:r>
              <a:rPr lang="en-GB" sz="1300" dirty="0">
                <a:latin typeface="Caecilia LT Std Roman" panose="00000500000000000000" pitchFamily="50" charset="0"/>
                <a:cs typeface="Arial" panose="020B0604020202020204" pitchFamily="34" charset="0"/>
              </a:rPr>
              <a:t>On page 6 of the guide</a:t>
            </a:r>
          </a:p>
        </p:txBody>
      </p:sp>
      <p:pic>
        <p:nvPicPr>
          <p:cNvPr id="17" name="Picture 2" descr="Related image">
            <a:extLst>
              <a:ext uri="{FF2B5EF4-FFF2-40B4-BE49-F238E27FC236}">
                <a16:creationId xmlns:a16="http://schemas.microsoft.com/office/drawing/2014/main" id="{10BDD487-2FA5-4E93-9170-9534E7CC1FE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11696" y="4823719"/>
            <a:ext cx="433388" cy="43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396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9EDFB1A-9849-4C3E-9E2E-50C1BD55222A}"/>
              </a:ext>
            </a:extLst>
          </p:cNvPr>
          <p:cNvSpPr txBox="1">
            <a:spLocks/>
          </p:cNvSpPr>
          <p:nvPr/>
        </p:nvSpPr>
        <p:spPr>
          <a:xfrm>
            <a:off x="348154" y="1381272"/>
            <a:ext cx="7288935" cy="928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575">
                <a:latin typeface="Caecilia LT Std Roman" panose="00000500000000000000" pitchFamily="50" charset="0"/>
              </a:rPr>
              <a:t>Counter rumours</a:t>
            </a:r>
          </a:p>
        </p:txBody>
      </p:sp>
      <p:pic>
        <p:nvPicPr>
          <p:cNvPr id="1026" name="Picture 2" descr="Image result for rumour icon">
            <a:extLst>
              <a:ext uri="{FF2B5EF4-FFF2-40B4-BE49-F238E27FC236}">
                <a16:creationId xmlns:a16="http://schemas.microsoft.com/office/drawing/2014/main" id="{79C97671-E4CD-4CE4-A807-2B2BEFB404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9354" y="642938"/>
            <a:ext cx="1344995" cy="13449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973C3AD-57D0-4D18-8DEF-FAAFD4ADC4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94838" y="1984300"/>
            <a:ext cx="3697904" cy="4069749"/>
          </a:xfrm>
          <a:prstGeom prst="rect">
            <a:avLst/>
          </a:prstGeom>
        </p:spPr>
      </p:pic>
      <p:sp>
        <p:nvSpPr>
          <p:cNvPr id="6" name="Content Placeholder 4">
            <a:extLst>
              <a:ext uri="{FF2B5EF4-FFF2-40B4-BE49-F238E27FC236}">
                <a16:creationId xmlns:a16="http://schemas.microsoft.com/office/drawing/2014/main" id="{83E7EDBB-10FC-434B-9BAA-E22DCF359182}"/>
              </a:ext>
            </a:extLst>
          </p:cNvPr>
          <p:cNvSpPr>
            <a:spLocks noGrp="1"/>
          </p:cNvSpPr>
          <p:nvPr>
            <p:ph idx="1"/>
          </p:nvPr>
        </p:nvSpPr>
        <p:spPr>
          <a:xfrm>
            <a:off x="1141683" y="3285082"/>
            <a:ext cx="4461399" cy="2047728"/>
          </a:xfrm>
        </p:spPr>
        <p:txBody>
          <a:bodyPr>
            <a:normAutofit/>
          </a:bodyPr>
          <a:lstStyle/>
          <a:p>
            <a:pPr>
              <a:buClr>
                <a:srgbClr val="C00000"/>
              </a:buClr>
              <a:buFont typeface="Wingdings" panose="05000000000000000000" pitchFamily="2" charset="2"/>
              <a:buChar char="§"/>
            </a:pPr>
            <a:r>
              <a:rPr lang="en-GB" sz="1950" dirty="0">
                <a:latin typeface="Caecilia LT Std Roman" panose="00000500000000000000" pitchFamily="50" charset="0"/>
              </a:rPr>
              <a:t>In local language(s)</a:t>
            </a:r>
          </a:p>
          <a:p>
            <a:pPr>
              <a:buClr>
                <a:srgbClr val="C00000"/>
              </a:buClr>
              <a:buFont typeface="Wingdings" panose="05000000000000000000" pitchFamily="2" charset="2"/>
              <a:buChar char="§"/>
            </a:pPr>
            <a:r>
              <a:rPr lang="en-GB" sz="1950" dirty="0">
                <a:latin typeface="Caecilia LT Std Roman" panose="00000500000000000000" pitchFamily="50" charset="0"/>
              </a:rPr>
              <a:t>For humanitarian and affected</a:t>
            </a:r>
            <a:br>
              <a:rPr lang="en-GB" sz="1950" dirty="0">
                <a:latin typeface="Caecilia LT Std Roman" panose="00000500000000000000" pitchFamily="50" charset="0"/>
              </a:rPr>
            </a:br>
            <a:r>
              <a:rPr lang="en-GB" sz="1950" dirty="0">
                <a:latin typeface="Caecilia LT Std Roman" panose="00000500000000000000" pitchFamily="50" charset="0"/>
              </a:rPr>
              <a:t>population</a:t>
            </a:r>
          </a:p>
          <a:p>
            <a:pPr>
              <a:buClr>
                <a:srgbClr val="C00000"/>
              </a:buClr>
              <a:buFont typeface="Wingdings" panose="05000000000000000000" pitchFamily="2" charset="2"/>
              <a:buChar char="§"/>
            </a:pPr>
            <a:r>
              <a:rPr lang="en-GB" sz="1950" dirty="0">
                <a:latin typeface="Caecilia LT Std Roman" panose="00000500000000000000" pitchFamily="50" charset="0"/>
              </a:rPr>
              <a:t>Input and output through </a:t>
            </a:r>
            <a:r>
              <a:rPr lang="en-GB" sz="1950">
                <a:latin typeface="Caecilia LT Std Roman" panose="00000500000000000000" pitchFamily="50" charset="0"/>
              </a:rPr>
              <a:t>all available channels </a:t>
            </a:r>
            <a:r>
              <a:rPr lang="en-GB" sz="1950" dirty="0">
                <a:latin typeface="Caecilia LT Std Roman" panose="00000500000000000000" pitchFamily="50" charset="0"/>
              </a:rPr>
              <a:t>(social media is not a silo!)</a:t>
            </a:r>
          </a:p>
        </p:txBody>
      </p:sp>
    </p:spTree>
    <p:extLst>
      <p:ext uri="{BB962C8B-B14F-4D97-AF65-F5344CB8AC3E}">
        <p14:creationId xmlns:p14="http://schemas.microsoft.com/office/powerpoint/2010/main" val="3776056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loop icon">
            <a:extLst>
              <a:ext uri="{FF2B5EF4-FFF2-40B4-BE49-F238E27FC236}">
                <a16:creationId xmlns:a16="http://schemas.microsoft.com/office/drawing/2014/main" id="{779E81E4-DFCD-4D7F-BB8A-237564EF58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contrast="-57000"/>
                    </a14:imgEffect>
                  </a14:imgLayer>
                </a14:imgProps>
              </a:ext>
              <a:ext uri="{28A0092B-C50C-407E-A947-70E740481C1C}">
                <a14:useLocalDpi xmlns:a14="http://schemas.microsoft.com/office/drawing/2010/main"/>
              </a:ext>
            </a:extLst>
          </a:blip>
          <a:srcRect/>
          <a:stretch>
            <a:fillRect/>
          </a:stretch>
        </p:blipFill>
        <p:spPr bwMode="auto">
          <a:xfrm>
            <a:off x="1764506" y="-7144"/>
            <a:ext cx="6794897" cy="67948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F33654A-9A75-4CB6-9677-40E9F81A91C0}"/>
              </a:ext>
            </a:extLst>
          </p:cNvPr>
          <p:cNvSpPr/>
          <p:nvPr/>
        </p:nvSpPr>
        <p:spPr>
          <a:xfrm>
            <a:off x="339810" y="181028"/>
            <a:ext cx="6773430" cy="542456"/>
          </a:xfrm>
          <a:prstGeom prst="rect">
            <a:avLst/>
          </a:prstGeom>
        </p:spPr>
        <p:txBody>
          <a:bodyPr wrap="square">
            <a:spAutoFit/>
          </a:bodyPr>
          <a:lstStyle/>
          <a:p>
            <a:r>
              <a:rPr lang="en-GB" sz="2925" dirty="0">
                <a:latin typeface="Caecilia LT Std Roman" panose="00000500000000000000" pitchFamily="50" charset="0"/>
              </a:rPr>
              <a:t>Making feedback loops work: Haiti case </a:t>
            </a:r>
          </a:p>
        </p:txBody>
      </p:sp>
      <p:graphicFrame>
        <p:nvGraphicFramePr>
          <p:cNvPr id="5" name="Diagram 4">
            <a:extLst>
              <a:ext uri="{FF2B5EF4-FFF2-40B4-BE49-F238E27FC236}">
                <a16:creationId xmlns:a16="http://schemas.microsoft.com/office/drawing/2014/main" id="{4E2F20DB-4220-4B16-829F-43244B4690E2}"/>
              </a:ext>
            </a:extLst>
          </p:cNvPr>
          <p:cNvGraphicFramePr/>
          <p:nvPr>
            <p:extLst>
              <p:ext uri="{D42A27DB-BD31-4B8C-83A1-F6EECF244321}">
                <p14:modId xmlns:p14="http://schemas.microsoft.com/office/powerpoint/2010/main" val="3849431166"/>
              </p:ext>
            </p:extLst>
          </p:nvPr>
        </p:nvGraphicFramePr>
        <p:xfrm>
          <a:off x="-386559" y="248841"/>
          <a:ext cx="10261997" cy="66091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59850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i="0" dirty="0" err="1"/>
              <a:t>Responding</a:t>
            </a:r>
            <a:r>
              <a:rPr lang="de-DE" i="0" dirty="0"/>
              <a:t> </a:t>
            </a:r>
            <a:r>
              <a:rPr lang="de-DE" i="0" dirty="0" err="1"/>
              <a:t>to</a:t>
            </a:r>
            <a:r>
              <a:rPr lang="de-DE" i="0" dirty="0"/>
              <a:t> </a:t>
            </a:r>
            <a:r>
              <a:rPr lang="de-DE" i="0" dirty="0" err="1"/>
              <a:t>comments</a:t>
            </a:r>
            <a:r>
              <a:rPr lang="de-DE" i="0" dirty="0"/>
              <a:t> and </a:t>
            </a:r>
            <a:r>
              <a:rPr lang="de-DE" i="0" dirty="0" err="1"/>
              <a:t>the</a:t>
            </a:r>
            <a:r>
              <a:rPr lang="de-DE" i="0" dirty="0"/>
              <a:t> </a:t>
            </a:r>
            <a:r>
              <a:rPr lang="de-DE" i="0" dirty="0" err="1"/>
              <a:t>visible</a:t>
            </a:r>
            <a:r>
              <a:rPr lang="de-DE" i="0" dirty="0"/>
              <a:t> </a:t>
            </a:r>
            <a:r>
              <a:rPr lang="de-DE" i="0" dirty="0" err="1"/>
              <a:t>feedback</a:t>
            </a:r>
            <a:r>
              <a:rPr lang="de-DE" i="0" dirty="0"/>
              <a:t> </a:t>
            </a:r>
            <a:r>
              <a:rPr lang="de-DE" i="0" dirty="0" err="1"/>
              <a:t>loop</a:t>
            </a:r>
            <a:endParaRPr lang="en-GB" i="0" dirty="0"/>
          </a:p>
        </p:txBody>
      </p:sp>
      <p:sp>
        <p:nvSpPr>
          <p:cNvPr id="3" name="Content Placeholder 2"/>
          <p:cNvSpPr>
            <a:spLocks noGrp="1"/>
          </p:cNvSpPr>
          <p:nvPr>
            <p:ph idx="1"/>
          </p:nvPr>
        </p:nvSpPr>
        <p:spPr>
          <a:xfrm>
            <a:off x="428497" y="2234282"/>
            <a:ext cx="4164463" cy="4191000"/>
          </a:xfrm>
        </p:spPr>
        <p:txBody>
          <a:bodyPr/>
          <a:lstStyle/>
          <a:p>
            <a:pPr marL="0" indent="0">
              <a:buNone/>
            </a:pPr>
            <a:r>
              <a:rPr lang="en-GB" dirty="0"/>
              <a:t>Using feedback internally is not enough, you also need to show what you are doing with it.</a:t>
            </a:r>
          </a:p>
        </p:txBody>
      </p:sp>
      <p:pic>
        <p:nvPicPr>
          <p:cNvPr id="4" name="Picture 3"/>
          <p:cNvPicPr>
            <a:picLocks noChangeAspect="1"/>
          </p:cNvPicPr>
          <p:nvPr/>
        </p:nvPicPr>
        <p:blipFill>
          <a:blip r:embed="rId3"/>
          <a:stretch>
            <a:fillRect/>
          </a:stretch>
        </p:blipFill>
        <p:spPr>
          <a:xfrm>
            <a:off x="4376936" y="2222220"/>
            <a:ext cx="5351927" cy="4514896"/>
          </a:xfrm>
          <a:prstGeom prst="rect">
            <a:avLst/>
          </a:prstGeom>
        </p:spPr>
      </p:pic>
    </p:spTree>
    <p:extLst>
      <p:ext uri="{BB962C8B-B14F-4D97-AF65-F5344CB8AC3E}">
        <p14:creationId xmlns:p14="http://schemas.microsoft.com/office/powerpoint/2010/main" val="379386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700D8C-82A5-4A83-A5AE-925D173468FA}"/>
              </a:ext>
            </a:extLst>
          </p:cNvPr>
          <p:cNvSpPr txBox="1">
            <a:spLocks/>
          </p:cNvSpPr>
          <p:nvPr/>
        </p:nvSpPr>
        <p:spPr>
          <a:xfrm>
            <a:off x="348154" y="1381272"/>
            <a:ext cx="7288935" cy="928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575" dirty="0">
                <a:latin typeface="Caecilia LT Std Roman" panose="00000500000000000000" pitchFamily="50" charset="0"/>
              </a:rPr>
              <a:t>Feedback Loops: Important tasks within your organization</a:t>
            </a:r>
          </a:p>
        </p:txBody>
      </p:sp>
      <p:sp>
        <p:nvSpPr>
          <p:cNvPr id="4" name="TextBox 3">
            <a:extLst>
              <a:ext uri="{FF2B5EF4-FFF2-40B4-BE49-F238E27FC236}">
                <a16:creationId xmlns:a16="http://schemas.microsoft.com/office/drawing/2014/main" id="{E9093A17-B29C-4931-BE27-A02FCDC0A39D}"/>
              </a:ext>
            </a:extLst>
          </p:cNvPr>
          <p:cNvSpPr txBox="1"/>
          <p:nvPr/>
        </p:nvSpPr>
        <p:spPr>
          <a:xfrm>
            <a:off x="2461022" y="2639083"/>
            <a:ext cx="7027069" cy="3785652"/>
          </a:xfrm>
          <a:prstGeom prst="rect">
            <a:avLst/>
          </a:prstGeom>
          <a:noFill/>
        </p:spPr>
        <p:txBody>
          <a:bodyPr wrap="square" rtlCol="0">
            <a:spAutoFit/>
          </a:bodyPr>
          <a:lstStyle/>
          <a:p>
            <a:r>
              <a:rPr lang="en-GB" sz="2400" dirty="0">
                <a:latin typeface="Caecilia LT Std Roman" panose="00000500000000000000" pitchFamily="50" charset="0"/>
              </a:rPr>
              <a:t>Preparation BEFORE a crisis is key!</a:t>
            </a:r>
          </a:p>
          <a:p>
            <a:endParaRPr lang="en-GB" sz="2400" dirty="0">
              <a:latin typeface="Caecilia LT Std Roman" panose="00000500000000000000" pitchFamily="50" charset="0"/>
            </a:endParaRPr>
          </a:p>
          <a:p>
            <a:r>
              <a:rPr lang="en-GB" sz="2400" dirty="0">
                <a:latin typeface="Caecilia LT Std Roman" panose="00000500000000000000" pitchFamily="50" charset="0"/>
              </a:rPr>
              <a:t>Get to know your programme colleagues and their needs</a:t>
            </a:r>
          </a:p>
          <a:p>
            <a:endParaRPr lang="en-GB" sz="2400" dirty="0">
              <a:latin typeface="Caecilia LT Std Roman" panose="00000500000000000000" pitchFamily="50" charset="0"/>
            </a:endParaRPr>
          </a:p>
          <a:p>
            <a:r>
              <a:rPr lang="en-GB" sz="2400" dirty="0">
                <a:latin typeface="Caecilia LT Std Roman" panose="00000500000000000000" pitchFamily="50" charset="0"/>
              </a:rPr>
              <a:t>Establish a mechanisms through which you provide them with feedback</a:t>
            </a:r>
          </a:p>
          <a:p>
            <a:endParaRPr lang="en-GB" sz="2400" dirty="0">
              <a:latin typeface="Caecilia LT Std Roman" panose="00000500000000000000" pitchFamily="50" charset="0"/>
            </a:endParaRPr>
          </a:p>
          <a:p>
            <a:r>
              <a:rPr lang="en-GB" sz="2400" dirty="0">
                <a:latin typeface="Caecilia LT Std Roman" panose="00000500000000000000" pitchFamily="50" charset="0"/>
              </a:rPr>
              <a:t>Manage and define expectations</a:t>
            </a:r>
          </a:p>
          <a:p>
            <a:endParaRPr lang="en-GB" sz="2400" dirty="0">
              <a:latin typeface="Caecilia LT Std Roman" panose="00000500000000000000" pitchFamily="50" charset="0"/>
            </a:endParaRPr>
          </a:p>
        </p:txBody>
      </p:sp>
      <p:sp>
        <p:nvSpPr>
          <p:cNvPr id="5" name="Oval 4">
            <a:extLst>
              <a:ext uri="{FF2B5EF4-FFF2-40B4-BE49-F238E27FC236}">
                <a16:creationId xmlns:a16="http://schemas.microsoft.com/office/drawing/2014/main" id="{F86685BE-B010-48B5-9371-748EA983BDD2}"/>
              </a:ext>
            </a:extLst>
          </p:cNvPr>
          <p:cNvSpPr/>
          <p:nvPr/>
        </p:nvSpPr>
        <p:spPr>
          <a:xfrm>
            <a:off x="2075653" y="2822262"/>
            <a:ext cx="292500" cy="292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6" name="Oval 5">
            <a:extLst>
              <a:ext uri="{FF2B5EF4-FFF2-40B4-BE49-F238E27FC236}">
                <a16:creationId xmlns:a16="http://schemas.microsoft.com/office/drawing/2014/main" id="{C642EC0C-8687-44EF-9F5A-1A135133A4F0}"/>
              </a:ext>
            </a:extLst>
          </p:cNvPr>
          <p:cNvSpPr/>
          <p:nvPr/>
        </p:nvSpPr>
        <p:spPr>
          <a:xfrm>
            <a:off x="2083043" y="3539029"/>
            <a:ext cx="292500" cy="292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7" name="Oval 6">
            <a:extLst>
              <a:ext uri="{FF2B5EF4-FFF2-40B4-BE49-F238E27FC236}">
                <a16:creationId xmlns:a16="http://schemas.microsoft.com/office/drawing/2014/main" id="{B309B8A6-8031-457B-879C-015884BAA531}"/>
              </a:ext>
            </a:extLst>
          </p:cNvPr>
          <p:cNvSpPr/>
          <p:nvPr/>
        </p:nvSpPr>
        <p:spPr>
          <a:xfrm>
            <a:off x="2075653" y="4588642"/>
            <a:ext cx="292500" cy="292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8" name="Oval 7">
            <a:extLst>
              <a:ext uri="{FF2B5EF4-FFF2-40B4-BE49-F238E27FC236}">
                <a16:creationId xmlns:a16="http://schemas.microsoft.com/office/drawing/2014/main" id="{6B55866E-80F4-44C8-9333-F697F22168BF}"/>
              </a:ext>
            </a:extLst>
          </p:cNvPr>
          <p:cNvSpPr/>
          <p:nvPr/>
        </p:nvSpPr>
        <p:spPr>
          <a:xfrm>
            <a:off x="2075653" y="5631084"/>
            <a:ext cx="292500" cy="292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25"/>
          </a:p>
        </p:txBody>
      </p:sp>
      <p:sp>
        <p:nvSpPr>
          <p:cNvPr id="9" name="TextBox 8">
            <a:extLst>
              <a:ext uri="{FF2B5EF4-FFF2-40B4-BE49-F238E27FC236}">
                <a16:creationId xmlns:a16="http://schemas.microsoft.com/office/drawing/2014/main" id="{1A24BF1C-C984-4B24-859A-F095FE1437DF}"/>
              </a:ext>
            </a:extLst>
          </p:cNvPr>
          <p:cNvSpPr txBox="1"/>
          <p:nvPr/>
        </p:nvSpPr>
        <p:spPr>
          <a:xfrm>
            <a:off x="470783" y="3721795"/>
            <a:ext cx="1324680" cy="492443"/>
          </a:xfrm>
          <a:prstGeom prst="rect">
            <a:avLst/>
          </a:prstGeom>
          <a:noFill/>
          <a:ln>
            <a:noFill/>
          </a:ln>
        </p:spPr>
        <p:txBody>
          <a:bodyPr wrap="square" rtlCol="0">
            <a:spAutoFit/>
          </a:bodyPr>
          <a:lstStyle/>
          <a:p>
            <a:r>
              <a:rPr lang="en-GB" sz="1300" dirty="0">
                <a:latin typeface="Caecilia LT Std Roman" panose="00000500000000000000" pitchFamily="50" charset="0"/>
                <a:cs typeface="Arial" panose="020B0604020202020204" pitchFamily="34" charset="0"/>
              </a:rPr>
              <a:t>Chapter 5 </a:t>
            </a:r>
          </a:p>
          <a:p>
            <a:r>
              <a:rPr lang="en-GB" sz="1300" dirty="0">
                <a:latin typeface="Caecilia LT Std Roman" panose="00000500000000000000" pitchFamily="50" charset="0"/>
                <a:cs typeface="Arial" panose="020B0604020202020204" pitchFamily="34" charset="0"/>
              </a:rPr>
              <a:t>of the guide</a:t>
            </a:r>
          </a:p>
        </p:txBody>
      </p:sp>
      <p:pic>
        <p:nvPicPr>
          <p:cNvPr id="10" name="Picture 2" descr="Related image">
            <a:extLst>
              <a:ext uri="{FF2B5EF4-FFF2-40B4-BE49-F238E27FC236}">
                <a16:creationId xmlns:a16="http://schemas.microsoft.com/office/drawing/2014/main" id="{6A07A088-9E6F-4E0B-A5BF-3F7206359A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1698" y="3301605"/>
            <a:ext cx="420189" cy="42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848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769079-AFCF-4C18-83BE-D274DDB94151}"/>
              </a:ext>
            </a:extLst>
          </p:cNvPr>
          <p:cNvPicPr>
            <a:picLocks noChangeAspect="1"/>
          </p:cNvPicPr>
          <p:nvPr/>
        </p:nvPicPr>
        <p:blipFill rotWithShape="1">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a:ext>
            </a:extLst>
          </a:blip>
          <a:srcRect/>
          <a:stretch/>
        </p:blipFill>
        <p:spPr>
          <a:xfrm>
            <a:off x="124335" y="796045"/>
            <a:ext cx="9682896" cy="5277398"/>
          </a:xfrm>
          <a:prstGeom prst="rect">
            <a:avLst/>
          </a:prstGeom>
        </p:spPr>
      </p:pic>
      <p:sp>
        <p:nvSpPr>
          <p:cNvPr id="3" name="Title 1">
            <a:extLst>
              <a:ext uri="{FF2B5EF4-FFF2-40B4-BE49-F238E27FC236}">
                <a16:creationId xmlns:a16="http://schemas.microsoft.com/office/drawing/2014/main" id="{E2F603EF-FCCC-4130-8AC0-07443ED26D26}"/>
              </a:ext>
            </a:extLst>
          </p:cNvPr>
          <p:cNvSpPr txBox="1">
            <a:spLocks/>
          </p:cNvSpPr>
          <p:nvPr/>
        </p:nvSpPr>
        <p:spPr>
          <a:xfrm>
            <a:off x="279116" y="1071710"/>
            <a:ext cx="5060837" cy="28061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50" dirty="0">
                <a:latin typeface="Caecilia LT Std Roman" panose="00000500000000000000" pitchFamily="50" charset="0"/>
              </a:rPr>
              <a:t>Working </a:t>
            </a:r>
            <a:r>
              <a:rPr lang="de-DE" sz="3250" dirty="0" err="1">
                <a:latin typeface="Caecilia LT Std Roman" panose="00000500000000000000" pitchFamily="50" charset="0"/>
              </a:rPr>
              <a:t>with</a:t>
            </a:r>
            <a:r>
              <a:rPr lang="de-DE" sz="3250" dirty="0">
                <a:latin typeface="Caecilia LT Std Roman" panose="00000500000000000000" pitchFamily="50" charset="0"/>
              </a:rPr>
              <a:t> programme </a:t>
            </a:r>
          </a:p>
          <a:p>
            <a:r>
              <a:rPr lang="de-DE" sz="3250" dirty="0" err="1">
                <a:latin typeface="Caecilia LT Std Roman" panose="00000500000000000000" pitchFamily="50" charset="0"/>
              </a:rPr>
              <a:t>colleagues</a:t>
            </a:r>
            <a:endParaRPr lang="en-GB" sz="3250" dirty="0">
              <a:latin typeface="Caecilia LT Std Roman" panose="00000500000000000000" pitchFamily="50" charset="0"/>
            </a:endParaRPr>
          </a:p>
        </p:txBody>
      </p:sp>
      <p:sp>
        <p:nvSpPr>
          <p:cNvPr id="4" name="Content Placeholder 2">
            <a:extLst>
              <a:ext uri="{FF2B5EF4-FFF2-40B4-BE49-F238E27FC236}">
                <a16:creationId xmlns:a16="http://schemas.microsoft.com/office/drawing/2014/main" id="{25587138-0182-404F-BBED-3958CCAF661D}"/>
              </a:ext>
            </a:extLst>
          </p:cNvPr>
          <p:cNvSpPr>
            <a:spLocks noGrp="1"/>
          </p:cNvSpPr>
          <p:nvPr>
            <p:ph idx="1"/>
          </p:nvPr>
        </p:nvSpPr>
        <p:spPr>
          <a:xfrm rot="21257232">
            <a:off x="5284591" y="1041378"/>
            <a:ext cx="3924893" cy="4802209"/>
          </a:xfrm>
          <a:solidFill>
            <a:schemeClr val="bg1"/>
          </a:solidFill>
          <a:ln w="19050">
            <a:solidFill>
              <a:schemeClr val="tx1"/>
            </a:solidFill>
          </a:ln>
        </p:spPr>
        <p:txBody>
          <a:bodyPr>
            <a:normAutofit fontScale="92500" lnSpcReduction="10000"/>
          </a:bodyPr>
          <a:lstStyle/>
          <a:p>
            <a:pPr marL="0" indent="0" algn="ctr">
              <a:buNone/>
            </a:pPr>
            <a:endParaRPr lang="de-DE" sz="2800" b="1" dirty="0">
              <a:solidFill>
                <a:srgbClr val="FF0000"/>
              </a:solidFill>
              <a:latin typeface="Caecilia LT Std Roman" panose="00000500000000000000" pitchFamily="50" charset="0"/>
            </a:endParaRPr>
          </a:p>
          <a:p>
            <a:pPr marL="0" indent="0" algn="ctr">
              <a:buNone/>
            </a:pPr>
            <a:r>
              <a:rPr lang="de-DE" sz="2800" b="1" dirty="0" err="1">
                <a:solidFill>
                  <a:srgbClr val="FF0000"/>
                </a:solidFill>
                <a:latin typeface="Caecilia LT Std Roman" panose="00000500000000000000" pitchFamily="50" charset="0"/>
              </a:rPr>
              <a:t>Preparation</a:t>
            </a:r>
            <a:r>
              <a:rPr lang="de-DE" sz="2800" b="1" dirty="0">
                <a:solidFill>
                  <a:srgbClr val="FF0000"/>
                </a:solidFill>
                <a:latin typeface="Caecilia LT Std Roman" panose="00000500000000000000" pitchFamily="50" charset="0"/>
              </a:rPr>
              <a:t>, </a:t>
            </a:r>
            <a:r>
              <a:rPr lang="de-DE" sz="2800" b="1" dirty="0" err="1">
                <a:solidFill>
                  <a:srgbClr val="FF0000"/>
                </a:solidFill>
                <a:latin typeface="Caecilia LT Std Roman" panose="00000500000000000000" pitchFamily="50" charset="0"/>
              </a:rPr>
              <a:t>preparation</a:t>
            </a:r>
            <a:r>
              <a:rPr lang="de-DE" sz="2800" b="1" dirty="0">
                <a:solidFill>
                  <a:srgbClr val="FF0000"/>
                </a:solidFill>
                <a:latin typeface="Caecilia LT Std Roman" panose="00000500000000000000" pitchFamily="50" charset="0"/>
              </a:rPr>
              <a:t>, </a:t>
            </a:r>
            <a:r>
              <a:rPr lang="de-DE" sz="2800" b="1" dirty="0" err="1">
                <a:solidFill>
                  <a:srgbClr val="FF0000"/>
                </a:solidFill>
                <a:latin typeface="Caecilia LT Std Roman" panose="00000500000000000000" pitchFamily="50" charset="0"/>
              </a:rPr>
              <a:t>preparation</a:t>
            </a:r>
            <a:r>
              <a:rPr lang="de-DE" sz="2800" b="1" dirty="0">
                <a:solidFill>
                  <a:srgbClr val="FF0000"/>
                </a:solidFill>
                <a:latin typeface="Caecilia LT Std Roman" panose="00000500000000000000" pitchFamily="50" charset="0"/>
              </a:rPr>
              <a:t>!</a:t>
            </a:r>
          </a:p>
          <a:p>
            <a:endParaRPr lang="de-DE" sz="2400" dirty="0">
              <a:latin typeface="Caecilia LT Std Roman" panose="00000500000000000000" pitchFamily="50" charset="0"/>
            </a:endParaRPr>
          </a:p>
          <a:p>
            <a:pPr>
              <a:buClr>
                <a:srgbClr val="C00000"/>
              </a:buClr>
            </a:pPr>
            <a:r>
              <a:rPr lang="de-DE" sz="2400" dirty="0" err="1">
                <a:latin typeface="Caecilia LT Std Roman" panose="00000500000000000000" pitchFamily="50" charset="0"/>
              </a:rPr>
              <a:t>Know</a:t>
            </a:r>
            <a:r>
              <a:rPr lang="de-DE" sz="2400" dirty="0">
                <a:latin typeface="Caecilia LT Std Roman" panose="00000500000000000000" pitchFamily="50" charset="0"/>
              </a:rPr>
              <a:t> </a:t>
            </a:r>
            <a:r>
              <a:rPr lang="de-DE" sz="2400" dirty="0" err="1">
                <a:latin typeface="Caecilia LT Std Roman" panose="00000500000000000000" pitchFamily="50" charset="0"/>
              </a:rPr>
              <a:t>what</a:t>
            </a:r>
            <a:r>
              <a:rPr lang="de-DE" sz="2400" dirty="0">
                <a:latin typeface="Caecilia LT Std Roman" panose="00000500000000000000" pitchFamily="50" charset="0"/>
              </a:rPr>
              <a:t> </a:t>
            </a:r>
            <a:r>
              <a:rPr lang="de-DE" sz="2400" dirty="0" err="1">
                <a:latin typeface="Caecilia LT Std Roman" panose="00000500000000000000" pitchFamily="50" charset="0"/>
              </a:rPr>
              <a:t>your</a:t>
            </a:r>
            <a:r>
              <a:rPr lang="de-DE" sz="2400" dirty="0">
                <a:latin typeface="Caecilia LT Std Roman" panose="00000500000000000000" pitchFamily="50" charset="0"/>
              </a:rPr>
              <a:t> programme </a:t>
            </a:r>
            <a:r>
              <a:rPr lang="de-DE" sz="2400" dirty="0" err="1">
                <a:latin typeface="Caecilia LT Std Roman" panose="00000500000000000000" pitchFamily="50" charset="0"/>
              </a:rPr>
              <a:t>colleagues</a:t>
            </a:r>
            <a:r>
              <a:rPr lang="de-DE" sz="2400" dirty="0">
                <a:latin typeface="Caecilia LT Std Roman" panose="00000500000000000000" pitchFamily="50" charset="0"/>
              </a:rPr>
              <a:t> do in an </a:t>
            </a:r>
            <a:r>
              <a:rPr lang="de-DE" sz="2400" dirty="0" err="1">
                <a:latin typeface="Caecilia LT Std Roman" panose="00000500000000000000" pitchFamily="50" charset="0"/>
              </a:rPr>
              <a:t>emergency</a:t>
            </a:r>
            <a:r>
              <a:rPr lang="de-DE" sz="2400" dirty="0">
                <a:latin typeface="Caecilia LT Std Roman" panose="00000500000000000000" pitchFamily="50" charset="0"/>
              </a:rPr>
              <a:t> and </a:t>
            </a:r>
            <a:r>
              <a:rPr lang="de-DE" sz="2400" dirty="0" err="1">
                <a:latin typeface="Caecilia LT Std Roman" panose="00000500000000000000" pitchFamily="50" charset="0"/>
              </a:rPr>
              <a:t>understand</a:t>
            </a:r>
            <a:r>
              <a:rPr lang="de-DE" sz="2400" dirty="0">
                <a:latin typeface="Caecilia LT Std Roman" panose="00000500000000000000" pitchFamily="50" charset="0"/>
              </a:rPr>
              <a:t> </a:t>
            </a:r>
            <a:r>
              <a:rPr lang="de-DE" sz="2400" dirty="0" err="1">
                <a:latin typeface="Caecilia LT Std Roman" panose="00000500000000000000" pitchFamily="50" charset="0"/>
              </a:rPr>
              <a:t>what</a:t>
            </a:r>
            <a:r>
              <a:rPr lang="de-DE" sz="2400" dirty="0">
                <a:latin typeface="Caecilia LT Std Roman" panose="00000500000000000000" pitchFamily="50" charset="0"/>
              </a:rPr>
              <a:t> </a:t>
            </a:r>
            <a:r>
              <a:rPr lang="de-DE" sz="2400" dirty="0" err="1">
                <a:latin typeface="Caecilia LT Std Roman" panose="00000500000000000000" pitchFamily="50" charset="0"/>
              </a:rPr>
              <a:t>they</a:t>
            </a:r>
            <a:r>
              <a:rPr lang="de-DE" sz="2400" dirty="0">
                <a:latin typeface="Caecilia LT Std Roman" panose="00000500000000000000" pitchFamily="50" charset="0"/>
              </a:rPr>
              <a:t> </a:t>
            </a:r>
            <a:r>
              <a:rPr lang="de-DE" sz="2400" dirty="0" err="1">
                <a:latin typeface="Caecilia LT Std Roman" panose="00000500000000000000" pitchFamily="50" charset="0"/>
              </a:rPr>
              <a:t>need</a:t>
            </a:r>
            <a:endParaRPr lang="de-DE" sz="2400" dirty="0">
              <a:latin typeface="Caecilia LT Std Roman" panose="00000500000000000000" pitchFamily="50" charset="0"/>
            </a:endParaRPr>
          </a:p>
          <a:p>
            <a:pPr>
              <a:buClr>
                <a:srgbClr val="C00000"/>
              </a:buClr>
            </a:pPr>
            <a:r>
              <a:rPr lang="de-DE" sz="2400" dirty="0" err="1">
                <a:latin typeface="Caecilia LT Std Roman" panose="00000500000000000000" pitchFamily="50" charset="0"/>
              </a:rPr>
              <a:t>Involve</a:t>
            </a:r>
            <a:r>
              <a:rPr lang="de-DE" sz="2400" dirty="0">
                <a:latin typeface="Caecilia LT Std Roman" panose="00000500000000000000" pitchFamily="50" charset="0"/>
              </a:rPr>
              <a:t> </a:t>
            </a:r>
            <a:r>
              <a:rPr lang="de-DE" sz="2400" dirty="0" err="1">
                <a:latin typeface="Caecilia LT Std Roman" panose="00000500000000000000" pitchFamily="50" charset="0"/>
              </a:rPr>
              <a:t>them</a:t>
            </a:r>
            <a:r>
              <a:rPr lang="de-DE" sz="2400" dirty="0">
                <a:latin typeface="Caecilia LT Std Roman" panose="00000500000000000000" pitchFamily="50" charset="0"/>
              </a:rPr>
              <a:t> in </a:t>
            </a:r>
            <a:r>
              <a:rPr lang="de-DE" sz="2400" dirty="0" err="1">
                <a:latin typeface="Caecilia LT Std Roman" panose="00000500000000000000" pitchFamily="50" charset="0"/>
              </a:rPr>
              <a:t>preparing</a:t>
            </a:r>
            <a:r>
              <a:rPr lang="de-DE" sz="2400" dirty="0">
                <a:latin typeface="Caecilia LT Std Roman" panose="00000500000000000000" pitchFamily="50" charset="0"/>
              </a:rPr>
              <a:t> relevant </a:t>
            </a:r>
            <a:r>
              <a:rPr lang="de-DE" sz="2400" dirty="0" err="1">
                <a:latin typeface="Caecilia LT Std Roman" panose="00000500000000000000" pitchFamily="50" charset="0"/>
              </a:rPr>
              <a:t>content</a:t>
            </a:r>
            <a:r>
              <a:rPr lang="de-DE" sz="2400" dirty="0">
                <a:latin typeface="Caecilia LT Std Roman" panose="00000500000000000000" pitchFamily="50" charset="0"/>
              </a:rPr>
              <a:t> for </a:t>
            </a:r>
            <a:r>
              <a:rPr lang="de-DE" sz="2400" dirty="0" err="1">
                <a:latin typeface="Caecilia LT Std Roman" panose="00000500000000000000" pitchFamily="50" charset="0"/>
              </a:rPr>
              <a:t>their</a:t>
            </a:r>
            <a:r>
              <a:rPr lang="de-DE" sz="2400" dirty="0">
                <a:latin typeface="Caecilia LT Std Roman" panose="00000500000000000000" pitchFamily="50" charset="0"/>
              </a:rPr>
              <a:t> </a:t>
            </a:r>
            <a:r>
              <a:rPr lang="de-DE" sz="2400" dirty="0" err="1">
                <a:latin typeface="Caecilia LT Std Roman" panose="00000500000000000000" pitchFamily="50" charset="0"/>
              </a:rPr>
              <a:t>area</a:t>
            </a:r>
            <a:r>
              <a:rPr lang="de-DE" sz="2400" dirty="0">
                <a:latin typeface="Caecilia LT Std Roman" panose="00000500000000000000" pitchFamily="50" charset="0"/>
              </a:rPr>
              <a:t> of </a:t>
            </a:r>
            <a:r>
              <a:rPr lang="de-DE" sz="2400" dirty="0" err="1">
                <a:latin typeface="Caecilia LT Std Roman" panose="00000500000000000000" pitchFamily="50" charset="0"/>
              </a:rPr>
              <a:t>expertise</a:t>
            </a:r>
            <a:r>
              <a:rPr lang="de-DE" sz="2400" dirty="0">
                <a:latin typeface="Caecilia LT Std Roman" panose="00000500000000000000" pitchFamily="50" charset="0"/>
              </a:rPr>
              <a:t>.</a:t>
            </a:r>
          </a:p>
          <a:p>
            <a:pPr>
              <a:buClr>
                <a:srgbClr val="C00000"/>
              </a:buClr>
            </a:pPr>
            <a:r>
              <a:rPr lang="de-DE" sz="2400" dirty="0" err="1">
                <a:latin typeface="Caecilia LT Std Roman" panose="00000500000000000000" pitchFamily="50" charset="0"/>
              </a:rPr>
              <a:t>Demonstrate</a:t>
            </a:r>
            <a:r>
              <a:rPr lang="de-DE" sz="2400" dirty="0">
                <a:latin typeface="Caecilia LT Std Roman" panose="00000500000000000000" pitchFamily="50" charset="0"/>
              </a:rPr>
              <a:t> </a:t>
            </a:r>
            <a:r>
              <a:rPr lang="de-DE" sz="2400" dirty="0" err="1">
                <a:latin typeface="Caecilia LT Std Roman" panose="00000500000000000000" pitchFamily="50" charset="0"/>
              </a:rPr>
              <a:t>that</a:t>
            </a:r>
            <a:r>
              <a:rPr lang="de-DE" sz="2400" dirty="0">
                <a:latin typeface="Caecilia LT Std Roman" panose="00000500000000000000" pitchFamily="50" charset="0"/>
              </a:rPr>
              <a:t> </a:t>
            </a:r>
            <a:r>
              <a:rPr lang="de-DE" sz="2400" dirty="0" err="1">
                <a:latin typeface="Caecilia LT Std Roman" panose="00000500000000000000" pitchFamily="50" charset="0"/>
              </a:rPr>
              <a:t>you</a:t>
            </a:r>
            <a:r>
              <a:rPr lang="de-DE" sz="2400" dirty="0">
                <a:latin typeface="Caecilia LT Std Roman" panose="00000500000000000000" pitchFamily="50" charset="0"/>
              </a:rPr>
              <a:t> </a:t>
            </a:r>
            <a:r>
              <a:rPr lang="de-DE" sz="2400" dirty="0" err="1">
                <a:latin typeface="Caecilia LT Std Roman" panose="00000500000000000000" pitchFamily="50" charset="0"/>
              </a:rPr>
              <a:t>can</a:t>
            </a:r>
            <a:r>
              <a:rPr lang="de-DE" sz="2400" dirty="0">
                <a:latin typeface="Caecilia LT Std Roman" panose="00000500000000000000" pitchFamily="50" charset="0"/>
              </a:rPr>
              <a:t> </a:t>
            </a:r>
            <a:r>
              <a:rPr lang="de-DE" sz="2400" dirty="0" err="1">
                <a:latin typeface="Caecilia LT Std Roman" panose="00000500000000000000" pitchFamily="50" charset="0"/>
              </a:rPr>
              <a:t>add</a:t>
            </a:r>
            <a:r>
              <a:rPr lang="de-DE" sz="2400" dirty="0">
                <a:latin typeface="Caecilia LT Std Roman" panose="00000500000000000000" pitchFamily="50" charset="0"/>
              </a:rPr>
              <a:t> </a:t>
            </a:r>
            <a:r>
              <a:rPr lang="de-DE" sz="2400" dirty="0" err="1">
                <a:latin typeface="Caecilia LT Std Roman" panose="00000500000000000000" pitchFamily="50" charset="0"/>
              </a:rPr>
              <a:t>value</a:t>
            </a:r>
            <a:endParaRPr lang="de-DE" sz="2400" dirty="0">
              <a:latin typeface="Caecilia LT Std Roman" panose="00000500000000000000" pitchFamily="50" charset="0"/>
            </a:endParaRPr>
          </a:p>
        </p:txBody>
      </p:sp>
    </p:spTree>
    <p:extLst>
      <p:ext uri="{BB962C8B-B14F-4D97-AF65-F5344CB8AC3E}">
        <p14:creationId xmlns:p14="http://schemas.microsoft.com/office/powerpoint/2010/main" val="3464742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E9765-F7CC-4504-AD4E-F5F5B85AA5C7}"/>
              </a:ext>
            </a:extLst>
          </p:cNvPr>
          <p:cNvSpPr>
            <a:spLocks noGrp="1"/>
          </p:cNvSpPr>
          <p:nvPr>
            <p:ph type="title"/>
          </p:nvPr>
        </p:nvSpPr>
        <p:spPr>
          <a:xfrm>
            <a:off x="416496" y="5445224"/>
            <a:ext cx="8970997" cy="1143000"/>
          </a:xfrm>
        </p:spPr>
        <p:txBody>
          <a:bodyPr/>
          <a:lstStyle/>
          <a:p>
            <a:r>
              <a:rPr lang="en-GB" sz="4000" i="0" dirty="0"/>
              <a:t>Emergency response: what now?</a:t>
            </a:r>
          </a:p>
        </p:txBody>
      </p:sp>
      <p:pic>
        <p:nvPicPr>
          <p:cNvPr id="5" name="Content Placeholder 4">
            <a:extLst>
              <a:ext uri="{FF2B5EF4-FFF2-40B4-BE49-F238E27FC236}">
                <a16:creationId xmlns:a16="http://schemas.microsoft.com/office/drawing/2014/main" id="{093BF71F-B9F5-48DA-B002-3A5E0508DCB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6526" y="0"/>
            <a:ext cx="9877040" cy="4752528"/>
          </a:xfrm>
        </p:spPr>
      </p:pic>
    </p:spTree>
    <p:extLst>
      <p:ext uri="{BB962C8B-B14F-4D97-AF65-F5344CB8AC3E}">
        <p14:creationId xmlns:p14="http://schemas.microsoft.com/office/powerpoint/2010/main" val="3545016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BFB9B-9A2B-4062-9BC3-98652BDEF439}"/>
              </a:ext>
            </a:extLst>
          </p:cNvPr>
          <p:cNvSpPr>
            <a:spLocks noGrp="1"/>
          </p:cNvSpPr>
          <p:nvPr>
            <p:ph type="title"/>
          </p:nvPr>
        </p:nvSpPr>
        <p:spPr/>
        <p:txBody>
          <a:bodyPr/>
          <a:lstStyle/>
          <a:p>
            <a:r>
              <a:rPr lang="en-GB" sz="3200" i="0" dirty="0"/>
              <a:t>Tips to help you engage with people during emergencies:</a:t>
            </a:r>
            <a:br>
              <a:rPr lang="en-GB" sz="3200" i="0" dirty="0"/>
            </a:br>
            <a:endParaRPr lang="en-GB" i="0" dirty="0"/>
          </a:p>
        </p:txBody>
      </p:sp>
      <p:sp>
        <p:nvSpPr>
          <p:cNvPr id="3" name="Content Placeholder 2">
            <a:extLst>
              <a:ext uri="{FF2B5EF4-FFF2-40B4-BE49-F238E27FC236}">
                <a16:creationId xmlns:a16="http://schemas.microsoft.com/office/drawing/2014/main" id="{1153B15D-C49F-4A8D-9EFA-C62C7B5236B0}"/>
              </a:ext>
            </a:extLst>
          </p:cNvPr>
          <p:cNvSpPr>
            <a:spLocks noGrp="1"/>
          </p:cNvSpPr>
          <p:nvPr>
            <p:ph idx="1"/>
          </p:nvPr>
        </p:nvSpPr>
        <p:spPr/>
        <p:txBody>
          <a:bodyPr/>
          <a:lstStyle/>
          <a:p>
            <a:r>
              <a:rPr lang="en-GB" dirty="0"/>
              <a:t>Produce </a:t>
            </a:r>
            <a:r>
              <a:rPr lang="en-GB" sz="2800" dirty="0">
                <a:solidFill>
                  <a:srgbClr val="FF0000"/>
                </a:solidFill>
              </a:rPr>
              <a:t>timely, actionable and useful </a:t>
            </a:r>
            <a:r>
              <a:rPr lang="en-GB" dirty="0"/>
              <a:t>content that meets your audience’s needs – first listen!</a:t>
            </a:r>
          </a:p>
          <a:p>
            <a:r>
              <a:rPr lang="en-GB" dirty="0">
                <a:solidFill>
                  <a:srgbClr val="FF0000"/>
                </a:solidFill>
              </a:rPr>
              <a:t>Respond</a:t>
            </a:r>
            <a:r>
              <a:rPr lang="en-GB" dirty="0"/>
              <a:t>: people demand and expect answers</a:t>
            </a:r>
          </a:p>
          <a:p>
            <a:r>
              <a:rPr lang="en-GB" dirty="0"/>
              <a:t>Make the </a:t>
            </a:r>
            <a:r>
              <a:rPr lang="en-GB" dirty="0">
                <a:solidFill>
                  <a:srgbClr val="FF0000"/>
                </a:solidFill>
              </a:rPr>
              <a:t>feedback loop </a:t>
            </a:r>
            <a:r>
              <a:rPr lang="en-GB" dirty="0"/>
              <a:t>visible</a:t>
            </a:r>
          </a:p>
          <a:p>
            <a:r>
              <a:rPr lang="en-GB" dirty="0">
                <a:solidFill>
                  <a:srgbClr val="FF0000"/>
                </a:solidFill>
              </a:rPr>
              <a:t>Manage expectations</a:t>
            </a:r>
            <a:r>
              <a:rPr lang="en-GB" dirty="0"/>
              <a:t>: if too busy, say so on social media</a:t>
            </a:r>
          </a:p>
          <a:p>
            <a:r>
              <a:rPr lang="en-GB" dirty="0"/>
              <a:t>Identify </a:t>
            </a:r>
            <a:r>
              <a:rPr lang="en-GB" dirty="0">
                <a:solidFill>
                  <a:srgbClr val="FF0000"/>
                </a:solidFill>
              </a:rPr>
              <a:t>new influencers</a:t>
            </a:r>
          </a:p>
          <a:p>
            <a:r>
              <a:rPr lang="en-GB" dirty="0"/>
              <a:t>Check </a:t>
            </a:r>
            <a:r>
              <a:rPr lang="en-GB" dirty="0">
                <a:solidFill>
                  <a:srgbClr val="FF0000"/>
                </a:solidFill>
              </a:rPr>
              <a:t>rumours</a:t>
            </a:r>
            <a:r>
              <a:rPr lang="en-GB" dirty="0"/>
              <a:t> when monitoring and scanning</a:t>
            </a:r>
          </a:p>
          <a:p>
            <a:r>
              <a:rPr lang="en-GB" dirty="0"/>
              <a:t>If you can’t’ help, </a:t>
            </a:r>
            <a:r>
              <a:rPr lang="en-GB" dirty="0">
                <a:solidFill>
                  <a:srgbClr val="FF0000"/>
                </a:solidFill>
              </a:rPr>
              <a:t>who can?</a:t>
            </a:r>
          </a:p>
          <a:p>
            <a:endParaRPr lang="en-GB" dirty="0"/>
          </a:p>
        </p:txBody>
      </p:sp>
    </p:spTree>
    <p:extLst>
      <p:ext uri="{BB962C8B-B14F-4D97-AF65-F5344CB8AC3E}">
        <p14:creationId xmlns:p14="http://schemas.microsoft.com/office/powerpoint/2010/main" val="3469256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2085D-0BA1-4D44-B90D-DED5BE24C2F5}"/>
              </a:ext>
            </a:extLst>
          </p:cNvPr>
          <p:cNvSpPr>
            <a:spLocks noGrp="1"/>
          </p:cNvSpPr>
          <p:nvPr>
            <p:ph type="title"/>
          </p:nvPr>
        </p:nvSpPr>
        <p:spPr/>
        <p:txBody>
          <a:bodyPr/>
          <a:lstStyle/>
          <a:p>
            <a:r>
              <a:rPr lang="en-GB" dirty="0"/>
              <a:t>People in emergencies needs ADVICE AND INFO ON HOW TO:</a:t>
            </a:r>
          </a:p>
        </p:txBody>
      </p:sp>
      <p:sp>
        <p:nvSpPr>
          <p:cNvPr id="3" name="Content Placeholder 2">
            <a:extLst>
              <a:ext uri="{FF2B5EF4-FFF2-40B4-BE49-F238E27FC236}">
                <a16:creationId xmlns:a16="http://schemas.microsoft.com/office/drawing/2014/main" id="{2A86915A-FD2C-4BFF-AB6E-70C1448DA2B0}"/>
              </a:ext>
            </a:extLst>
          </p:cNvPr>
          <p:cNvSpPr>
            <a:spLocks noGrp="1"/>
          </p:cNvSpPr>
          <p:nvPr>
            <p:ph idx="1"/>
          </p:nvPr>
        </p:nvSpPr>
        <p:spPr/>
        <p:txBody>
          <a:bodyPr/>
          <a:lstStyle/>
          <a:p>
            <a:pPr>
              <a:buFont typeface="Wingdings" panose="05000000000000000000" pitchFamily="2" charset="2"/>
              <a:buChar char="q"/>
            </a:pPr>
            <a:r>
              <a:rPr lang="en-GB" sz="3200" dirty="0"/>
              <a:t>Find safety and stay safe.</a:t>
            </a:r>
          </a:p>
          <a:p>
            <a:pPr>
              <a:buFont typeface="Wingdings" panose="05000000000000000000" pitchFamily="2" charset="2"/>
              <a:buChar char="q"/>
            </a:pPr>
            <a:r>
              <a:rPr lang="en-GB" sz="3200" dirty="0"/>
              <a:t>Access assistance, from water, food or shelter to medical support, education and job opportunities.</a:t>
            </a:r>
          </a:p>
          <a:p>
            <a:pPr>
              <a:buFont typeface="Wingdings" panose="05000000000000000000" pitchFamily="2" charset="2"/>
              <a:buChar char="q"/>
            </a:pPr>
            <a:r>
              <a:rPr lang="en-GB" sz="3200" dirty="0"/>
              <a:t>Reconnect with family members and friends in the immediate aftermath of a crisis</a:t>
            </a:r>
            <a:r>
              <a:rPr lang="en-GB" sz="2800" dirty="0"/>
              <a:t>.</a:t>
            </a:r>
            <a:endParaRPr lang="en-GB" dirty="0"/>
          </a:p>
        </p:txBody>
      </p:sp>
    </p:spTree>
    <p:extLst>
      <p:ext uri="{BB962C8B-B14F-4D97-AF65-F5344CB8AC3E}">
        <p14:creationId xmlns:p14="http://schemas.microsoft.com/office/powerpoint/2010/main" val="3861474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0B1D-D41F-4AEB-85E8-C0AD3F6AE770}"/>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59E9C346-75C9-40E6-917F-4427C14174AA}"/>
              </a:ext>
            </a:extLst>
          </p:cNvPr>
          <p:cNvPicPr>
            <a:picLocks noGrp="1" noChangeAspect="1"/>
          </p:cNvPicPr>
          <p:nvPr>
            <p:ph idx="1"/>
          </p:nvPr>
        </p:nvPicPr>
        <p:blipFill>
          <a:blip r:embed="rId3"/>
          <a:stretch>
            <a:fillRect/>
          </a:stretch>
        </p:blipFill>
        <p:spPr>
          <a:xfrm>
            <a:off x="4894274" y="8011"/>
            <a:ext cx="5011725" cy="4295987"/>
          </a:xfrm>
          <a:prstGeom prst="rect">
            <a:avLst/>
          </a:prstGeom>
        </p:spPr>
      </p:pic>
      <p:pic>
        <p:nvPicPr>
          <p:cNvPr id="4" name="Picture 3">
            <a:extLst>
              <a:ext uri="{FF2B5EF4-FFF2-40B4-BE49-F238E27FC236}">
                <a16:creationId xmlns:a16="http://schemas.microsoft.com/office/drawing/2014/main" id="{470FA7C2-B1B4-4F7F-87E4-13E02C304E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0"/>
            <a:ext cx="4952999" cy="2883682"/>
          </a:xfrm>
          <a:prstGeom prst="rect">
            <a:avLst/>
          </a:prstGeom>
        </p:spPr>
      </p:pic>
      <p:sp>
        <p:nvSpPr>
          <p:cNvPr id="7" name="Rectangle 6">
            <a:extLst>
              <a:ext uri="{FF2B5EF4-FFF2-40B4-BE49-F238E27FC236}">
                <a16:creationId xmlns:a16="http://schemas.microsoft.com/office/drawing/2014/main" id="{AB428584-6CD4-430D-88E5-D4EC5EDCD8D2}"/>
              </a:ext>
            </a:extLst>
          </p:cNvPr>
          <p:cNvSpPr/>
          <p:nvPr/>
        </p:nvSpPr>
        <p:spPr>
          <a:xfrm>
            <a:off x="428497" y="4612553"/>
            <a:ext cx="9505056" cy="1323439"/>
          </a:xfrm>
          <a:prstGeom prst="rect">
            <a:avLst/>
          </a:prstGeom>
        </p:spPr>
        <p:txBody>
          <a:bodyPr wrap="square">
            <a:spAutoFit/>
          </a:bodyPr>
          <a:lstStyle/>
          <a:p>
            <a:r>
              <a:rPr lang="en-GB" sz="4000" dirty="0">
                <a:latin typeface="Arial" panose="020B0604020202020204" pitchFamily="34" charset="0"/>
                <a:cs typeface="Arial" panose="020B0604020202020204" pitchFamily="34" charset="0"/>
              </a:rPr>
              <a:t>Seven out of 10 internet users in Africa now log onto Facebook</a:t>
            </a:r>
          </a:p>
        </p:txBody>
      </p:sp>
    </p:spTree>
    <p:extLst>
      <p:ext uri="{BB962C8B-B14F-4D97-AF65-F5344CB8AC3E}">
        <p14:creationId xmlns:p14="http://schemas.microsoft.com/office/powerpoint/2010/main" val="3297928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289DEE5-4122-4F51-9EE2-ED71A9221FE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119" y="-406"/>
            <a:ext cx="3871055" cy="3765180"/>
          </a:xfrm>
        </p:spPr>
      </p:pic>
      <p:pic>
        <p:nvPicPr>
          <p:cNvPr id="7" name="Picture 6">
            <a:extLst>
              <a:ext uri="{FF2B5EF4-FFF2-40B4-BE49-F238E27FC236}">
                <a16:creationId xmlns:a16="http://schemas.microsoft.com/office/drawing/2014/main" id="{7DB89406-0F36-4E75-B105-5E4FE540A2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28064" y="0"/>
            <a:ext cx="5561439" cy="5467788"/>
          </a:xfrm>
          <a:prstGeom prst="rect">
            <a:avLst/>
          </a:prstGeom>
        </p:spPr>
      </p:pic>
      <p:pic>
        <p:nvPicPr>
          <p:cNvPr id="8" name="Picture 7">
            <a:extLst>
              <a:ext uri="{FF2B5EF4-FFF2-40B4-BE49-F238E27FC236}">
                <a16:creationId xmlns:a16="http://schemas.microsoft.com/office/drawing/2014/main" id="{2886F732-7931-4BE6-8CF6-EE32342E14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70" y="3068960"/>
            <a:ext cx="4028234" cy="3789040"/>
          </a:xfrm>
          <a:prstGeom prst="rect">
            <a:avLst/>
          </a:prstGeom>
        </p:spPr>
      </p:pic>
      <p:sp>
        <p:nvSpPr>
          <p:cNvPr id="9" name="TextBox 8">
            <a:extLst>
              <a:ext uri="{FF2B5EF4-FFF2-40B4-BE49-F238E27FC236}">
                <a16:creationId xmlns:a16="http://schemas.microsoft.com/office/drawing/2014/main" id="{F1DC8253-ADA7-4E2B-A498-B2D8B5FC84D4}"/>
              </a:ext>
            </a:extLst>
          </p:cNvPr>
          <p:cNvSpPr txBox="1"/>
          <p:nvPr/>
        </p:nvSpPr>
        <p:spPr>
          <a:xfrm>
            <a:off x="7646106" y="2060848"/>
            <a:ext cx="2059421" cy="440120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Visual is better</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No need for perfection.</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See </a:t>
            </a:r>
            <a:r>
              <a:rPr lang="en-GB" sz="2800">
                <a:latin typeface="Arial" panose="020B0604020202020204" pitchFamily="34" charset="0"/>
                <a:cs typeface="Arial" panose="020B0604020202020204" pitchFamily="34" charset="0"/>
              </a:rPr>
              <a:t>Facebook live </a:t>
            </a:r>
            <a:r>
              <a:rPr lang="en-GB" sz="2800" dirty="0">
                <a:latin typeface="Arial" panose="020B0604020202020204" pitchFamily="34" charset="0"/>
                <a:cs typeface="Arial" panose="020B0604020202020204" pitchFamily="34" charset="0"/>
              </a:rPr>
              <a:t>video </a:t>
            </a:r>
            <a:r>
              <a:rPr lang="en-GB" sz="2800" dirty="0">
                <a:latin typeface="Arial" panose="020B0604020202020204" pitchFamily="34" charset="0"/>
                <a:cs typeface="Arial" panose="020B0604020202020204" pitchFamily="34" charset="0"/>
                <a:hlinkClick r:id="rId6"/>
              </a:rPr>
              <a:t>here</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5534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8139-6C0D-46B0-827C-AEDF194F3F0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D4332A9-4C8D-4590-83DF-B570EE2AB0D9}"/>
              </a:ext>
            </a:extLst>
          </p:cNvPr>
          <p:cNvSpPr>
            <a:spLocks noGrp="1"/>
          </p:cNvSpPr>
          <p:nvPr>
            <p:ph idx="1"/>
          </p:nvPr>
        </p:nvSpPr>
        <p:spPr>
          <a:xfrm>
            <a:off x="122219" y="5805264"/>
            <a:ext cx="9282236" cy="836042"/>
          </a:xfrm>
        </p:spPr>
        <p:txBody>
          <a:bodyPr/>
          <a:lstStyle/>
          <a:p>
            <a:r>
              <a:rPr lang="en-GB" sz="3200" dirty="0"/>
              <a:t>Avoid images like this</a:t>
            </a:r>
          </a:p>
        </p:txBody>
      </p:sp>
      <p:pic>
        <p:nvPicPr>
          <p:cNvPr id="4" name="Picture 3">
            <a:extLst>
              <a:ext uri="{FF2B5EF4-FFF2-40B4-BE49-F238E27FC236}">
                <a16:creationId xmlns:a16="http://schemas.microsoft.com/office/drawing/2014/main" id="{EFAFF97B-6DAE-4D58-A13E-16213B0519D6}"/>
              </a:ext>
            </a:extLst>
          </p:cNvPr>
          <p:cNvPicPr>
            <a:picLocks noChangeAspect="1"/>
          </p:cNvPicPr>
          <p:nvPr/>
        </p:nvPicPr>
        <p:blipFill>
          <a:blip r:embed="rId3"/>
          <a:stretch>
            <a:fillRect/>
          </a:stretch>
        </p:blipFill>
        <p:spPr>
          <a:xfrm>
            <a:off x="-3648" y="-1"/>
            <a:ext cx="9936428" cy="5589241"/>
          </a:xfrm>
          <a:prstGeom prst="rect">
            <a:avLst/>
          </a:prstGeom>
        </p:spPr>
      </p:pic>
    </p:spTree>
    <p:extLst>
      <p:ext uri="{BB962C8B-B14F-4D97-AF65-F5344CB8AC3E}">
        <p14:creationId xmlns:p14="http://schemas.microsoft.com/office/powerpoint/2010/main" val="588312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metrics.png"/>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16496" y="-6493"/>
            <a:ext cx="9889503" cy="4659629"/>
          </a:xfrm>
          <a:prstGeom prst="rect">
            <a:avLst/>
          </a:prstGeom>
        </p:spPr>
      </p:pic>
      <p:sp>
        <p:nvSpPr>
          <p:cNvPr id="305" name="Shape 305"/>
          <p:cNvSpPr>
            <a:spLocks noGrp="1"/>
          </p:cNvSpPr>
          <p:nvPr>
            <p:ph type="title"/>
          </p:nvPr>
        </p:nvSpPr>
        <p:spPr>
          <a:xfrm>
            <a:off x="200472" y="4941168"/>
            <a:ext cx="5328592" cy="1152128"/>
          </a:xfrm>
          <a:prstGeom prst="rect">
            <a:avLst/>
          </a:prstGeom>
        </p:spPr>
        <p:txBody>
          <a:bodyPr/>
          <a:lstStyle/>
          <a:p>
            <a:r>
              <a:rPr lang="en-GB" sz="3200" i="0" dirty="0"/>
              <a:t>How do I measure success?</a:t>
            </a:r>
            <a:endParaRPr sz="3200" i="0" dirty="0"/>
          </a:p>
        </p:txBody>
      </p:sp>
    </p:spTree>
    <p:extLst>
      <p:ext uri="{BB962C8B-B14F-4D97-AF65-F5344CB8AC3E}">
        <p14:creationId xmlns:p14="http://schemas.microsoft.com/office/powerpoint/2010/main" val="3191700957"/>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pasted-image.pdf"/>
          <p:cNvPicPr>
            <a:picLocks noGrp="1" noChangeAspect="1"/>
          </p:cNvPicPr>
          <p:nvPr>
            <p:ph type="pic" idx="13"/>
          </p:nvPr>
        </p:nvPicPr>
        <p:blipFill>
          <a:blip r:embed="rId3"/>
          <a:srcRect/>
          <a:stretch>
            <a:fillRect/>
          </a:stretch>
        </p:blipFill>
        <p:spPr>
          <a:xfrm>
            <a:off x="1000825" y="357188"/>
            <a:ext cx="7904350" cy="5598914"/>
          </a:xfrm>
          <a:prstGeom prst="rect">
            <a:avLst/>
          </a:prstGeom>
        </p:spPr>
      </p:pic>
      <p:sp>
        <p:nvSpPr>
          <p:cNvPr id="345" name="Shape 345"/>
          <p:cNvSpPr>
            <a:spLocks noGrp="1"/>
          </p:cNvSpPr>
          <p:nvPr>
            <p:ph type="body" sz="quarter" idx="1"/>
          </p:nvPr>
        </p:nvSpPr>
        <p:spPr>
          <a:xfrm>
            <a:off x="272480" y="5670352"/>
            <a:ext cx="9145016" cy="1071016"/>
          </a:xfrm>
          <a:prstGeom prst="rect">
            <a:avLst/>
          </a:prstGeom>
        </p:spPr>
        <p:txBody>
          <a:bodyPr/>
          <a:lstStyle/>
          <a:p>
            <a:pPr defTabSz="321457">
              <a:defRPr sz="3500">
                <a:solidFill>
                  <a:srgbClr val="000000"/>
                </a:solidFill>
                <a:latin typeface="+mn-lt"/>
                <a:ea typeface="+mn-ea"/>
                <a:cs typeface="+mn-cs"/>
                <a:sym typeface="Helvetica Light"/>
              </a:defRPr>
            </a:pPr>
            <a:r>
              <a:rPr dirty="0"/>
              <a:t>Facebook (free)</a:t>
            </a:r>
          </a:p>
          <a:p>
            <a:pPr defTabSz="321457">
              <a:defRPr sz="3500" u="sng">
                <a:solidFill>
                  <a:srgbClr val="000000"/>
                </a:solidFill>
                <a:latin typeface="+mn-lt"/>
                <a:ea typeface="+mn-ea"/>
                <a:cs typeface="+mn-cs"/>
                <a:sym typeface="Helvetica Light"/>
              </a:defRPr>
            </a:pPr>
            <a:r>
              <a:rPr dirty="0"/>
              <a:t>http://www.facebook.com</a:t>
            </a:r>
            <a:endParaRPr u="none" dirty="0"/>
          </a:p>
          <a:p>
            <a:pPr defTabSz="321457">
              <a:defRPr sz="3500">
                <a:solidFill>
                  <a:srgbClr val="000000"/>
                </a:solidFill>
                <a:latin typeface="+mn-lt"/>
                <a:ea typeface="+mn-ea"/>
                <a:cs typeface="+mn-cs"/>
                <a:sym typeface="Helvetica Light"/>
              </a:defRPr>
            </a:pPr>
            <a:endParaRPr u="none" dirty="0"/>
          </a:p>
          <a:p>
            <a:pPr defTabSz="321457">
              <a:defRPr sz="3500">
                <a:solidFill>
                  <a:srgbClr val="000000"/>
                </a:solidFill>
                <a:latin typeface="+mn-lt"/>
                <a:ea typeface="+mn-ea"/>
                <a:cs typeface="+mn-cs"/>
                <a:sym typeface="Helvetica Light"/>
              </a:defRPr>
            </a:pPr>
            <a:r>
              <a:rPr dirty="0"/>
              <a:t>Available for all Facebook pages</a:t>
            </a:r>
          </a:p>
          <a:p>
            <a:pPr defTabSz="321457">
              <a:defRPr sz="3500">
                <a:solidFill>
                  <a:srgbClr val="000000"/>
                </a:solidFill>
                <a:latin typeface="+mn-lt"/>
                <a:ea typeface="+mn-ea"/>
                <a:cs typeface="+mn-cs"/>
                <a:sym typeface="Helvetica Light"/>
              </a:defRPr>
            </a:pPr>
            <a:endParaRPr dirty="0"/>
          </a:p>
          <a:p>
            <a:pPr defTabSz="321457">
              <a:defRPr sz="3500">
                <a:solidFill>
                  <a:srgbClr val="000000"/>
                </a:solidFill>
                <a:latin typeface="+mn-lt"/>
                <a:ea typeface="+mn-ea"/>
                <a:cs typeface="+mn-cs"/>
                <a:sym typeface="Helvetica Light"/>
              </a:defRPr>
            </a:pPr>
            <a:r>
              <a:rPr dirty="0"/>
              <a:t>Overview of key metrics and demographic data.</a:t>
            </a:r>
          </a:p>
          <a:p>
            <a:pPr defTabSz="321457">
              <a:defRPr sz="3500">
                <a:solidFill>
                  <a:srgbClr val="000000"/>
                </a:solidFill>
                <a:latin typeface="+mn-lt"/>
                <a:ea typeface="+mn-ea"/>
                <a:cs typeface="+mn-cs"/>
                <a:sym typeface="Helvetica Light"/>
              </a:defRPr>
            </a:pPr>
            <a:endParaRPr dirty="0"/>
          </a:p>
          <a:p>
            <a:pPr defTabSz="321457">
              <a:defRPr sz="3500">
                <a:solidFill>
                  <a:srgbClr val="000000"/>
                </a:solidFill>
                <a:latin typeface="+mn-lt"/>
                <a:ea typeface="+mn-ea"/>
                <a:cs typeface="+mn-cs"/>
                <a:sym typeface="Helvetica Light"/>
              </a:defRPr>
            </a:pPr>
            <a:r>
              <a:rPr dirty="0"/>
              <a:t>Help you target content to your audience</a:t>
            </a:r>
          </a:p>
        </p:txBody>
      </p:sp>
    </p:spTree>
    <p:extLst>
      <p:ext uri="{BB962C8B-B14F-4D97-AF65-F5344CB8AC3E}">
        <p14:creationId xmlns:p14="http://schemas.microsoft.com/office/powerpoint/2010/main" val="2911269648"/>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pasted-image.pdf"/>
          <p:cNvPicPr>
            <a:picLocks noGrp="1" noChangeAspect="1"/>
          </p:cNvPicPr>
          <p:nvPr>
            <p:ph type="pic" idx="13"/>
          </p:nvPr>
        </p:nvPicPr>
        <p:blipFill>
          <a:blip r:embed="rId3"/>
          <a:srcRect/>
          <a:stretch>
            <a:fillRect/>
          </a:stretch>
        </p:blipFill>
        <p:spPr>
          <a:xfrm>
            <a:off x="993061" y="357188"/>
            <a:ext cx="7919879" cy="5598914"/>
          </a:xfrm>
          <a:prstGeom prst="rect">
            <a:avLst/>
          </a:prstGeom>
        </p:spPr>
      </p:pic>
      <p:sp>
        <p:nvSpPr>
          <p:cNvPr id="350" name="Shape 350"/>
          <p:cNvSpPr>
            <a:spLocks noGrp="1"/>
          </p:cNvSpPr>
          <p:nvPr>
            <p:ph type="body" sz="quarter" idx="1"/>
          </p:nvPr>
        </p:nvSpPr>
        <p:spPr>
          <a:prstGeom prst="rect">
            <a:avLst/>
          </a:prstGeom>
        </p:spPr>
        <p:txBody>
          <a:bodyPr/>
          <a:lstStyle/>
          <a:p>
            <a:pPr defTabSz="321457">
              <a:defRPr sz="3500">
                <a:solidFill>
                  <a:srgbClr val="000000"/>
                </a:solidFill>
                <a:latin typeface="+mn-lt"/>
                <a:ea typeface="+mn-ea"/>
                <a:cs typeface="+mn-cs"/>
                <a:sym typeface="Helvetica Light"/>
              </a:defRPr>
            </a:pPr>
            <a:endParaRPr dirty="0"/>
          </a:p>
        </p:txBody>
      </p:sp>
    </p:spTree>
    <p:extLst>
      <p:ext uri="{BB962C8B-B14F-4D97-AF65-F5344CB8AC3E}">
        <p14:creationId xmlns:p14="http://schemas.microsoft.com/office/powerpoint/2010/main" val="1772701808"/>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CFD1F89-70BE-4DF6-A6E9-99B5FA1416BB}"/>
              </a:ext>
            </a:extLst>
          </p:cNvPr>
          <p:cNvSpPr>
            <a:spLocks noGrp="1"/>
          </p:cNvSpPr>
          <p:nvPr>
            <p:ph idx="1"/>
          </p:nvPr>
        </p:nvSpPr>
        <p:spPr>
          <a:xfrm>
            <a:off x="495629" y="1486987"/>
            <a:ext cx="8922196" cy="5147419"/>
          </a:xfrm>
        </p:spPr>
        <p:txBody>
          <a:bodyPr/>
          <a:lstStyle/>
          <a:p>
            <a:r>
              <a:rPr lang="en-GB" sz="2400" dirty="0">
                <a:solidFill>
                  <a:srgbClr val="FF0000"/>
                </a:solidFill>
              </a:rPr>
              <a:t>Increase in engagement </a:t>
            </a:r>
            <a:r>
              <a:rPr lang="en-GB" sz="2400" dirty="0"/>
              <a:t>with your content (i.e. number of likes, shares and comments).</a:t>
            </a:r>
          </a:p>
          <a:p>
            <a:r>
              <a:rPr lang="en-GB" sz="2400" dirty="0">
                <a:solidFill>
                  <a:srgbClr val="FF0000"/>
                </a:solidFill>
              </a:rPr>
              <a:t>Quality of engagement</a:t>
            </a:r>
            <a:r>
              <a:rPr lang="en-GB" sz="2400" dirty="0"/>
              <a:t>: have you received more/less specific, actionable questions as opposed to generic, two-word responses?</a:t>
            </a:r>
          </a:p>
          <a:p>
            <a:r>
              <a:rPr lang="en-GB" sz="2400" dirty="0"/>
              <a:t>Growth of </a:t>
            </a:r>
            <a:r>
              <a:rPr lang="en-GB" sz="2400" dirty="0">
                <a:solidFill>
                  <a:srgbClr val="FF0000"/>
                </a:solidFill>
              </a:rPr>
              <a:t>social media audience </a:t>
            </a:r>
            <a:r>
              <a:rPr lang="en-GB" sz="2400" dirty="0"/>
              <a:t>(i.e. number of followers).</a:t>
            </a:r>
          </a:p>
          <a:p>
            <a:r>
              <a:rPr lang="en-GB" sz="2400" dirty="0">
                <a:solidFill>
                  <a:srgbClr val="FF0000"/>
                </a:solidFill>
              </a:rPr>
              <a:t>Social media monitoring or direct feedback </a:t>
            </a:r>
            <a:r>
              <a:rPr lang="en-GB" sz="2400" dirty="0"/>
              <a:t>via social media, which has informed and/or led to changes in programming.</a:t>
            </a:r>
          </a:p>
          <a:p>
            <a:r>
              <a:rPr lang="en-GB" sz="2400" dirty="0"/>
              <a:t>Change in type and number of </a:t>
            </a:r>
            <a:r>
              <a:rPr lang="en-GB" sz="2400" dirty="0">
                <a:solidFill>
                  <a:srgbClr val="FF0000"/>
                </a:solidFill>
              </a:rPr>
              <a:t>questions/comments</a:t>
            </a:r>
          </a:p>
          <a:p>
            <a:r>
              <a:rPr lang="en-GB" sz="2400" dirty="0"/>
              <a:t>Number of people who </a:t>
            </a:r>
            <a:r>
              <a:rPr lang="en-GB" sz="2400" dirty="0">
                <a:solidFill>
                  <a:srgbClr val="FF0000"/>
                </a:solidFill>
              </a:rPr>
              <a:t>have read documents </a:t>
            </a:r>
            <a:r>
              <a:rPr lang="en-GB" sz="2400" dirty="0"/>
              <a:t>you published.</a:t>
            </a:r>
            <a:endParaRPr lang="en-GB" sz="2000" dirty="0"/>
          </a:p>
        </p:txBody>
      </p:sp>
      <p:pic>
        <p:nvPicPr>
          <p:cNvPr id="12" name="Graphic 11" descr="Upward trend">
            <a:extLst>
              <a:ext uri="{FF2B5EF4-FFF2-40B4-BE49-F238E27FC236}">
                <a16:creationId xmlns:a16="http://schemas.microsoft.com/office/drawing/2014/main" id="{95B53554-D688-4E72-BEB7-AAF54E054F7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304" y="28575"/>
            <a:ext cx="1393304" cy="1393304"/>
          </a:xfrm>
          <a:prstGeom prst="rect">
            <a:avLst/>
          </a:prstGeom>
        </p:spPr>
      </p:pic>
      <p:pic>
        <p:nvPicPr>
          <p:cNvPr id="14" name="Graphic 13" descr="Chat">
            <a:extLst>
              <a:ext uri="{FF2B5EF4-FFF2-40B4-BE49-F238E27FC236}">
                <a16:creationId xmlns:a16="http://schemas.microsoft.com/office/drawing/2014/main" id="{84841294-128D-457F-BEFF-5E0EC1007BE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10514" y="54334"/>
            <a:ext cx="1368152" cy="1368152"/>
          </a:xfrm>
          <a:prstGeom prst="rect">
            <a:avLst/>
          </a:prstGeom>
        </p:spPr>
      </p:pic>
      <p:pic>
        <p:nvPicPr>
          <p:cNvPr id="16" name="Graphic 15" descr="Share">
            <a:extLst>
              <a:ext uri="{FF2B5EF4-FFF2-40B4-BE49-F238E27FC236}">
                <a16:creationId xmlns:a16="http://schemas.microsoft.com/office/drawing/2014/main" id="{C78EC7E9-3ED8-4303-BADF-3CAEA735FEB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75941" y="145434"/>
            <a:ext cx="1152128" cy="1152128"/>
          </a:xfrm>
          <a:prstGeom prst="rect">
            <a:avLst/>
          </a:prstGeom>
        </p:spPr>
      </p:pic>
      <p:pic>
        <p:nvPicPr>
          <p:cNvPr id="18" name="Graphic 17" descr="Eye">
            <a:extLst>
              <a:ext uri="{FF2B5EF4-FFF2-40B4-BE49-F238E27FC236}">
                <a16:creationId xmlns:a16="http://schemas.microsoft.com/office/drawing/2014/main" id="{4674B176-2859-40B8-B1AB-A04BAF103E2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761312" y="145434"/>
            <a:ext cx="1152128" cy="1152128"/>
          </a:xfrm>
          <a:prstGeom prst="rect">
            <a:avLst/>
          </a:prstGeom>
        </p:spPr>
      </p:pic>
      <p:pic>
        <p:nvPicPr>
          <p:cNvPr id="20" name="Graphic 19" descr="Bullseye">
            <a:extLst>
              <a:ext uri="{FF2B5EF4-FFF2-40B4-BE49-F238E27FC236}">
                <a16:creationId xmlns:a16="http://schemas.microsoft.com/office/drawing/2014/main" id="{D59DD9FB-EEFC-47CF-93BD-A9E8BD85C9D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961112" y="268025"/>
            <a:ext cx="906946" cy="906946"/>
          </a:xfrm>
          <a:prstGeom prst="rect">
            <a:avLst/>
          </a:prstGeom>
        </p:spPr>
      </p:pic>
    </p:spTree>
    <p:extLst>
      <p:ext uri="{BB962C8B-B14F-4D97-AF65-F5344CB8AC3E}">
        <p14:creationId xmlns:p14="http://schemas.microsoft.com/office/powerpoint/2010/main" val="2205896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B309833-8963-4EF1-8BB0-12985384C4E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12170"/>
            <a:ext cx="4520952" cy="6781428"/>
          </a:xfrm>
        </p:spPr>
      </p:pic>
      <p:sp>
        <p:nvSpPr>
          <p:cNvPr id="5" name="TextBox 4">
            <a:extLst>
              <a:ext uri="{FF2B5EF4-FFF2-40B4-BE49-F238E27FC236}">
                <a16:creationId xmlns:a16="http://schemas.microsoft.com/office/drawing/2014/main" id="{492C0725-45D7-4227-A5E2-F10117C19EDC}"/>
              </a:ext>
            </a:extLst>
          </p:cNvPr>
          <p:cNvSpPr txBox="1"/>
          <p:nvPr/>
        </p:nvSpPr>
        <p:spPr>
          <a:xfrm>
            <a:off x="5241032" y="1340768"/>
            <a:ext cx="3744416" cy="830997"/>
          </a:xfrm>
          <a:prstGeom prst="rect">
            <a:avLst/>
          </a:prstGeom>
          <a:noFill/>
        </p:spPr>
        <p:txBody>
          <a:bodyPr wrap="square" rtlCol="0">
            <a:spAutoFit/>
          </a:bodyPr>
          <a:lstStyle/>
          <a:p>
            <a:r>
              <a:rPr lang="en-GB" sz="4800"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4168079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51AC1A50-5F2A-42F2-A218-FE9C84953336}"/>
              </a:ext>
            </a:extLst>
          </p:cNvPr>
          <p:cNvGraphicFramePr/>
          <p:nvPr/>
        </p:nvGraphicFramePr>
        <p:xfrm>
          <a:off x="862565" y="1015395"/>
          <a:ext cx="4413898" cy="472205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E217730-84BD-4F4C-8774-CEF90546AD7F}"/>
              </a:ext>
            </a:extLst>
          </p:cNvPr>
          <p:cNvSpPr txBox="1"/>
          <p:nvPr/>
        </p:nvSpPr>
        <p:spPr>
          <a:xfrm>
            <a:off x="6666112" y="2450882"/>
            <a:ext cx="2340260" cy="2868414"/>
          </a:xfrm>
          <a:prstGeom prst="rect">
            <a:avLst/>
          </a:prstGeom>
          <a:noFill/>
        </p:spPr>
        <p:txBody>
          <a:bodyPr wrap="square" rtlCol="0">
            <a:spAutoFit/>
          </a:bodyPr>
          <a:lstStyle/>
          <a:p>
            <a:pPr algn="r"/>
            <a:r>
              <a:rPr lang="en-GB" sz="2275" b="1" dirty="0">
                <a:solidFill>
                  <a:srgbClr val="FF0000"/>
                </a:solidFill>
                <a:latin typeface="Arial" panose="020B0604020202020204" pitchFamily="34" charset="0"/>
                <a:cs typeface="Arial" panose="020B0604020202020204" pitchFamily="34" charset="0"/>
              </a:rPr>
              <a:t>Social media </a:t>
            </a:r>
            <a:r>
              <a:rPr lang="en-GB" sz="2275" b="1" dirty="0">
                <a:latin typeface="Arial" panose="020B0604020202020204" pitchFamily="34" charset="0"/>
                <a:cs typeface="Arial" panose="020B0604020202020204" pitchFamily="34" charset="0"/>
              </a:rPr>
              <a:t>and </a:t>
            </a:r>
            <a:r>
              <a:rPr lang="en-GB" sz="2275" b="1" dirty="0">
                <a:solidFill>
                  <a:srgbClr val="FF0000"/>
                </a:solidFill>
                <a:latin typeface="Arial" panose="020B0604020202020204" pitchFamily="34" charset="0"/>
                <a:cs typeface="Arial" panose="020B0604020202020204" pitchFamily="34" charset="0"/>
              </a:rPr>
              <a:t>messenger services </a:t>
            </a:r>
            <a:r>
              <a:rPr lang="en-GB" sz="2275" dirty="0">
                <a:latin typeface="Arial" panose="020B0604020202020204" pitchFamily="34" charset="0"/>
                <a:cs typeface="Arial" panose="020B0604020202020204" pitchFamily="34" charset="0"/>
              </a:rPr>
              <a:t>(</a:t>
            </a:r>
            <a:r>
              <a:rPr lang="en-GB" sz="2275" dirty="0" err="1">
                <a:latin typeface="Arial" panose="020B0604020202020204" pitchFamily="34" charset="0"/>
                <a:cs typeface="Arial" panose="020B0604020202020204" pitchFamily="34" charset="0"/>
              </a:rPr>
              <a:t>Whatsapp</a:t>
            </a:r>
            <a:r>
              <a:rPr lang="en-GB" sz="2275" dirty="0">
                <a:latin typeface="Arial" panose="020B0604020202020204" pitchFamily="34" charset="0"/>
                <a:cs typeface="Arial" panose="020B0604020202020204" pitchFamily="34" charset="0"/>
              </a:rPr>
              <a:t>) </a:t>
            </a:r>
            <a:r>
              <a:rPr lang="en-GB" sz="1788" dirty="0">
                <a:latin typeface="Arial" panose="020B0604020202020204" pitchFamily="34" charset="0"/>
                <a:cs typeface="Arial" panose="020B0604020202020204" pitchFamily="34" charset="0"/>
              </a:rPr>
              <a:t>are consistently mentioned as one of the main information channels for IDPs and refugees.</a:t>
            </a:r>
          </a:p>
        </p:txBody>
      </p:sp>
      <p:sp>
        <p:nvSpPr>
          <p:cNvPr id="8" name="Rectangle 7">
            <a:extLst>
              <a:ext uri="{FF2B5EF4-FFF2-40B4-BE49-F238E27FC236}">
                <a16:creationId xmlns:a16="http://schemas.microsoft.com/office/drawing/2014/main" id="{A052498F-2ED4-4A9C-8944-4070B62D17CF}"/>
              </a:ext>
            </a:extLst>
          </p:cNvPr>
          <p:cNvSpPr/>
          <p:nvPr/>
        </p:nvSpPr>
        <p:spPr>
          <a:xfrm>
            <a:off x="5610031" y="1286310"/>
            <a:ext cx="3396341" cy="892552"/>
          </a:xfrm>
          <a:prstGeom prst="rect">
            <a:avLst/>
          </a:prstGeom>
        </p:spPr>
        <p:txBody>
          <a:bodyPr wrap="square">
            <a:spAutoFit/>
          </a:bodyPr>
          <a:lstStyle/>
          <a:p>
            <a:pPr algn="r"/>
            <a:r>
              <a:rPr lang="de-DE" sz="2600" b="1" dirty="0" err="1">
                <a:latin typeface="Caecilia LT Std Roman" panose="00000500000000000000" pitchFamily="50" charset="0"/>
              </a:rPr>
              <a:t>Why</a:t>
            </a:r>
            <a:r>
              <a:rPr lang="de-DE" sz="2600" b="1" dirty="0">
                <a:latin typeface="Caecilia LT Std Roman" panose="00000500000000000000" pitchFamily="50" charset="0"/>
              </a:rPr>
              <a:t> </a:t>
            </a:r>
            <a:r>
              <a:rPr lang="de-DE" sz="2600" b="1" dirty="0" err="1">
                <a:latin typeface="Caecilia LT Std Roman" panose="00000500000000000000" pitchFamily="50" charset="0"/>
              </a:rPr>
              <a:t>use</a:t>
            </a:r>
            <a:r>
              <a:rPr lang="de-DE" sz="2600" b="1" dirty="0">
                <a:latin typeface="Caecilia LT Std Roman" panose="00000500000000000000" pitchFamily="50" charset="0"/>
              </a:rPr>
              <a:t> Social Media CEA?</a:t>
            </a:r>
            <a:endParaRPr lang="en-GB" sz="2600" b="1" dirty="0">
              <a:latin typeface="Caecilia LT Std Roman" panose="00000500000000000000" pitchFamily="50" charset="0"/>
            </a:endParaRPr>
          </a:p>
        </p:txBody>
      </p:sp>
    </p:spTree>
    <p:extLst>
      <p:ext uri="{BB962C8B-B14F-4D97-AF65-F5344CB8AC3E}">
        <p14:creationId xmlns:p14="http://schemas.microsoft.com/office/powerpoint/2010/main" val="675942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E7B29-1F58-4D4B-9568-CBCA9B1CDA0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99B65287-15BC-4947-9A2A-630F25FFD8D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28464" y="116632"/>
            <a:ext cx="9906000" cy="4752528"/>
          </a:xfrm>
        </p:spPr>
      </p:pic>
      <p:sp>
        <p:nvSpPr>
          <p:cNvPr id="8" name="TextBox 7">
            <a:extLst>
              <a:ext uri="{FF2B5EF4-FFF2-40B4-BE49-F238E27FC236}">
                <a16:creationId xmlns:a16="http://schemas.microsoft.com/office/drawing/2014/main" id="{B07CB2EE-953D-4902-9CA8-8F8EC12E7E84}"/>
              </a:ext>
            </a:extLst>
          </p:cNvPr>
          <p:cNvSpPr txBox="1"/>
          <p:nvPr/>
        </p:nvSpPr>
        <p:spPr>
          <a:xfrm>
            <a:off x="272481" y="5209946"/>
            <a:ext cx="9127014" cy="1261884"/>
          </a:xfrm>
          <a:prstGeom prst="rect">
            <a:avLst/>
          </a:prstGeom>
          <a:noFill/>
        </p:spPr>
        <p:txBody>
          <a:bodyPr wrap="square" rtlCol="0">
            <a:spAutoFit/>
          </a:bodyPr>
          <a:lstStyle/>
          <a:p>
            <a:r>
              <a:rPr lang="en-GB" sz="2800" b="1" dirty="0">
                <a:solidFill>
                  <a:srgbClr val="FF0000"/>
                </a:solidFill>
                <a:latin typeface="Arial" panose="020B0604020202020204" pitchFamily="34" charset="0"/>
                <a:cs typeface="Arial" panose="020B0604020202020204" pitchFamily="34" charset="0"/>
              </a:rPr>
              <a:t>Social media is more than just posting messages!</a:t>
            </a:r>
          </a:p>
          <a:p>
            <a:r>
              <a:rPr lang="en-GB" sz="2400" dirty="0">
                <a:latin typeface="Arial" panose="020B0604020202020204" pitchFamily="34" charset="0"/>
                <a:cs typeface="Arial" panose="020B0604020202020204" pitchFamily="34" charset="0"/>
              </a:rPr>
              <a:t>Affected people express themselves and connect with each other on social media. </a:t>
            </a:r>
          </a:p>
        </p:txBody>
      </p:sp>
    </p:spTree>
    <p:extLst>
      <p:ext uri="{BB962C8B-B14F-4D97-AF65-F5344CB8AC3E}">
        <p14:creationId xmlns:p14="http://schemas.microsoft.com/office/powerpoint/2010/main" val="2310948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art Placeholder 5">
            <a:extLst>
              <a:ext uri="{FF2B5EF4-FFF2-40B4-BE49-F238E27FC236}">
                <a16:creationId xmlns:a16="http://schemas.microsoft.com/office/drawing/2014/main" id="{39084123-E902-444B-83F5-E87EAB3D8B49}"/>
              </a:ext>
            </a:extLst>
          </p:cNvPr>
          <p:cNvPicPr>
            <a:picLocks noGrp="1" noChangeAspect="1"/>
          </p:cNvPicPr>
          <p:nvPr>
            <p:ph type="chart" sz="quarter" idx="10"/>
          </p:nvPr>
        </p:nvPicPr>
        <p:blipFill>
          <a:blip r:embed="rId3"/>
          <a:stretch>
            <a:fillRect/>
          </a:stretch>
        </p:blipFill>
        <p:spPr>
          <a:xfrm>
            <a:off x="200472" y="2205038"/>
            <a:ext cx="3746075" cy="4446400"/>
          </a:xfrm>
          <a:prstGeom prst="rect">
            <a:avLst/>
          </a:prstGeom>
        </p:spPr>
      </p:pic>
      <p:sp>
        <p:nvSpPr>
          <p:cNvPr id="5" name="Text Placeholder 4">
            <a:extLst>
              <a:ext uri="{FF2B5EF4-FFF2-40B4-BE49-F238E27FC236}">
                <a16:creationId xmlns:a16="http://schemas.microsoft.com/office/drawing/2014/main" id="{06AD1DFD-C340-415D-8615-4A06AE1689C6}"/>
              </a:ext>
            </a:extLst>
          </p:cNvPr>
          <p:cNvSpPr>
            <a:spLocks noGrp="1"/>
          </p:cNvSpPr>
          <p:nvPr>
            <p:ph type="body" sz="quarter" idx="11"/>
          </p:nvPr>
        </p:nvSpPr>
        <p:spPr/>
        <p:txBody>
          <a:bodyPr/>
          <a:lstStyle/>
          <a:p>
            <a:endParaRPr lang="en-GB" dirty="0"/>
          </a:p>
        </p:txBody>
      </p:sp>
      <p:sp>
        <p:nvSpPr>
          <p:cNvPr id="3" name="Title 2">
            <a:extLst>
              <a:ext uri="{FF2B5EF4-FFF2-40B4-BE49-F238E27FC236}">
                <a16:creationId xmlns:a16="http://schemas.microsoft.com/office/drawing/2014/main" id="{CE7470D7-3FB6-4F95-ACC0-FD01A9A4E9F9}"/>
              </a:ext>
            </a:extLst>
          </p:cNvPr>
          <p:cNvSpPr>
            <a:spLocks noGrp="1"/>
          </p:cNvSpPr>
          <p:nvPr>
            <p:ph type="title"/>
          </p:nvPr>
        </p:nvSpPr>
        <p:spPr/>
        <p:txBody>
          <a:bodyPr/>
          <a:lstStyle/>
          <a:p>
            <a:r>
              <a:rPr lang="en-GB" i="0" dirty="0"/>
              <a:t>Social media CEA is about information </a:t>
            </a:r>
            <a:r>
              <a:rPr lang="en-GB" i="0" dirty="0">
                <a:solidFill>
                  <a:srgbClr val="FF0000"/>
                </a:solidFill>
              </a:rPr>
              <a:t>FOR</a:t>
            </a:r>
            <a:r>
              <a:rPr lang="en-GB" i="0" dirty="0"/>
              <a:t> affected populations, not </a:t>
            </a:r>
            <a:r>
              <a:rPr lang="en-GB" i="0" dirty="0">
                <a:solidFill>
                  <a:srgbClr val="FF0000"/>
                </a:solidFill>
              </a:rPr>
              <a:t>ABOUT</a:t>
            </a:r>
            <a:r>
              <a:rPr lang="en-GB" i="0" dirty="0"/>
              <a:t> them or about our organisation solely</a:t>
            </a:r>
          </a:p>
        </p:txBody>
      </p:sp>
      <p:pic>
        <p:nvPicPr>
          <p:cNvPr id="10" name="Picture 9">
            <a:extLst>
              <a:ext uri="{FF2B5EF4-FFF2-40B4-BE49-F238E27FC236}">
                <a16:creationId xmlns:a16="http://schemas.microsoft.com/office/drawing/2014/main" id="{82E2372E-34FD-478C-BD13-2F9AE26C85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28521" y="2051720"/>
            <a:ext cx="5040560" cy="4734304"/>
          </a:xfrm>
          <a:prstGeom prst="rect">
            <a:avLst/>
          </a:prstGeom>
        </p:spPr>
      </p:pic>
    </p:spTree>
    <p:extLst>
      <p:ext uri="{BB962C8B-B14F-4D97-AF65-F5344CB8AC3E}">
        <p14:creationId xmlns:p14="http://schemas.microsoft.com/office/powerpoint/2010/main" val="3320389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D58243-2E0F-4E34-9F64-3CE55A5A42D9}"/>
              </a:ext>
            </a:extLst>
          </p:cNvPr>
          <p:cNvSpPr txBox="1">
            <a:spLocks/>
          </p:cNvSpPr>
          <p:nvPr/>
        </p:nvSpPr>
        <p:spPr>
          <a:xfrm>
            <a:off x="4457700" y="928538"/>
            <a:ext cx="5061346" cy="17691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575" dirty="0">
                <a:latin typeface="Caecilia LT Std Roman" panose="00000500000000000000" pitchFamily="50" charset="0"/>
              </a:rPr>
              <a:t>Our guide:</a:t>
            </a:r>
          </a:p>
          <a:p>
            <a:r>
              <a:rPr lang="en-GB" sz="2925" dirty="0">
                <a:solidFill>
                  <a:srgbClr val="FF0000"/>
                </a:solidFill>
                <a:latin typeface="Caecilia LT Std Roman" panose="00000500000000000000" pitchFamily="50" charset="0"/>
              </a:rPr>
              <a:t>How to Use Social Media </a:t>
            </a:r>
          </a:p>
          <a:p>
            <a:r>
              <a:rPr lang="en-GB" sz="2925" dirty="0">
                <a:solidFill>
                  <a:srgbClr val="FF0000"/>
                </a:solidFill>
                <a:latin typeface="Caecilia LT Std Roman" panose="00000500000000000000" pitchFamily="50" charset="0"/>
              </a:rPr>
              <a:t>to Better Engage People Affected by Crises </a:t>
            </a:r>
          </a:p>
        </p:txBody>
      </p:sp>
      <p:pic>
        <p:nvPicPr>
          <p:cNvPr id="4" name="Picture 3">
            <a:extLst>
              <a:ext uri="{FF2B5EF4-FFF2-40B4-BE49-F238E27FC236}">
                <a16:creationId xmlns:a16="http://schemas.microsoft.com/office/drawing/2014/main" id="{B7ACC02A-ED32-4ABA-9476-762806F52E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040" y="620688"/>
            <a:ext cx="4138318" cy="4916462"/>
          </a:xfrm>
          <a:prstGeom prst="rect">
            <a:avLst/>
          </a:prstGeom>
        </p:spPr>
      </p:pic>
      <p:sp>
        <p:nvSpPr>
          <p:cNvPr id="5" name="Content Placeholder 2">
            <a:extLst>
              <a:ext uri="{FF2B5EF4-FFF2-40B4-BE49-F238E27FC236}">
                <a16:creationId xmlns:a16="http://schemas.microsoft.com/office/drawing/2014/main" id="{671CCC26-866A-4AAD-BD00-2D0A247383A8}"/>
              </a:ext>
            </a:extLst>
          </p:cNvPr>
          <p:cNvSpPr>
            <a:spLocks noGrp="1"/>
          </p:cNvSpPr>
          <p:nvPr>
            <p:ph idx="1"/>
          </p:nvPr>
        </p:nvSpPr>
        <p:spPr>
          <a:xfrm>
            <a:off x="4671694" y="3841047"/>
            <a:ext cx="4967228" cy="2231431"/>
          </a:xfrm>
        </p:spPr>
        <p:txBody>
          <a:bodyPr>
            <a:noAutofit/>
          </a:bodyPr>
          <a:lstStyle/>
          <a:p>
            <a:pPr>
              <a:buClr>
                <a:srgbClr val="C00000"/>
              </a:buClr>
              <a:buFont typeface="Wingdings" panose="05000000000000000000" pitchFamily="2" charset="2"/>
              <a:buChar char="§"/>
            </a:pPr>
            <a:r>
              <a:rPr lang="de-DE" sz="2400" dirty="0" err="1"/>
              <a:t>Important</a:t>
            </a:r>
            <a:r>
              <a:rPr lang="de-DE" sz="2400" dirty="0"/>
              <a:t> </a:t>
            </a:r>
            <a:r>
              <a:rPr lang="de-DE" sz="2400" dirty="0" err="1"/>
              <a:t>social</a:t>
            </a:r>
            <a:r>
              <a:rPr lang="de-DE" sz="2400" dirty="0"/>
              <a:t> </a:t>
            </a:r>
            <a:r>
              <a:rPr lang="de-DE" sz="2400" dirty="0" err="1"/>
              <a:t>media</a:t>
            </a:r>
            <a:r>
              <a:rPr lang="de-DE" sz="2400" dirty="0"/>
              <a:t> </a:t>
            </a:r>
            <a:r>
              <a:rPr lang="de-DE" sz="2400" dirty="0" err="1"/>
              <a:t>platforms</a:t>
            </a:r>
            <a:endParaRPr lang="de-DE" sz="2400" dirty="0"/>
          </a:p>
          <a:p>
            <a:pPr>
              <a:buClr>
                <a:srgbClr val="C00000"/>
              </a:buClr>
              <a:buFont typeface="Wingdings" panose="05000000000000000000" pitchFamily="2" charset="2"/>
              <a:buChar char="§"/>
            </a:pPr>
            <a:r>
              <a:rPr lang="de-DE" sz="2400" dirty="0" err="1"/>
              <a:t>Tips</a:t>
            </a:r>
            <a:r>
              <a:rPr lang="de-DE" sz="2400" dirty="0"/>
              <a:t> </a:t>
            </a:r>
            <a:r>
              <a:rPr lang="de-DE" sz="2400" dirty="0" err="1"/>
              <a:t>to</a:t>
            </a:r>
            <a:r>
              <a:rPr lang="de-DE" sz="2400" dirty="0"/>
              <a:t> </a:t>
            </a:r>
            <a:r>
              <a:rPr lang="de-DE" sz="2400" dirty="0" err="1"/>
              <a:t>build</a:t>
            </a:r>
            <a:r>
              <a:rPr lang="de-DE" sz="2400" dirty="0"/>
              <a:t> </a:t>
            </a:r>
            <a:r>
              <a:rPr lang="de-DE" sz="2400" dirty="0" err="1"/>
              <a:t>proximity</a:t>
            </a:r>
            <a:r>
              <a:rPr lang="de-DE" sz="2400" dirty="0"/>
              <a:t> and </a:t>
            </a:r>
            <a:r>
              <a:rPr lang="de-DE" sz="2400" dirty="0" err="1"/>
              <a:t>trust</a:t>
            </a:r>
            <a:endParaRPr lang="de-DE" sz="2400" dirty="0"/>
          </a:p>
          <a:p>
            <a:pPr>
              <a:buClr>
                <a:srgbClr val="C00000"/>
              </a:buClr>
              <a:buFont typeface="Wingdings" panose="05000000000000000000" pitchFamily="2" charset="2"/>
              <a:buChar char="§"/>
            </a:pPr>
            <a:r>
              <a:rPr lang="de-DE" sz="2400" dirty="0"/>
              <a:t>Social </a:t>
            </a:r>
            <a:r>
              <a:rPr lang="de-DE" sz="2400" dirty="0" err="1"/>
              <a:t>media</a:t>
            </a:r>
            <a:r>
              <a:rPr lang="de-DE" sz="2400" dirty="0"/>
              <a:t> </a:t>
            </a:r>
            <a:r>
              <a:rPr lang="de-DE" sz="2400" dirty="0" err="1"/>
              <a:t>listening</a:t>
            </a:r>
            <a:endParaRPr lang="de-DE" sz="2400" dirty="0"/>
          </a:p>
          <a:p>
            <a:pPr>
              <a:buClr>
                <a:srgbClr val="C00000"/>
              </a:buClr>
              <a:buFont typeface="Wingdings" panose="05000000000000000000" pitchFamily="2" charset="2"/>
              <a:buChar char="§"/>
            </a:pPr>
            <a:r>
              <a:rPr lang="de-DE" sz="2400" dirty="0" err="1"/>
              <a:t>Preparedness</a:t>
            </a:r>
            <a:endParaRPr lang="de-DE" sz="2400" dirty="0"/>
          </a:p>
          <a:p>
            <a:pPr>
              <a:buClr>
                <a:srgbClr val="C00000"/>
              </a:buClr>
              <a:buFont typeface="Wingdings" panose="05000000000000000000" pitchFamily="2" charset="2"/>
              <a:buChar char="§"/>
            </a:pPr>
            <a:r>
              <a:rPr lang="de-DE" sz="2400" dirty="0"/>
              <a:t>Emergency </a:t>
            </a:r>
            <a:r>
              <a:rPr lang="de-DE" sz="2400" dirty="0" err="1"/>
              <a:t>response</a:t>
            </a:r>
            <a:endParaRPr lang="de-DE" sz="2400" dirty="0"/>
          </a:p>
          <a:p>
            <a:pPr>
              <a:buClr>
                <a:srgbClr val="C00000"/>
              </a:buClr>
              <a:buFont typeface="Wingdings" panose="05000000000000000000" pitchFamily="2" charset="2"/>
              <a:buChar char="§"/>
            </a:pPr>
            <a:r>
              <a:rPr lang="de-DE" sz="2400" dirty="0" err="1"/>
              <a:t>How</a:t>
            </a:r>
            <a:r>
              <a:rPr lang="de-DE" sz="2400" dirty="0"/>
              <a:t> </a:t>
            </a:r>
            <a:r>
              <a:rPr lang="de-DE" sz="2400" dirty="0" err="1"/>
              <a:t>to</a:t>
            </a:r>
            <a:r>
              <a:rPr lang="de-DE" sz="2400" dirty="0"/>
              <a:t> </a:t>
            </a:r>
            <a:r>
              <a:rPr lang="de-DE" sz="2400" dirty="0" err="1"/>
              <a:t>measure</a:t>
            </a:r>
            <a:r>
              <a:rPr lang="de-DE" sz="2400" dirty="0"/>
              <a:t> </a:t>
            </a:r>
            <a:r>
              <a:rPr lang="de-DE" sz="2400" dirty="0" err="1"/>
              <a:t>success</a:t>
            </a:r>
            <a:r>
              <a:rPr lang="de-DE" sz="2400" dirty="0"/>
              <a:t> and </a:t>
            </a:r>
            <a:r>
              <a:rPr lang="de-DE" sz="2400" dirty="0" err="1"/>
              <a:t>failure</a:t>
            </a:r>
            <a:endParaRPr lang="de-DE" sz="2400" dirty="0"/>
          </a:p>
          <a:p>
            <a:pPr>
              <a:buClr>
                <a:srgbClr val="C00000"/>
              </a:buClr>
              <a:buFont typeface="Wingdings" panose="05000000000000000000" pitchFamily="2" charset="2"/>
              <a:buChar char="§"/>
            </a:pPr>
            <a:endParaRPr lang="de-DE" sz="2400" dirty="0"/>
          </a:p>
          <a:p>
            <a:pPr>
              <a:buClr>
                <a:srgbClr val="C00000"/>
              </a:buClr>
              <a:buFont typeface="Wingdings" panose="05000000000000000000" pitchFamily="2" charset="2"/>
              <a:buChar char="§"/>
            </a:pPr>
            <a:r>
              <a:rPr lang="de-DE" sz="2400" dirty="0"/>
              <a:t>Many </a:t>
            </a:r>
            <a:r>
              <a:rPr lang="de-DE" sz="2400" dirty="0" err="1"/>
              <a:t>examples</a:t>
            </a:r>
            <a:r>
              <a:rPr lang="de-DE" sz="2400" dirty="0"/>
              <a:t>!</a:t>
            </a:r>
          </a:p>
        </p:txBody>
      </p:sp>
      <p:pic>
        <p:nvPicPr>
          <p:cNvPr id="7" name="Picture 6">
            <a:hlinkClick r:id="rId4"/>
            <a:extLst>
              <a:ext uri="{FF2B5EF4-FFF2-40B4-BE49-F238E27FC236}">
                <a16:creationId xmlns:a16="http://schemas.microsoft.com/office/drawing/2014/main" id="{D5E993F6-8CE2-4479-8E7D-DA1B0150A3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09113" y="2798088"/>
            <a:ext cx="1046195" cy="869512"/>
          </a:xfrm>
          <a:prstGeom prst="rect">
            <a:avLst/>
          </a:prstGeom>
        </p:spPr>
      </p:pic>
    </p:spTree>
    <p:extLst>
      <p:ext uri="{BB962C8B-B14F-4D97-AF65-F5344CB8AC3E}">
        <p14:creationId xmlns:p14="http://schemas.microsoft.com/office/powerpoint/2010/main" val="538467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DF1025E-C928-4F4A-A2CD-EF078DE3812E}"/>
              </a:ext>
            </a:extLst>
          </p:cNvPr>
          <p:cNvSpPr/>
          <p:nvPr/>
        </p:nvSpPr>
        <p:spPr>
          <a:xfrm>
            <a:off x="416780" y="2233731"/>
            <a:ext cx="2744366" cy="2592744"/>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err="1">
                <a:latin typeface="Caecilia LT Std Roman" panose="00000500000000000000" pitchFamily="50" charset="0"/>
              </a:rPr>
              <a:t>Build</a:t>
            </a:r>
            <a:r>
              <a:rPr lang="de-DE" sz="2800" dirty="0">
                <a:latin typeface="Caecilia LT Std Roman" panose="00000500000000000000" pitchFamily="50" charset="0"/>
              </a:rPr>
              <a:t> </a:t>
            </a:r>
            <a:r>
              <a:rPr lang="de-DE" sz="2800" dirty="0" err="1">
                <a:latin typeface="Caecilia LT Std Roman" panose="00000500000000000000" pitchFamily="50" charset="0"/>
              </a:rPr>
              <a:t>trust</a:t>
            </a:r>
            <a:r>
              <a:rPr lang="de-DE" sz="2800" dirty="0">
                <a:latin typeface="Caecilia LT Std Roman" panose="00000500000000000000" pitchFamily="50" charset="0"/>
              </a:rPr>
              <a:t> and </a:t>
            </a:r>
            <a:r>
              <a:rPr lang="de-DE" sz="2800" dirty="0" err="1">
                <a:latin typeface="Caecilia LT Std Roman" panose="00000500000000000000" pitchFamily="50" charset="0"/>
              </a:rPr>
              <a:t>proximity</a:t>
            </a:r>
            <a:endParaRPr lang="de-DE" sz="2800" dirty="0">
              <a:latin typeface="Caecilia LT Std Roman" panose="00000500000000000000" pitchFamily="50" charset="0"/>
            </a:endParaRPr>
          </a:p>
        </p:txBody>
      </p:sp>
      <p:sp>
        <p:nvSpPr>
          <p:cNvPr id="9" name="Oval 8">
            <a:extLst>
              <a:ext uri="{FF2B5EF4-FFF2-40B4-BE49-F238E27FC236}">
                <a16:creationId xmlns:a16="http://schemas.microsoft.com/office/drawing/2014/main" id="{ECA42FBE-B311-4864-B233-AE71A3055FCA}"/>
              </a:ext>
            </a:extLst>
          </p:cNvPr>
          <p:cNvSpPr/>
          <p:nvPr/>
        </p:nvSpPr>
        <p:spPr>
          <a:xfrm>
            <a:off x="3660328" y="2233731"/>
            <a:ext cx="2744366" cy="2592744"/>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a:latin typeface="Caecilia LT Std Roman" panose="00000500000000000000" pitchFamily="50" charset="0"/>
              </a:rPr>
              <a:t>Provide</a:t>
            </a:r>
            <a:r>
              <a:rPr lang="de-DE" sz="2400" dirty="0">
                <a:latin typeface="Caecilia LT Std Roman" panose="00000500000000000000" pitchFamily="50" charset="0"/>
              </a:rPr>
              <a:t> relevant, </a:t>
            </a:r>
            <a:r>
              <a:rPr lang="de-DE" sz="2400" dirty="0" err="1">
                <a:latin typeface="Caecilia LT Std Roman" panose="00000500000000000000" pitchFamily="50" charset="0"/>
              </a:rPr>
              <a:t>content</a:t>
            </a:r>
            <a:r>
              <a:rPr lang="de-DE" sz="2400" dirty="0">
                <a:latin typeface="Caecilia LT Std Roman" panose="00000500000000000000" pitchFamily="50" charset="0"/>
              </a:rPr>
              <a:t> in </a:t>
            </a:r>
            <a:r>
              <a:rPr lang="de-DE" sz="2400" dirty="0" err="1">
                <a:latin typeface="Caecilia LT Std Roman" panose="00000500000000000000" pitchFamily="50" charset="0"/>
              </a:rPr>
              <a:t>appropriate</a:t>
            </a:r>
            <a:r>
              <a:rPr lang="de-DE" sz="2400" dirty="0">
                <a:latin typeface="Caecilia LT Std Roman" panose="00000500000000000000" pitchFamily="50" charset="0"/>
              </a:rPr>
              <a:t> </a:t>
            </a:r>
            <a:r>
              <a:rPr lang="de-DE" sz="2400" dirty="0" err="1">
                <a:latin typeface="Caecilia LT Std Roman" panose="00000500000000000000" pitchFamily="50" charset="0"/>
              </a:rPr>
              <a:t>format</a:t>
            </a:r>
            <a:endParaRPr lang="de-DE" sz="2400" dirty="0">
              <a:latin typeface="Caecilia LT Std Roman" panose="00000500000000000000" pitchFamily="50" charset="0"/>
            </a:endParaRPr>
          </a:p>
        </p:txBody>
      </p:sp>
      <p:sp>
        <p:nvSpPr>
          <p:cNvPr id="10" name="Oval 9">
            <a:extLst>
              <a:ext uri="{FF2B5EF4-FFF2-40B4-BE49-F238E27FC236}">
                <a16:creationId xmlns:a16="http://schemas.microsoft.com/office/drawing/2014/main" id="{A018AD78-1F4C-4A47-BEFD-8B96F18819DF}"/>
              </a:ext>
            </a:extLst>
          </p:cNvPr>
          <p:cNvSpPr/>
          <p:nvPr/>
        </p:nvSpPr>
        <p:spPr>
          <a:xfrm>
            <a:off x="6903877" y="2233731"/>
            <a:ext cx="2744366" cy="2592744"/>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latin typeface="Caecilia LT Std Roman" panose="00000500000000000000" pitchFamily="50" charset="0"/>
              </a:rPr>
              <a:t>Create </a:t>
            </a:r>
            <a:r>
              <a:rPr lang="de-DE" sz="2400" b="1" dirty="0" err="1">
                <a:latin typeface="Caecilia LT Std Roman" panose="00000500000000000000" pitchFamily="50" charset="0"/>
              </a:rPr>
              <a:t>feedback</a:t>
            </a:r>
            <a:r>
              <a:rPr lang="de-DE" sz="2400" b="1" dirty="0">
                <a:latin typeface="Caecilia LT Std Roman" panose="00000500000000000000" pitchFamily="50" charset="0"/>
              </a:rPr>
              <a:t> </a:t>
            </a:r>
            <a:r>
              <a:rPr lang="de-DE" sz="2400" b="1" dirty="0" err="1">
                <a:latin typeface="Caecilia LT Std Roman" panose="00000500000000000000" pitchFamily="50" charset="0"/>
              </a:rPr>
              <a:t>loops</a:t>
            </a:r>
            <a:r>
              <a:rPr lang="de-DE" sz="2400" b="1" dirty="0">
                <a:latin typeface="Caecilia LT Std Roman" panose="00000500000000000000" pitchFamily="50" charset="0"/>
              </a:rPr>
              <a:t> </a:t>
            </a:r>
            <a:r>
              <a:rPr lang="de-DE" sz="2400" dirty="0" err="1">
                <a:latin typeface="Caecilia LT Std Roman" panose="00000500000000000000" pitchFamily="50" charset="0"/>
              </a:rPr>
              <a:t>with</a:t>
            </a:r>
            <a:r>
              <a:rPr lang="de-DE" sz="2400" dirty="0">
                <a:latin typeface="Caecilia LT Std Roman" panose="00000500000000000000" pitchFamily="50" charset="0"/>
              </a:rPr>
              <a:t> </a:t>
            </a:r>
            <a:r>
              <a:rPr lang="de-DE" sz="2400" dirty="0" err="1">
                <a:latin typeface="Caecilia LT Std Roman" panose="00000500000000000000" pitchFamily="50" charset="0"/>
              </a:rPr>
              <a:t>programmes</a:t>
            </a:r>
            <a:r>
              <a:rPr lang="de-DE" sz="2400" dirty="0">
                <a:latin typeface="Caecilia LT Std Roman" panose="00000500000000000000" pitchFamily="50" charset="0"/>
              </a:rPr>
              <a:t> and </a:t>
            </a:r>
            <a:r>
              <a:rPr lang="de-DE" sz="2400" dirty="0" err="1">
                <a:latin typeface="Caecilia LT Std Roman" panose="00000500000000000000" pitchFamily="50" charset="0"/>
              </a:rPr>
              <a:t>increase</a:t>
            </a:r>
            <a:r>
              <a:rPr lang="de-DE" sz="2400" dirty="0">
                <a:latin typeface="Caecilia LT Std Roman" panose="00000500000000000000" pitchFamily="50" charset="0"/>
              </a:rPr>
              <a:t> </a:t>
            </a:r>
            <a:r>
              <a:rPr lang="de-DE" sz="2400" dirty="0" err="1">
                <a:latin typeface="Caecilia LT Std Roman" panose="00000500000000000000" pitchFamily="50" charset="0"/>
              </a:rPr>
              <a:t>accountability</a:t>
            </a:r>
            <a:endParaRPr lang="en-GB" sz="2400" dirty="0">
              <a:latin typeface="Caecilia LT Std Roman" panose="00000500000000000000" pitchFamily="50" charset="0"/>
            </a:endParaRPr>
          </a:p>
        </p:txBody>
      </p:sp>
      <p:sp>
        <p:nvSpPr>
          <p:cNvPr id="11" name="Rectangle 10">
            <a:extLst>
              <a:ext uri="{FF2B5EF4-FFF2-40B4-BE49-F238E27FC236}">
                <a16:creationId xmlns:a16="http://schemas.microsoft.com/office/drawing/2014/main" id="{BB24E7A4-DFC6-4098-9263-11BE26362215}"/>
              </a:ext>
            </a:extLst>
          </p:cNvPr>
          <p:cNvSpPr/>
          <p:nvPr/>
        </p:nvSpPr>
        <p:spPr>
          <a:xfrm>
            <a:off x="560512" y="620688"/>
            <a:ext cx="3315523" cy="1015663"/>
          </a:xfrm>
          <a:prstGeom prst="rect">
            <a:avLst/>
          </a:prstGeom>
        </p:spPr>
        <p:txBody>
          <a:bodyPr wrap="none">
            <a:spAutoFit/>
          </a:bodyPr>
          <a:lstStyle/>
          <a:p>
            <a:r>
              <a:rPr lang="de-DE" sz="6000" dirty="0">
                <a:latin typeface="Caecilia LT Std Roman" panose="00000500000000000000" pitchFamily="50" charset="0"/>
              </a:rPr>
              <a:t>3 </a:t>
            </a:r>
            <a:r>
              <a:rPr lang="de-DE" sz="6000" dirty="0" err="1">
                <a:latin typeface="Caecilia LT Std Roman" panose="00000500000000000000" pitchFamily="50" charset="0"/>
              </a:rPr>
              <a:t>key</a:t>
            </a:r>
            <a:r>
              <a:rPr lang="de-DE" sz="6000" dirty="0">
                <a:latin typeface="Caecilia LT Std Roman" panose="00000500000000000000" pitchFamily="50" charset="0"/>
              </a:rPr>
              <a:t> </a:t>
            </a:r>
            <a:r>
              <a:rPr lang="de-DE" sz="6000" dirty="0" err="1">
                <a:latin typeface="Caecilia LT Std Roman" panose="00000500000000000000" pitchFamily="50" charset="0"/>
              </a:rPr>
              <a:t>tips</a:t>
            </a:r>
            <a:r>
              <a:rPr lang="de-DE" sz="6000" dirty="0">
                <a:latin typeface="Caecilia LT Std Roman" panose="00000500000000000000" pitchFamily="50" charset="0"/>
              </a:rPr>
              <a:t>:</a:t>
            </a:r>
            <a:endParaRPr lang="en-GB" sz="6000" dirty="0">
              <a:latin typeface="Caecilia LT Std Roman" panose="00000500000000000000" pitchFamily="50" charset="0"/>
            </a:endParaRPr>
          </a:p>
        </p:txBody>
      </p:sp>
    </p:spTree>
    <p:extLst>
      <p:ext uri="{BB962C8B-B14F-4D97-AF65-F5344CB8AC3E}">
        <p14:creationId xmlns:p14="http://schemas.microsoft.com/office/powerpoint/2010/main" val="1225698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FB4EF-9F72-441C-A34F-A98760239DEF}"/>
              </a:ext>
            </a:extLst>
          </p:cNvPr>
          <p:cNvPicPr>
            <a:picLocks noChangeAspect="1"/>
          </p:cNvPicPr>
          <p:nvPr/>
        </p:nvPicPr>
        <p:blipFill rotWithShape="1">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brightnessContrast bright="74000" contrast="-68000"/>
                    </a14:imgEffect>
                  </a14:imgLayer>
                </a14:imgProps>
              </a:ext>
              <a:ext uri="{28A0092B-C50C-407E-A947-70E740481C1C}">
                <a14:useLocalDpi xmlns:a14="http://schemas.microsoft.com/office/drawing/2010/main"/>
              </a:ext>
            </a:extLst>
          </a:blip>
          <a:srcRect/>
          <a:stretch/>
        </p:blipFill>
        <p:spPr>
          <a:xfrm>
            <a:off x="123825" y="751284"/>
            <a:ext cx="9689306" cy="5386388"/>
          </a:xfrm>
          <a:prstGeom prst="rect">
            <a:avLst/>
          </a:prstGeom>
        </p:spPr>
      </p:pic>
      <p:sp>
        <p:nvSpPr>
          <p:cNvPr id="5" name="Title 1">
            <a:extLst>
              <a:ext uri="{FF2B5EF4-FFF2-40B4-BE49-F238E27FC236}">
                <a16:creationId xmlns:a16="http://schemas.microsoft.com/office/drawing/2014/main" id="{540EBF60-CD29-45AC-A9F7-8A7E42CF6C23}"/>
              </a:ext>
            </a:extLst>
          </p:cNvPr>
          <p:cNvSpPr txBox="1">
            <a:spLocks/>
          </p:cNvSpPr>
          <p:nvPr/>
        </p:nvSpPr>
        <p:spPr>
          <a:xfrm>
            <a:off x="1324011" y="3176735"/>
            <a:ext cx="7288935" cy="928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6000" dirty="0">
                <a:latin typeface="Caecilia LT Std Roman" panose="00000500000000000000" pitchFamily="50" charset="0"/>
              </a:rPr>
              <a:t>Trust, </a:t>
            </a:r>
            <a:r>
              <a:rPr lang="de-DE" sz="6000" dirty="0" err="1">
                <a:latin typeface="Caecilia LT Std Roman" panose="00000500000000000000" pitchFamily="50" charset="0"/>
              </a:rPr>
              <a:t>proximity</a:t>
            </a:r>
            <a:r>
              <a:rPr lang="de-DE" sz="6000" dirty="0">
                <a:latin typeface="Caecilia LT Std Roman" panose="00000500000000000000" pitchFamily="50" charset="0"/>
              </a:rPr>
              <a:t> and </a:t>
            </a:r>
            <a:r>
              <a:rPr lang="de-DE" sz="6000" dirty="0" err="1">
                <a:latin typeface="Caecilia LT Std Roman" panose="00000500000000000000" pitchFamily="50" charset="0"/>
              </a:rPr>
              <a:t>actionable</a:t>
            </a:r>
            <a:r>
              <a:rPr lang="de-DE" sz="6000" dirty="0">
                <a:latin typeface="Caecilia LT Std Roman" panose="00000500000000000000" pitchFamily="50" charset="0"/>
              </a:rPr>
              <a:t> </a:t>
            </a:r>
            <a:r>
              <a:rPr lang="de-DE" sz="6000" dirty="0" err="1">
                <a:latin typeface="Caecilia LT Std Roman" panose="00000500000000000000" pitchFamily="50" charset="0"/>
              </a:rPr>
              <a:t>content</a:t>
            </a:r>
            <a:endParaRPr lang="en-GB" sz="6000" dirty="0">
              <a:latin typeface="Caecilia LT Std Roman" panose="00000500000000000000" pitchFamily="50" charset="0"/>
            </a:endParaRPr>
          </a:p>
        </p:txBody>
      </p:sp>
    </p:spTree>
    <p:extLst>
      <p:ext uri="{BB962C8B-B14F-4D97-AF65-F5344CB8AC3E}">
        <p14:creationId xmlns:p14="http://schemas.microsoft.com/office/powerpoint/2010/main" val="211392791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rgbClr val="E00034">
              <a:alpha val="58000"/>
            </a:srgbClr>
          </a:solidFill>
          <a:prstDash val="dash"/>
        </a:ln>
      </a:spPr>
      <a:bodyPr anchor="ctr"/>
      <a:lstStyle>
        <a:defPPr algn="ctr">
          <a:defRPr/>
        </a:defPPr>
      </a:lstStyle>
      <a:style>
        <a:lnRef idx="2">
          <a:schemeClr val="accent6"/>
        </a:lnRef>
        <a:fillRef idx="1">
          <a:schemeClr val="lt1"/>
        </a:fillRef>
        <a:effectRef idx="0">
          <a:schemeClr val="accent6"/>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rgbClr val="E00034">
              <a:alpha val="58000"/>
            </a:srgbClr>
          </a:solidFill>
          <a:prstDash val="dash"/>
        </a:ln>
      </a:spPr>
      <a:bodyPr anchor="ctr"/>
      <a:lstStyle>
        <a:defPPr algn="ctr">
          <a:defRPr/>
        </a:defPPr>
      </a:lstStyle>
      <a:style>
        <a:lnRef idx="2">
          <a:schemeClr val="accent6"/>
        </a:lnRef>
        <a:fillRef idx="1">
          <a:schemeClr val="lt1"/>
        </a:fillRef>
        <a:effectRef idx="0">
          <a:schemeClr val="accent6"/>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rgbClr val="E00034">
              <a:alpha val="58000"/>
            </a:srgbClr>
          </a:solidFill>
          <a:prstDash val="dash"/>
        </a:ln>
      </a:spPr>
      <a:bodyPr anchor="ctr"/>
      <a:lstStyle>
        <a:defPPr algn="ctr">
          <a:defRPr/>
        </a:defPPr>
      </a:lstStyle>
      <a:style>
        <a:lnRef idx="2">
          <a:schemeClr val="accent6"/>
        </a:lnRef>
        <a:fillRef idx="1">
          <a:schemeClr val="lt1"/>
        </a:fillRef>
        <a:effectRef idx="0">
          <a:schemeClr val="accent6"/>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IFRC_2011 presentation-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19525</TotalTime>
  <Words>2658</Words>
  <Application>Microsoft Macintosh PowerPoint</Application>
  <PresentationFormat>A4 Paper (210x297 mm)</PresentationFormat>
  <Paragraphs>230</Paragraphs>
  <Slides>36</Slides>
  <Notes>36</Notes>
  <HiddenSlides>1</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48" baseType="lpstr">
      <vt:lpstr>Arial</vt:lpstr>
      <vt:lpstr>Caecilia LT Std Roman</vt:lpstr>
      <vt:lpstr>Calibri</vt:lpstr>
      <vt:lpstr>Helvetica</vt:lpstr>
      <vt:lpstr>Helvetica Neue</vt:lpstr>
      <vt:lpstr>Times New Roman</vt:lpstr>
      <vt:lpstr>Wingdings</vt:lpstr>
      <vt:lpstr>Custom Design</vt:lpstr>
      <vt:lpstr>1_Custom Design</vt:lpstr>
      <vt:lpstr>2_Custom Design</vt:lpstr>
      <vt:lpstr>IFRC_2011 presentation-EN</vt:lpstr>
      <vt:lpstr>Drawing</vt:lpstr>
      <vt:lpstr>How to Use Social Media to   Better Engage People  Affected by Crises </vt:lpstr>
      <vt:lpstr>PowerPoint Presentation</vt:lpstr>
      <vt:lpstr>PowerPoint Presentation</vt:lpstr>
      <vt:lpstr>PowerPoint Presentation</vt:lpstr>
      <vt:lpstr>PowerPoint Presentation</vt:lpstr>
      <vt:lpstr>Social media CEA is about information FOR affected populations, not ABOUT them or about our organisation solely</vt:lpstr>
      <vt:lpstr>PowerPoint Presentation</vt:lpstr>
      <vt:lpstr>PowerPoint Presentation</vt:lpstr>
      <vt:lpstr>PowerPoint Presentation</vt:lpstr>
      <vt:lpstr>PowerPoint Presentation</vt:lpstr>
      <vt:lpstr>PowerPoint Presentation</vt:lpstr>
      <vt:lpstr>3 out of 10 tips to build proximity and trust online</vt:lpstr>
      <vt:lpstr>3 out of 10 tips to build proximity and trust online</vt:lpstr>
      <vt:lpstr>PowerPoint Presentation</vt:lpstr>
      <vt:lpstr>Exercise: Read the example and ….</vt:lpstr>
      <vt:lpstr>Relevant, timely and lifesaving content Example: Bangladesh</vt:lpstr>
      <vt:lpstr>Example: Bangladesh</vt:lpstr>
      <vt:lpstr>Good practices in the Bangladesh example</vt:lpstr>
      <vt:lpstr>PowerPoint Presentation</vt:lpstr>
      <vt:lpstr>PowerPoint Presentation</vt:lpstr>
      <vt:lpstr>PowerPoint Presentation</vt:lpstr>
      <vt:lpstr>PowerPoint Presentation</vt:lpstr>
      <vt:lpstr>PowerPoint Presentation</vt:lpstr>
      <vt:lpstr>Responding to comments and the visible feedback loop</vt:lpstr>
      <vt:lpstr>PowerPoint Presentation</vt:lpstr>
      <vt:lpstr>PowerPoint Presentation</vt:lpstr>
      <vt:lpstr>Emergency response: what now?</vt:lpstr>
      <vt:lpstr>Tips to help you engage with people during emergencies: </vt:lpstr>
      <vt:lpstr>People in emergencies needs ADVICE AND INFO ON HOW TO:</vt:lpstr>
      <vt:lpstr>PowerPoint Presentation</vt:lpstr>
      <vt:lpstr>PowerPoint Presentation</vt:lpstr>
      <vt:lpstr>How do I measure success?</vt:lpstr>
      <vt:lpstr>PowerPoint Presentation</vt:lpstr>
      <vt:lpstr>PowerPoint Presentation</vt:lpstr>
      <vt:lpstr>PowerPoint Presentation</vt:lpstr>
      <vt:lpstr>PowerPoint Presentation</vt:lpstr>
    </vt:vector>
  </TitlesOfParts>
  <Company>IFRC (Red Cross)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Nan-Ting Hsu</dc:creator>
  <cp:lastModifiedBy>Laurel Selby</cp:lastModifiedBy>
  <cp:revision>598</cp:revision>
  <cp:lastPrinted>2017-11-21T16:54:21Z</cp:lastPrinted>
  <dcterms:created xsi:type="dcterms:W3CDTF">2009-10-26T15:19:55Z</dcterms:created>
  <dcterms:modified xsi:type="dcterms:W3CDTF">2020-04-15T15:52:41Z</dcterms:modified>
</cp:coreProperties>
</file>