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diagrams/data1.xml" ContentType="application/vnd.openxmlformats-officedocument.drawingml.diagramData+xml"/>
  <Override PartName="/ppt/presentation.xml" ContentType="application/vnd.openxmlformats-officedocument.presentationml.presentation.main+xml"/>
  <Override PartName="/ppt/slides/slide13.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4.xml" ContentType="application/vnd.openxmlformats-officedocument.presentationml.slide+xml"/>
  <Override PartName="/ppt/slides/slide7.xml" ContentType="application/vnd.openxmlformats-officedocument.presentationml.slide+xml"/>
  <Override PartName="/ppt/slides/slide5.xml" ContentType="application/vnd.openxmlformats-officedocument.presentationml.slide+xml"/>
  <Override PartName="/ppt/slides/slide1.xml" ContentType="application/vnd.openxmlformats-officedocument.presentationml.slide+xml"/>
  <Override PartName="/ppt/slides/slide6.xml" ContentType="application/vnd.openxmlformats-officedocument.presentationml.slide+xml"/>
  <Override PartName="/ppt/slides/slide2.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3.xml" ContentType="application/vnd.openxmlformats-officedocument.presentationml.notesSlide+xml"/>
  <Override PartName="/ppt/notesSlides/notesSlide7.xml" ContentType="application/vnd.openxmlformats-officedocument.presentationml.notesSlide+xml"/>
  <Override PartName="/ppt/slideMasters/slideMaster1.xml" ContentType="application/vnd.openxmlformats-officedocument.presentationml.slideMaster+xml"/>
  <Override PartName="/ppt/notesSlides/notesSlide12.xml" ContentType="application/vnd.openxmlformats-officedocument.presentationml.notesSlide+xml"/>
  <Override PartName="/ppt/notesSlides/notesSlide6.xml" ContentType="application/vnd.openxmlformats-officedocument.presentationml.notes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Masters/notesMaster1.xml" ContentType="application/vnd.openxmlformats-officedocument.presentationml.notesMaster+xml"/>
  <Override PartName="/ppt/diagrams/colors1.xml" ContentType="application/vnd.openxmlformats-officedocument.drawingml.diagramColors+xml"/>
  <Override PartName="/ppt/diagrams/quickStyle1.xml" ContentType="application/vnd.openxmlformats-officedocument.drawingml.diagramStyle+xml"/>
  <Override PartName="/ppt/diagrams/layout1.xml" ContentType="application/vnd.openxmlformats-officedocument.drawingml.diagramLayout+xml"/>
  <Override PartName="/ppt/theme/theme3.xml" ContentType="application/vnd.openxmlformats-officedocument.theme+xml"/>
  <Override PartName="/ppt/theme/theme2.xml" ContentType="application/vnd.openxmlformats-officedocument.theme+xml"/>
  <Override PartName="/ppt/theme/theme1.xml" ContentType="application/vnd.openxmlformats-officedocument.theme+xml"/>
  <Override PartName="/ppt/diagrams/drawing1.xml" ContentType="application/vnd.ms-office.drawingml.diagramDrawing+xml"/>
  <Override PartName="/ppt/handoutMasters/handoutMaster1.xml" ContentType="application/vnd.openxmlformats-officedocument.presentationml.handoutMaster+xml"/>
  <Override PartName="/ppt/viewProps.xml" ContentType="application/vnd.openxmlformats-officedocument.presentationml.viewProps+xml"/>
  <Override PartName="/ppt/presProps.xml" ContentType="application/vnd.openxmlformats-officedocument.presentationml.presProps+xml"/>
  <Override PartName="/ppt/tableStyles.xml" ContentType="application/vnd.openxmlformats-officedocument.presentationml.tableStyle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notesMasterIdLst>
    <p:notesMasterId r:id="rId16"/>
  </p:notesMasterIdLst>
  <p:handoutMasterIdLst>
    <p:handoutMasterId r:id="rId17"/>
  </p:handoutMasterIdLst>
  <p:sldIdLst>
    <p:sldId id="283" r:id="rId2"/>
    <p:sldId id="310" r:id="rId3"/>
    <p:sldId id="352" r:id="rId4"/>
    <p:sldId id="362" r:id="rId5"/>
    <p:sldId id="353" r:id="rId6"/>
    <p:sldId id="355" r:id="rId7"/>
    <p:sldId id="354" r:id="rId8"/>
    <p:sldId id="361" r:id="rId9"/>
    <p:sldId id="359" r:id="rId10"/>
    <p:sldId id="357" r:id="rId11"/>
    <p:sldId id="358" r:id="rId12"/>
    <p:sldId id="345" r:id="rId13"/>
    <p:sldId id="360" r:id="rId14"/>
    <p:sldId id="337" r:id="rId15"/>
  </p:sldIdLst>
  <p:sldSz cx="9144000" cy="6858000" type="screen4x3"/>
  <p:notesSz cx="6669088" cy="9918700"/>
  <p:defaultTextStyle>
    <a:defPPr>
      <a:defRPr lang="en-GB"/>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F1C21"/>
    <a:srgbClr val="541818"/>
    <a:srgbClr val="8B4907"/>
    <a:srgbClr val="5C4F46"/>
    <a:srgbClr val="66584E"/>
    <a:srgbClr val="E8C7B0"/>
    <a:srgbClr val="F4D1B9"/>
    <a:srgbClr val="B9BFC9"/>
  </p:clrMru>
  <p:extLst>
    <p:ext uri="{E76CE94A-603C-4142-B9EB-6D1370010A27}">
      <p14:discardImageEditData xmlns:p14="http://schemas.microsoft.com/office/powerpoint/2010/main" val="0"/>
    </p:ext>
    <p:ext uri="{D31A062A-798A-4329-ABDD-BBA856620510}">
      <p14:defaultImageDpi xmlns:p14="http://schemas.microsoft.com/office/powerpoint/2010/main" val="15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127" autoAdjust="0"/>
    <p:restoredTop sz="78920" autoAdjust="0"/>
  </p:normalViewPr>
  <p:slideViewPr>
    <p:cSldViewPr>
      <p:cViewPr varScale="1">
        <p:scale>
          <a:sx n="54" d="100"/>
          <a:sy n="54" d="100"/>
        </p:scale>
        <p:origin x="-1560" y="-62"/>
      </p:cViewPr>
      <p:guideLst>
        <p:guide orient="horz" pos="2160"/>
        <p:guide pos="2880"/>
      </p:guideLst>
    </p:cSldViewPr>
  </p:slideViewPr>
  <p:notesTextViewPr>
    <p:cViewPr>
      <p:scale>
        <a:sx n="100" d="100"/>
        <a:sy n="100" d="100"/>
      </p:scale>
      <p:origin x="0" y="0"/>
    </p:cViewPr>
  </p:notesTextViewPr>
  <p:sorterViewPr>
    <p:cViewPr>
      <p:scale>
        <a:sx n="119" d="100"/>
        <a:sy n="119" d="100"/>
      </p:scale>
      <p:origin x="0" y="0"/>
    </p:cViewPr>
  </p:sorterViewPr>
  <p:notesViewPr>
    <p:cSldViewPr>
      <p:cViewPr varScale="1">
        <p:scale>
          <a:sx n="52" d="100"/>
          <a:sy n="52" d="100"/>
        </p:scale>
        <p:origin x="-2294" y="-86"/>
      </p:cViewPr>
      <p:guideLst>
        <p:guide orient="horz" pos="3124"/>
        <p:guide pos="210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ustomXml" Target="../customXml/item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ustomXml" Target="../customXml/item2.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ustomXml" Target="../customXml/item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80E85B9-E9B7-4BCB-9771-B5162C8BBCCE}" type="doc">
      <dgm:prSet loTypeId="urn:microsoft.com/office/officeart/2005/8/layout/cycle1" loCatId="cycle" qsTypeId="urn:microsoft.com/office/officeart/2005/8/quickstyle/simple1" qsCatId="simple" csTypeId="urn:microsoft.com/office/officeart/2005/8/colors/accent1_2" csCatId="accent1" phldr="1"/>
      <dgm:spPr/>
      <dgm:t>
        <a:bodyPr/>
        <a:lstStyle/>
        <a:p>
          <a:endParaRPr lang="en-GB"/>
        </a:p>
      </dgm:t>
    </dgm:pt>
    <dgm:pt modelId="{C8E84360-4459-4292-890C-CE0B9C747899}">
      <dgm:prSet/>
      <dgm:spPr/>
      <dgm:t>
        <a:bodyPr/>
        <a:lstStyle/>
        <a:p>
          <a:pPr algn="ctr" rtl="0"/>
          <a:r>
            <a:rPr lang="en-GB" dirty="0" smtClean="0"/>
            <a:t>1. We provide useful information</a:t>
          </a:r>
          <a:endParaRPr lang="en-GB" dirty="0"/>
        </a:p>
      </dgm:t>
    </dgm:pt>
    <dgm:pt modelId="{271D6456-78D0-4488-9157-59AB368DA3E5}" type="parTrans" cxnId="{00A6DA88-D5CF-4AFA-AC55-F78A569A4E3E}">
      <dgm:prSet/>
      <dgm:spPr/>
      <dgm:t>
        <a:bodyPr/>
        <a:lstStyle/>
        <a:p>
          <a:endParaRPr lang="en-GB"/>
        </a:p>
      </dgm:t>
    </dgm:pt>
    <dgm:pt modelId="{35154D7B-3C26-42F9-9629-5DDF65EF944C}" type="sibTrans" cxnId="{00A6DA88-D5CF-4AFA-AC55-F78A569A4E3E}">
      <dgm:prSet/>
      <dgm:spPr>
        <a:solidFill>
          <a:srgbClr val="FF0000"/>
        </a:solidFill>
      </dgm:spPr>
      <dgm:t>
        <a:bodyPr/>
        <a:lstStyle/>
        <a:p>
          <a:endParaRPr lang="en-GB" dirty="0"/>
        </a:p>
      </dgm:t>
    </dgm:pt>
    <dgm:pt modelId="{E4BCB97D-6BDE-4D21-A200-468B3102DEE4}">
      <dgm:prSet/>
      <dgm:spPr/>
      <dgm:t>
        <a:bodyPr/>
        <a:lstStyle/>
        <a:p>
          <a:pPr rtl="0"/>
          <a:r>
            <a:rPr lang="en-GB" dirty="0" smtClean="0"/>
            <a:t>2. Getting people’s feedback</a:t>
          </a:r>
          <a:endParaRPr lang="en-GB" dirty="0"/>
        </a:p>
      </dgm:t>
    </dgm:pt>
    <dgm:pt modelId="{7C723E5B-F3A8-452C-9848-1FAF6E3488D0}" type="parTrans" cxnId="{E9DC5FFD-93BA-4F34-9A19-F9E72FD47EBD}">
      <dgm:prSet/>
      <dgm:spPr/>
      <dgm:t>
        <a:bodyPr/>
        <a:lstStyle/>
        <a:p>
          <a:endParaRPr lang="en-GB"/>
        </a:p>
      </dgm:t>
    </dgm:pt>
    <dgm:pt modelId="{EF346073-6760-4E1A-89BC-7F0FB8AA0C2E}" type="sibTrans" cxnId="{E9DC5FFD-93BA-4F34-9A19-F9E72FD47EBD}">
      <dgm:prSet/>
      <dgm:spPr>
        <a:solidFill>
          <a:srgbClr val="FF0000"/>
        </a:solidFill>
      </dgm:spPr>
      <dgm:t>
        <a:bodyPr/>
        <a:lstStyle/>
        <a:p>
          <a:endParaRPr lang="en-GB" dirty="0"/>
        </a:p>
      </dgm:t>
    </dgm:pt>
    <dgm:pt modelId="{38D44463-36C6-406C-9BBF-C12D8D5619DE}">
      <dgm:prSet/>
      <dgm:spPr/>
      <dgm:t>
        <a:bodyPr/>
        <a:lstStyle/>
        <a:p>
          <a:pPr rtl="0"/>
          <a:r>
            <a:rPr lang="en-GB" dirty="0" smtClean="0"/>
            <a:t>3. We use their feedback to make programme decisions</a:t>
          </a:r>
          <a:endParaRPr lang="en-GB" dirty="0"/>
        </a:p>
      </dgm:t>
    </dgm:pt>
    <dgm:pt modelId="{214D5246-99F2-48D1-B822-3FAB563AA494}" type="parTrans" cxnId="{106E4B86-8F09-461E-B00F-25E3D8290719}">
      <dgm:prSet/>
      <dgm:spPr/>
      <dgm:t>
        <a:bodyPr/>
        <a:lstStyle/>
        <a:p>
          <a:endParaRPr lang="en-GB"/>
        </a:p>
      </dgm:t>
    </dgm:pt>
    <dgm:pt modelId="{CC604807-C4AB-422E-8CA8-B753352AD271}" type="sibTrans" cxnId="{106E4B86-8F09-461E-B00F-25E3D8290719}">
      <dgm:prSet/>
      <dgm:spPr>
        <a:solidFill>
          <a:srgbClr val="FF0000"/>
        </a:solidFill>
      </dgm:spPr>
      <dgm:t>
        <a:bodyPr/>
        <a:lstStyle/>
        <a:p>
          <a:endParaRPr lang="en-GB" dirty="0"/>
        </a:p>
      </dgm:t>
    </dgm:pt>
    <dgm:pt modelId="{8B9E37C2-CC4A-461E-8FD7-4390DC7F4537}">
      <dgm:prSet/>
      <dgm:spPr/>
      <dgm:t>
        <a:bodyPr/>
        <a:lstStyle/>
        <a:p>
          <a:pPr rtl="0"/>
          <a:r>
            <a:rPr lang="en-GB" dirty="0" smtClean="0"/>
            <a:t>4. We tell people how we used their feedback</a:t>
          </a:r>
          <a:endParaRPr lang="en-GB" dirty="0"/>
        </a:p>
      </dgm:t>
    </dgm:pt>
    <dgm:pt modelId="{BA159948-7312-49EE-8354-DECD2110DD9D}" type="parTrans" cxnId="{72C8ED13-8B3C-4364-B31C-DE3350A528BA}">
      <dgm:prSet/>
      <dgm:spPr/>
      <dgm:t>
        <a:bodyPr/>
        <a:lstStyle/>
        <a:p>
          <a:endParaRPr lang="en-GB"/>
        </a:p>
      </dgm:t>
    </dgm:pt>
    <dgm:pt modelId="{FB3F8A8D-BFD4-4338-BDC5-740590AAC02E}" type="sibTrans" cxnId="{72C8ED13-8B3C-4364-B31C-DE3350A528BA}">
      <dgm:prSet/>
      <dgm:spPr>
        <a:solidFill>
          <a:srgbClr val="FF0000"/>
        </a:solidFill>
      </dgm:spPr>
      <dgm:t>
        <a:bodyPr/>
        <a:lstStyle/>
        <a:p>
          <a:endParaRPr lang="en-GB" dirty="0"/>
        </a:p>
      </dgm:t>
    </dgm:pt>
    <dgm:pt modelId="{C242401D-2086-4ACB-9B21-306382E49B2D}" type="pres">
      <dgm:prSet presAssocID="{680E85B9-E9B7-4BCB-9771-B5162C8BBCCE}" presName="cycle" presStyleCnt="0">
        <dgm:presLayoutVars>
          <dgm:dir/>
          <dgm:resizeHandles val="exact"/>
        </dgm:presLayoutVars>
      </dgm:prSet>
      <dgm:spPr/>
      <dgm:t>
        <a:bodyPr/>
        <a:lstStyle/>
        <a:p>
          <a:endParaRPr lang="en-GB"/>
        </a:p>
      </dgm:t>
    </dgm:pt>
    <dgm:pt modelId="{99869922-DE1F-41BC-BD3D-0DDCFB748788}" type="pres">
      <dgm:prSet presAssocID="{C8E84360-4459-4292-890C-CE0B9C747899}" presName="dummy" presStyleCnt="0"/>
      <dgm:spPr/>
    </dgm:pt>
    <dgm:pt modelId="{356C237F-D0B1-4157-802D-08F5D182FB16}" type="pres">
      <dgm:prSet presAssocID="{C8E84360-4459-4292-890C-CE0B9C747899}" presName="node" presStyleLbl="revTx" presStyleIdx="0" presStyleCnt="4">
        <dgm:presLayoutVars>
          <dgm:bulletEnabled val="1"/>
        </dgm:presLayoutVars>
      </dgm:prSet>
      <dgm:spPr/>
      <dgm:t>
        <a:bodyPr/>
        <a:lstStyle/>
        <a:p>
          <a:endParaRPr lang="en-GB"/>
        </a:p>
      </dgm:t>
    </dgm:pt>
    <dgm:pt modelId="{668B288E-79A2-4AB3-A60B-A71E597144C6}" type="pres">
      <dgm:prSet presAssocID="{35154D7B-3C26-42F9-9629-5DDF65EF944C}" presName="sibTrans" presStyleLbl="node1" presStyleIdx="0" presStyleCnt="4"/>
      <dgm:spPr/>
      <dgm:t>
        <a:bodyPr/>
        <a:lstStyle/>
        <a:p>
          <a:endParaRPr lang="en-GB"/>
        </a:p>
      </dgm:t>
    </dgm:pt>
    <dgm:pt modelId="{5204D3AC-B48B-4453-B7FE-DC830029A86F}" type="pres">
      <dgm:prSet presAssocID="{E4BCB97D-6BDE-4D21-A200-468B3102DEE4}" presName="dummy" presStyleCnt="0"/>
      <dgm:spPr/>
    </dgm:pt>
    <dgm:pt modelId="{943B3C22-3A53-40CF-BD4A-CEFC5358CF82}" type="pres">
      <dgm:prSet presAssocID="{E4BCB97D-6BDE-4D21-A200-468B3102DEE4}" presName="node" presStyleLbl="revTx" presStyleIdx="1" presStyleCnt="4">
        <dgm:presLayoutVars>
          <dgm:bulletEnabled val="1"/>
        </dgm:presLayoutVars>
      </dgm:prSet>
      <dgm:spPr/>
      <dgm:t>
        <a:bodyPr/>
        <a:lstStyle/>
        <a:p>
          <a:endParaRPr lang="en-GB"/>
        </a:p>
      </dgm:t>
    </dgm:pt>
    <dgm:pt modelId="{AE8A073E-E7EA-4718-ADED-A8EFD80498D4}" type="pres">
      <dgm:prSet presAssocID="{EF346073-6760-4E1A-89BC-7F0FB8AA0C2E}" presName="sibTrans" presStyleLbl="node1" presStyleIdx="1" presStyleCnt="4"/>
      <dgm:spPr/>
      <dgm:t>
        <a:bodyPr/>
        <a:lstStyle/>
        <a:p>
          <a:endParaRPr lang="en-GB"/>
        </a:p>
      </dgm:t>
    </dgm:pt>
    <dgm:pt modelId="{B9B3BF6E-1C87-49C1-9B3F-A4C0E05001DF}" type="pres">
      <dgm:prSet presAssocID="{38D44463-36C6-406C-9BBF-C12D8D5619DE}" presName="dummy" presStyleCnt="0"/>
      <dgm:spPr/>
    </dgm:pt>
    <dgm:pt modelId="{6325BA62-D338-4205-9CB7-788AF7181F0A}" type="pres">
      <dgm:prSet presAssocID="{38D44463-36C6-406C-9BBF-C12D8D5619DE}" presName="node" presStyleLbl="revTx" presStyleIdx="2" presStyleCnt="4">
        <dgm:presLayoutVars>
          <dgm:bulletEnabled val="1"/>
        </dgm:presLayoutVars>
      </dgm:prSet>
      <dgm:spPr/>
      <dgm:t>
        <a:bodyPr/>
        <a:lstStyle/>
        <a:p>
          <a:endParaRPr lang="en-GB"/>
        </a:p>
      </dgm:t>
    </dgm:pt>
    <dgm:pt modelId="{9C80E61A-A998-4D81-B5D4-DB39AAAD8BA6}" type="pres">
      <dgm:prSet presAssocID="{CC604807-C4AB-422E-8CA8-B753352AD271}" presName="sibTrans" presStyleLbl="node1" presStyleIdx="2" presStyleCnt="4"/>
      <dgm:spPr/>
      <dgm:t>
        <a:bodyPr/>
        <a:lstStyle/>
        <a:p>
          <a:endParaRPr lang="en-GB"/>
        </a:p>
      </dgm:t>
    </dgm:pt>
    <dgm:pt modelId="{133CA3F8-FC46-47A7-9E6D-F39ABEB0D03C}" type="pres">
      <dgm:prSet presAssocID="{8B9E37C2-CC4A-461E-8FD7-4390DC7F4537}" presName="dummy" presStyleCnt="0"/>
      <dgm:spPr/>
    </dgm:pt>
    <dgm:pt modelId="{3124FE5A-67D5-4C10-8A31-EA1FC0551128}" type="pres">
      <dgm:prSet presAssocID="{8B9E37C2-CC4A-461E-8FD7-4390DC7F4537}" presName="node" presStyleLbl="revTx" presStyleIdx="3" presStyleCnt="4">
        <dgm:presLayoutVars>
          <dgm:bulletEnabled val="1"/>
        </dgm:presLayoutVars>
      </dgm:prSet>
      <dgm:spPr/>
      <dgm:t>
        <a:bodyPr/>
        <a:lstStyle/>
        <a:p>
          <a:endParaRPr lang="en-GB"/>
        </a:p>
      </dgm:t>
    </dgm:pt>
    <dgm:pt modelId="{34FE17EA-59CF-4A5A-9C0F-F02A97543E8E}" type="pres">
      <dgm:prSet presAssocID="{FB3F8A8D-BFD4-4338-BDC5-740590AAC02E}" presName="sibTrans" presStyleLbl="node1" presStyleIdx="3" presStyleCnt="4"/>
      <dgm:spPr/>
      <dgm:t>
        <a:bodyPr/>
        <a:lstStyle/>
        <a:p>
          <a:endParaRPr lang="en-GB"/>
        </a:p>
      </dgm:t>
    </dgm:pt>
  </dgm:ptLst>
  <dgm:cxnLst>
    <dgm:cxn modelId="{D50F3015-A561-4F09-985F-91C1A8FAAC6E}" type="presOf" srcId="{C8E84360-4459-4292-890C-CE0B9C747899}" destId="{356C237F-D0B1-4157-802D-08F5D182FB16}" srcOrd="0" destOrd="0" presId="urn:microsoft.com/office/officeart/2005/8/layout/cycle1"/>
    <dgm:cxn modelId="{61F0F80E-AB5B-49EF-AED4-F6054DEDBCA7}" type="presOf" srcId="{35154D7B-3C26-42F9-9629-5DDF65EF944C}" destId="{668B288E-79A2-4AB3-A60B-A71E597144C6}" srcOrd="0" destOrd="0" presId="urn:microsoft.com/office/officeart/2005/8/layout/cycle1"/>
    <dgm:cxn modelId="{D24483B2-53DB-456E-8447-2BF722D70DA9}" type="presOf" srcId="{8B9E37C2-CC4A-461E-8FD7-4390DC7F4537}" destId="{3124FE5A-67D5-4C10-8A31-EA1FC0551128}" srcOrd="0" destOrd="0" presId="urn:microsoft.com/office/officeart/2005/8/layout/cycle1"/>
    <dgm:cxn modelId="{A17DC87F-887C-47F9-8C27-C7E2E4127EC2}" type="presOf" srcId="{FB3F8A8D-BFD4-4338-BDC5-740590AAC02E}" destId="{34FE17EA-59CF-4A5A-9C0F-F02A97543E8E}" srcOrd="0" destOrd="0" presId="urn:microsoft.com/office/officeart/2005/8/layout/cycle1"/>
    <dgm:cxn modelId="{7DEE0FB2-1C4D-4B92-839B-CA8AC521D0A2}" type="presOf" srcId="{680E85B9-E9B7-4BCB-9771-B5162C8BBCCE}" destId="{C242401D-2086-4ACB-9B21-306382E49B2D}" srcOrd="0" destOrd="0" presId="urn:microsoft.com/office/officeart/2005/8/layout/cycle1"/>
    <dgm:cxn modelId="{00A6DA88-D5CF-4AFA-AC55-F78A569A4E3E}" srcId="{680E85B9-E9B7-4BCB-9771-B5162C8BBCCE}" destId="{C8E84360-4459-4292-890C-CE0B9C747899}" srcOrd="0" destOrd="0" parTransId="{271D6456-78D0-4488-9157-59AB368DA3E5}" sibTransId="{35154D7B-3C26-42F9-9629-5DDF65EF944C}"/>
    <dgm:cxn modelId="{E9DC5FFD-93BA-4F34-9A19-F9E72FD47EBD}" srcId="{680E85B9-E9B7-4BCB-9771-B5162C8BBCCE}" destId="{E4BCB97D-6BDE-4D21-A200-468B3102DEE4}" srcOrd="1" destOrd="0" parTransId="{7C723E5B-F3A8-452C-9848-1FAF6E3488D0}" sibTransId="{EF346073-6760-4E1A-89BC-7F0FB8AA0C2E}"/>
    <dgm:cxn modelId="{6722CA04-D98B-4B97-B691-054254BF870F}" type="presOf" srcId="{EF346073-6760-4E1A-89BC-7F0FB8AA0C2E}" destId="{AE8A073E-E7EA-4718-ADED-A8EFD80498D4}" srcOrd="0" destOrd="0" presId="urn:microsoft.com/office/officeart/2005/8/layout/cycle1"/>
    <dgm:cxn modelId="{4CB9594E-FE2E-47A5-803D-6276874D676F}" type="presOf" srcId="{CC604807-C4AB-422E-8CA8-B753352AD271}" destId="{9C80E61A-A998-4D81-B5D4-DB39AAAD8BA6}" srcOrd="0" destOrd="0" presId="urn:microsoft.com/office/officeart/2005/8/layout/cycle1"/>
    <dgm:cxn modelId="{C021803A-7D4D-48DA-86C0-E7A92AF583CA}" type="presOf" srcId="{38D44463-36C6-406C-9BBF-C12D8D5619DE}" destId="{6325BA62-D338-4205-9CB7-788AF7181F0A}" srcOrd="0" destOrd="0" presId="urn:microsoft.com/office/officeart/2005/8/layout/cycle1"/>
    <dgm:cxn modelId="{72C8ED13-8B3C-4364-B31C-DE3350A528BA}" srcId="{680E85B9-E9B7-4BCB-9771-B5162C8BBCCE}" destId="{8B9E37C2-CC4A-461E-8FD7-4390DC7F4537}" srcOrd="3" destOrd="0" parTransId="{BA159948-7312-49EE-8354-DECD2110DD9D}" sibTransId="{FB3F8A8D-BFD4-4338-BDC5-740590AAC02E}"/>
    <dgm:cxn modelId="{A2A0C388-AECB-4498-AA56-B1475B828B8E}" type="presOf" srcId="{E4BCB97D-6BDE-4D21-A200-468B3102DEE4}" destId="{943B3C22-3A53-40CF-BD4A-CEFC5358CF82}" srcOrd="0" destOrd="0" presId="urn:microsoft.com/office/officeart/2005/8/layout/cycle1"/>
    <dgm:cxn modelId="{106E4B86-8F09-461E-B00F-25E3D8290719}" srcId="{680E85B9-E9B7-4BCB-9771-B5162C8BBCCE}" destId="{38D44463-36C6-406C-9BBF-C12D8D5619DE}" srcOrd="2" destOrd="0" parTransId="{214D5246-99F2-48D1-B822-3FAB563AA494}" sibTransId="{CC604807-C4AB-422E-8CA8-B753352AD271}"/>
    <dgm:cxn modelId="{3D687DA3-916A-438D-8594-3E177D6B5FDB}" type="presParOf" srcId="{C242401D-2086-4ACB-9B21-306382E49B2D}" destId="{99869922-DE1F-41BC-BD3D-0DDCFB748788}" srcOrd="0" destOrd="0" presId="urn:microsoft.com/office/officeart/2005/8/layout/cycle1"/>
    <dgm:cxn modelId="{14B513B3-05D3-418F-8ADA-10E895D48BE1}" type="presParOf" srcId="{C242401D-2086-4ACB-9B21-306382E49B2D}" destId="{356C237F-D0B1-4157-802D-08F5D182FB16}" srcOrd="1" destOrd="0" presId="urn:microsoft.com/office/officeart/2005/8/layout/cycle1"/>
    <dgm:cxn modelId="{02562881-D353-4131-822F-90F7BBCBBB0F}" type="presParOf" srcId="{C242401D-2086-4ACB-9B21-306382E49B2D}" destId="{668B288E-79A2-4AB3-A60B-A71E597144C6}" srcOrd="2" destOrd="0" presId="urn:microsoft.com/office/officeart/2005/8/layout/cycle1"/>
    <dgm:cxn modelId="{DE99650C-7936-42E3-95F4-A411AC7EB80D}" type="presParOf" srcId="{C242401D-2086-4ACB-9B21-306382E49B2D}" destId="{5204D3AC-B48B-4453-B7FE-DC830029A86F}" srcOrd="3" destOrd="0" presId="urn:microsoft.com/office/officeart/2005/8/layout/cycle1"/>
    <dgm:cxn modelId="{F6D36A08-8B25-4950-B356-EFE368D6822A}" type="presParOf" srcId="{C242401D-2086-4ACB-9B21-306382E49B2D}" destId="{943B3C22-3A53-40CF-BD4A-CEFC5358CF82}" srcOrd="4" destOrd="0" presId="urn:microsoft.com/office/officeart/2005/8/layout/cycle1"/>
    <dgm:cxn modelId="{7C163E74-7AD9-4D5F-8038-326C3E4F55B5}" type="presParOf" srcId="{C242401D-2086-4ACB-9B21-306382E49B2D}" destId="{AE8A073E-E7EA-4718-ADED-A8EFD80498D4}" srcOrd="5" destOrd="0" presId="urn:microsoft.com/office/officeart/2005/8/layout/cycle1"/>
    <dgm:cxn modelId="{3FF907EA-F84C-4927-BCF1-722E7458553B}" type="presParOf" srcId="{C242401D-2086-4ACB-9B21-306382E49B2D}" destId="{B9B3BF6E-1C87-49C1-9B3F-A4C0E05001DF}" srcOrd="6" destOrd="0" presId="urn:microsoft.com/office/officeart/2005/8/layout/cycle1"/>
    <dgm:cxn modelId="{C62CD567-1615-4D17-A052-C8681B719447}" type="presParOf" srcId="{C242401D-2086-4ACB-9B21-306382E49B2D}" destId="{6325BA62-D338-4205-9CB7-788AF7181F0A}" srcOrd="7" destOrd="0" presId="urn:microsoft.com/office/officeart/2005/8/layout/cycle1"/>
    <dgm:cxn modelId="{2FB910F8-DEB1-4EE9-B8B6-6505B7BCE12E}" type="presParOf" srcId="{C242401D-2086-4ACB-9B21-306382E49B2D}" destId="{9C80E61A-A998-4D81-B5D4-DB39AAAD8BA6}" srcOrd="8" destOrd="0" presId="urn:microsoft.com/office/officeart/2005/8/layout/cycle1"/>
    <dgm:cxn modelId="{68E54D90-BD9E-4351-A31D-489983F93227}" type="presParOf" srcId="{C242401D-2086-4ACB-9B21-306382E49B2D}" destId="{133CA3F8-FC46-47A7-9E6D-F39ABEB0D03C}" srcOrd="9" destOrd="0" presId="urn:microsoft.com/office/officeart/2005/8/layout/cycle1"/>
    <dgm:cxn modelId="{CA557CF6-136B-4EF2-AD2E-0B7163FDDC1F}" type="presParOf" srcId="{C242401D-2086-4ACB-9B21-306382E49B2D}" destId="{3124FE5A-67D5-4C10-8A31-EA1FC0551128}" srcOrd="10" destOrd="0" presId="urn:microsoft.com/office/officeart/2005/8/layout/cycle1"/>
    <dgm:cxn modelId="{11F07115-9F43-430E-90FC-9BA69DED2E1C}" type="presParOf" srcId="{C242401D-2086-4ACB-9B21-306382E49B2D}" destId="{34FE17EA-59CF-4A5A-9C0F-F02A97543E8E}" srcOrd="11" destOrd="0" presId="urn:microsoft.com/office/officeart/2005/8/layout/cycle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56C237F-D0B1-4157-802D-08F5D182FB16}">
      <dsp:nvSpPr>
        <dsp:cNvPr id="0" name=""/>
        <dsp:cNvSpPr/>
      </dsp:nvSpPr>
      <dsp:spPr>
        <a:xfrm>
          <a:off x="2893749" y="68071"/>
          <a:ext cx="1070626" cy="107062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510" tIns="16510" rIns="16510" bIns="16510" numCol="1" spcCol="1270" anchor="ctr" anchorCtr="0">
          <a:noAutofit/>
        </a:bodyPr>
        <a:lstStyle/>
        <a:p>
          <a:pPr lvl="0" algn="ctr" defTabSz="577850" rtl="0">
            <a:lnSpc>
              <a:spcPct val="90000"/>
            </a:lnSpc>
            <a:spcBef>
              <a:spcPct val="0"/>
            </a:spcBef>
            <a:spcAft>
              <a:spcPct val="35000"/>
            </a:spcAft>
          </a:pPr>
          <a:r>
            <a:rPr lang="en-GB" sz="1300" kern="1200" dirty="0" smtClean="0"/>
            <a:t>1. We provide useful information</a:t>
          </a:r>
          <a:endParaRPr lang="en-GB" sz="1300" kern="1200" dirty="0"/>
        </a:p>
      </dsp:txBody>
      <dsp:txXfrm>
        <a:off x="2893749" y="68071"/>
        <a:ext cx="1070626" cy="1070626"/>
      </dsp:txXfrm>
    </dsp:sp>
    <dsp:sp modelId="{668B288E-79A2-4AB3-A60B-A71E597144C6}">
      <dsp:nvSpPr>
        <dsp:cNvPr id="0" name=""/>
        <dsp:cNvSpPr/>
      </dsp:nvSpPr>
      <dsp:spPr>
        <a:xfrm>
          <a:off x="1008896" y="784"/>
          <a:ext cx="3022766" cy="3022766"/>
        </a:xfrm>
        <a:prstGeom prst="circularArrow">
          <a:avLst>
            <a:gd name="adj1" fmla="val 6907"/>
            <a:gd name="adj2" fmla="val 465717"/>
            <a:gd name="adj3" fmla="val 547878"/>
            <a:gd name="adj4" fmla="val 20586405"/>
            <a:gd name="adj5" fmla="val 8058"/>
          </a:avLst>
        </a:prstGeom>
        <a:solidFill>
          <a:srgbClr val="FF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43B3C22-3A53-40CF-BD4A-CEFC5358CF82}">
      <dsp:nvSpPr>
        <dsp:cNvPr id="0" name=""/>
        <dsp:cNvSpPr/>
      </dsp:nvSpPr>
      <dsp:spPr>
        <a:xfrm>
          <a:off x="2893749" y="1885637"/>
          <a:ext cx="1070626" cy="107062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510" tIns="16510" rIns="16510" bIns="16510" numCol="1" spcCol="1270" anchor="ctr" anchorCtr="0">
          <a:noAutofit/>
        </a:bodyPr>
        <a:lstStyle/>
        <a:p>
          <a:pPr lvl="0" algn="ctr" defTabSz="577850" rtl="0">
            <a:lnSpc>
              <a:spcPct val="90000"/>
            </a:lnSpc>
            <a:spcBef>
              <a:spcPct val="0"/>
            </a:spcBef>
            <a:spcAft>
              <a:spcPct val="35000"/>
            </a:spcAft>
          </a:pPr>
          <a:r>
            <a:rPr lang="en-GB" sz="1300" kern="1200" dirty="0" smtClean="0"/>
            <a:t>2. Getting people’s feedback</a:t>
          </a:r>
          <a:endParaRPr lang="en-GB" sz="1300" kern="1200" dirty="0"/>
        </a:p>
      </dsp:txBody>
      <dsp:txXfrm>
        <a:off x="2893749" y="1885637"/>
        <a:ext cx="1070626" cy="1070626"/>
      </dsp:txXfrm>
    </dsp:sp>
    <dsp:sp modelId="{AE8A073E-E7EA-4718-ADED-A8EFD80498D4}">
      <dsp:nvSpPr>
        <dsp:cNvPr id="0" name=""/>
        <dsp:cNvSpPr/>
      </dsp:nvSpPr>
      <dsp:spPr>
        <a:xfrm>
          <a:off x="1008896" y="784"/>
          <a:ext cx="3022766" cy="3022766"/>
        </a:xfrm>
        <a:prstGeom prst="circularArrow">
          <a:avLst>
            <a:gd name="adj1" fmla="val 6907"/>
            <a:gd name="adj2" fmla="val 465717"/>
            <a:gd name="adj3" fmla="val 5947878"/>
            <a:gd name="adj4" fmla="val 4386405"/>
            <a:gd name="adj5" fmla="val 8058"/>
          </a:avLst>
        </a:prstGeom>
        <a:solidFill>
          <a:srgbClr val="FF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325BA62-D338-4205-9CB7-788AF7181F0A}">
      <dsp:nvSpPr>
        <dsp:cNvPr id="0" name=""/>
        <dsp:cNvSpPr/>
      </dsp:nvSpPr>
      <dsp:spPr>
        <a:xfrm>
          <a:off x="1076183" y="1885637"/>
          <a:ext cx="1070626" cy="107062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510" tIns="16510" rIns="16510" bIns="16510" numCol="1" spcCol="1270" anchor="ctr" anchorCtr="0">
          <a:noAutofit/>
        </a:bodyPr>
        <a:lstStyle/>
        <a:p>
          <a:pPr lvl="0" algn="ctr" defTabSz="577850" rtl="0">
            <a:lnSpc>
              <a:spcPct val="90000"/>
            </a:lnSpc>
            <a:spcBef>
              <a:spcPct val="0"/>
            </a:spcBef>
            <a:spcAft>
              <a:spcPct val="35000"/>
            </a:spcAft>
          </a:pPr>
          <a:r>
            <a:rPr lang="en-GB" sz="1300" kern="1200" dirty="0" smtClean="0"/>
            <a:t>3. We use their feedback to make programme decisions</a:t>
          </a:r>
          <a:endParaRPr lang="en-GB" sz="1300" kern="1200" dirty="0"/>
        </a:p>
      </dsp:txBody>
      <dsp:txXfrm>
        <a:off x="1076183" y="1885637"/>
        <a:ext cx="1070626" cy="1070626"/>
      </dsp:txXfrm>
    </dsp:sp>
    <dsp:sp modelId="{9C80E61A-A998-4D81-B5D4-DB39AAAD8BA6}">
      <dsp:nvSpPr>
        <dsp:cNvPr id="0" name=""/>
        <dsp:cNvSpPr/>
      </dsp:nvSpPr>
      <dsp:spPr>
        <a:xfrm>
          <a:off x="1008896" y="784"/>
          <a:ext cx="3022766" cy="3022766"/>
        </a:xfrm>
        <a:prstGeom prst="circularArrow">
          <a:avLst>
            <a:gd name="adj1" fmla="val 6907"/>
            <a:gd name="adj2" fmla="val 465717"/>
            <a:gd name="adj3" fmla="val 11347878"/>
            <a:gd name="adj4" fmla="val 9786405"/>
            <a:gd name="adj5" fmla="val 8058"/>
          </a:avLst>
        </a:prstGeom>
        <a:solidFill>
          <a:srgbClr val="FF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124FE5A-67D5-4C10-8A31-EA1FC0551128}">
      <dsp:nvSpPr>
        <dsp:cNvPr id="0" name=""/>
        <dsp:cNvSpPr/>
      </dsp:nvSpPr>
      <dsp:spPr>
        <a:xfrm>
          <a:off x="1076183" y="68071"/>
          <a:ext cx="1070626" cy="107062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510" tIns="16510" rIns="16510" bIns="16510" numCol="1" spcCol="1270" anchor="ctr" anchorCtr="0">
          <a:noAutofit/>
        </a:bodyPr>
        <a:lstStyle/>
        <a:p>
          <a:pPr lvl="0" algn="ctr" defTabSz="577850" rtl="0">
            <a:lnSpc>
              <a:spcPct val="90000"/>
            </a:lnSpc>
            <a:spcBef>
              <a:spcPct val="0"/>
            </a:spcBef>
            <a:spcAft>
              <a:spcPct val="35000"/>
            </a:spcAft>
          </a:pPr>
          <a:r>
            <a:rPr lang="en-GB" sz="1300" kern="1200" dirty="0" smtClean="0"/>
            <a:t>4. We tell people how we used their feedback</a:t>
          </a:r>
          <a:endParaRPr lang="en-GB" sz="1300" kern="1200" dirty="0"/>
        </a:p>
      </dsp:txBody>
      <dsp:txXfrm>
        <a:off x="1076183" y="68071"/>
        <a:ext cx="1070626" cy="1070626"/>
      </dsp:txXfrm>
    </dsp:sp>
    <dsp:sp modelId="{34FE17EA-59CF-4A5A-9C0F-F02A97543E8E}">
      <dsp:nvSpPr>
        <dsp:cNvPr id="0" name=""/>
        <dsp:cNvSpPr/>
      </dsp:nvSpPr>
      <dsp:spPr>
        <a:xfrm>
          <a:off x="1008896" y="784"/>
          <a:ext cx="3022766" cy="3022766"/>
        </a:xfrm>
        <a:prstGeom prst="circularArrow">
          <a:avLst>
            <a:gd name="adj1" fmla="val 6907"/>
            <a:gd name="adj2" fmla="val 465717"/>
            <a:gd name="adj3" fmla="val 16747878"/>
            <a:gd name="adj4" fmla="val 15186405"/>
            <a:gd name="adj5" fmla="val 8058"/>
          </a:avLst>
        </a:prstGeom>
        <a:solidFill>
          <a:srgbClr val="FF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938" cy="495935"/>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777607" y="0"/>
            <a:ext cx="2889938" cy="495935"/>
          </a:xfrm>
          <a:prstGeom prst="rect">
            <a:avLst/>
          </a:prstGeom>
        </p:spPr>
        <p:txBody>
          <a:bodyPr vert="horz" lIns="91440" tIns="45720" rIns="91440" bIns="45720" rtlCol="0"/>
          <a:lstStyle>
            <a:lvl1pPr algn="r">
              <a:defRPr sz="1200"/>
            </a:lvl1pPr>
          </a:lstStyle>
          <a:p>
            <a:fld id="{B0076D52-40F4-4C14-B5A8-C020DC32EB29}" type="datetimeFigureOut">
              <a:rPr lang="en-GB" smtClean="0"/>
              <a:t>09/06/2014</a:t>
            </a:fld>
            <a:endParaRPr lang="en-GB"/>
          </a:p>
        </p:txBody>
      </p:sp>
      <p:sp>
        <p:nvSpPr>
          <p:cNvPr id="4" name="Footer Placeholder 3"/>
          <p:cNvSpPr>
            <a:spLocks noGrp="1"/>
          </p:cNvSpPr>
          <p:nvPr>
            <p:ph type="ftr" sz="quarter" idx="2"/>
          </p:nvPr>
        </p:nvSpPr>
        <p:spPr>
          <a:xfrm>
            <a:off x="0" y="9421044"/>
            <a:ext cx="2889938" cy="495935"/>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777607" y="9421044"/>
            <a:ext cx="2889938" cy="495935"/>
          </a:xfrm>
          <a:prstGeom prst="rect">
            <a:avLst/>
          </a:prstGeom>
        </p:spPr>
        <p:txBody>
          <a:bodyPr vert="horz" lIns="91440" tIns="45720" rIns="91440" bIns="45720" rtlCol="0" anchor="b"/>
          <a:lstStyle>
            <a:lvl1pPr algn="r">
              <a:defRPr sz="1200"/>
            </a:lvl1pPr>
          </a:lstStyle>
          <a:p>
            <a:fld id="{7EFAA173-BEA6-4D1B-AFB8-E35F29695FC1}" type="slidenum">
              <a:rPr lang="en-GB" smtClean="0"/>
              <a:t>‹#›</a:t>
            </a:fld>
            <a:endParaRPr lang="en-GB"/>
          </a:p>
        </p:txBody>
      </p:sp>
    </p:spTree>
    <p:extLst>
      <p:ext uri="{BB962C8B-B14F-4D97-AF65-F5344CB8AC3E}">
        <p14:creationId xmlns:p14="http://schemas.microsoft.com/office/powerpoint/2010/main" val="102435742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938" cy="495935"/>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777607" y="0"/>
            <a:ext cx="2889938" cy="495935"/>
          </a:xfrm>
          <a:prstGeom prst="rect">
            <a:avLst/>
          </a:prstGeom>
        </p:spPr>
        <p:txBody>
          <a:bodyPr vert="horz" lIns="91440" tIns="45720" rIns="91440" bIns="45720" rtlCol="0"/>
          <a:lstStyle>
            <a:lvl1pPr algn="r">
              <a:defRPr sz="1200"/>
            </a:lvl1pPr>
          </a:lstStyle>
          <a:p>
            <a:fld id="{FFC3DBED-2602-425C-8B4D-22A7210BC0E2}" type="datetimeFigureOut">
              <a:rPr lang="en-GB" smtClean="0"/>
              <a:pPr/>
              <a:t>09/06/2014</a:t>
            </a:fld>
            <a:endParaRPr lang="en-GB" dirty="0"/>
          </a:p>
        </p:txBody>
      </p:sp>
      <p:sp>
        <p:nvSpPr>
          <p:cNvPr id="4" name="Slide Image Placeholder 3"/>
          <p:cNvSpPr>
            <a:spLocks noGrp="1" noRot="1" noChangeAspect="1"/>
          </p:cNvSpPr>
          <p:nvPr>
            <p:ph type="sldImg" idx="2"/>
          </p:nvPr>
        </p:nvSpPr>
        <p:spPr>
          <a:xfrm>
            <a:off x="930275" y="744538"/>
            <a:ext cx="3495675" cy="262255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66909" y="3553394"/>
            <a:ext cx="5335270" cy="5621404"/>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21044"/>
            <a:ext cx="2889938" cy="495935"/>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777607" y="9421044"/>
            <a:ext cx="2889938" cy="495935"/>
          </a:xfrm>
          <a:prstGeom prst="rect">
            <a:avLst/>
          </a:prstGeom>
        </p:spPr>
        <p:txBody>
          <a:bodyPr vert="horz" lIns="91440" tIns="45720" rIns="91440" bIns="45720" rtlCol="0" anchor="b"/>
          <a:lstStyle>
            <a:lvl1pPr algn="r">
              <a:defRPr sz="1200"/>
            </a:lvl1pPr>
          </a:lstStyle>
          <a:p>
            <a:fld id="{73A19561-1BB8-4165-A927-694A5DA69049}" type="slidenum">
              <a:rPr lang="en-GB" smtClean="0"/>
              <a:pPr/>
              <a:t>‹#›</a:t>
            </a:fld>
            <a:endParaRPr lang="en-GB" dirty="0"/>
          </a:p>
        </p:txBody>
      </p:sp>
    </p:spTree>
    <p:extLst>
      <p:ext uri="{BB962C8B-B14F-4D97-AF65-F5344CB8AC3E}">
        <p14:creationId xmlns:p14="http://schemas.microsoft.com/office/powerpoint/2010/main" val="40062704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30275" y="744538"/>
            <a:ext cx="3495675" cy="2622550"/>
          </a:xfrm>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73A19561-1BB8-4165-A927-694A5DA69049}" type="slidenum">
              <a:rPr lang="en-GB" smtClean="0"/>
              <a:pPr/>
              <a:t>1</a:t>
            </a:fld>
            <a:endParaRPr lang="en-GB"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1515" y="743902"/>
            <a:ext cx="3203324" cy="2679427"/>
          </a:xfrm>
        </p:spPr>
      </p:sp>
      <p:sp>
        <p:nvSpPr>
          <p:cNvPr id="3" name="Notes Placeholder 2"/>
          <p:cNvSpPr>
            <a:spLocks noGrp="1"/>
          </p:cNvSpPr>
          <p:nvPr>
            <p:ph type="body" idx="1"/>
          </p:nvPr>
        </p:nvSpPr>
        <p:spPr>
          <a:xfrm>
            <a:off x="666909" y="3709611"/>
            <a:ext cx="5335270" cy="5465186"/>
          </a:xfrm>
        </p:spPr>
        <p:txBody>
          <a:bodyPr>
            <a:normAutofit fontScale="92500" lnSpcReduction="20000"/>
          </a:bodyPr>
          <a:lstStyle/>
          <a:p>
            <a:r>
              <a:rPr lang="en-GB" dirty="0" smtClean="0"/>
              <a:t>Toilets</a:t>
            </a:r>
            <a:r>
              <a:rPr lang="en-GB" baseline="0" dirty="0" smtClean="0"/>
              <a:t> / dig hole – people all said latrine, but if latrine removed as an option they say rivers, open or plastic bag – showing they don’t understand why they should use a latrine – just that they should…</a:t>
            </a:r>
          </a:p>
          <a:p>
            <a:endParaRPr lang="en-GB" baseline="0" dirty="0" smtClean="0"/>
          </a:p>
          <a:p>
            <a:r>
              <a:rPr lang="en-GB" baseline="0" dirty="0" smtClean="0"/>
              <a:t>We tackle this in the cinema – Daniel gets them to think about what happens if they shit in a water source -  </a:t>
            </a:r>
          </a:p>
          <a:p>
            <a:r>
              <a:rPr lang="en-GB" baseline="0" dirty="0" smtClean="0"/>
              <a:t>If we focus on an issue we can have a big impact</a:t>
            </a:r>
          </a:p>
          <a:p>
            <a:endParaRPr lang="en-GB" baseline="0" dirty="0" smtClean="0"/>
          </a:p>
          <a:p>
            <a:r>
              <a:rPr lang="en-GB" baseline="0" dirty="0" smtClean="0"/>
              <a:t>Big issues in communities latrines, water and rubbish – proactive solutions</a:t>
            </a:r>
          </a:p>
          <a:p>
            <a:endParaRPr lang="en-GB" baseline="0" dirty="0" smtClean="0"/>
          </a:p>
          <a:p>
            <a:r>
              <a:rPr lang="en-GB" baseline="0" dirty="0" smtClean="0"/>
              <a:t>Can this be an opener to working in a community? Provides an overview of existing knowledge and practices</a:t>
            </a:r>
          </a:p>
          <a:p>
            <a:endParaRPr lang="en-GB" baseline="0" dirty="0" smtClean="0"/>
          </a:p>
          <a:p>
            <a:r>
              <a:rPr lang="en-GB" dirty="0" smtClean="0"/>
              <a:t>Interesting on ORS/SSS – change of recipe but explain</a:t>
            </a:r>
            <a:r>
              <a:rPr lang="en-GB" baseline="0" dirty="0" smtClean="0"/>
              <a:t> this to people and why and they seem to remember – big shift to the new recipe as well as increasing overall correct answers…is it possible that because of two recipes and the discussion around it people remember more?</a:t>
            </a:r>
          </a:p>
          <a:p>
            <a:endParaRPr lang="en-GB" baseline="0" dirty="0" smtClean="0"/>
          </a:p>
          <a:p>
            <a:r>
              <a:rPr lang="en-GB" baseline="0" dirty="0" smtClean="0"/>
              <a:t>Questions – very much about why does cholera spread – how is it spread – who can get it – how do we care for someone with cholera…think this shows a desire for deeper understanding.</a:t>
            </a:r>
          </a:p>
          <a:p>
            <a:endParaRPr lang="en-GB" baseline="0" dirty="0" smtClean="0"/>
          </a:p>
          <a:p>
            <a:r>
              <a:rPr lang="en-GB" baseline="0" dirty="0" smtClean="0"/>
              <a:t>Recommendations – Focus explaining how / why – if people understand how dirty hands cause cholera they will instinctively know when they need to wash them</a:t>
            </a:r>
          </a:p>
          <a:p>
            <a:endParaRPr lang="en-GB" baseline="0" dirty="0" smtClean="0"/>
          </a:p>
          <a:p>
            <a:r>
              <a:rPr lang="en-GB" baseline="0" dirty="0" smtClean="0"/>
              <a:t>Focus on less well-known causes and prevention, particularly around food.</a:t>
            </a:r>
            <a:endParaRPr lang="en-GB" dirty="0"/>
          </a:p>
        </p:txBody>
      </p:sp>
      <p:sp>
        <p:nvSpPr>
          <p:cNvPr id="4" name="Slide Number Placeholder 3"/>
          <p:cNvSpPr>
            <a:spLocks noGrp="1"/>
          </p:cNvSpPr>
          <p:nvPr>
            <p:ph type="sldNum" sz="quarter" idx="10"/>
          </p:nvPr>
        </p:nvSpPr>
        <p:spPr/>
        <p:txBody>
          <a:bodyPr/>
          <a:lstStyle/>
          <a:p>
            <a:fld id="{73A19561-1BB8-4165-A927-694A5DA69049}" type="slidenum">
              <a:rPr lang="en-GB" smtClean="0"/>
              <a:pPr/>
              <a:t>11</a:t>
            </a:fld>
            <a:endParaRPr lang="en-GB"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8688" y="744538"/>
            <a:ext cx="3570287" cy="2678112"/>
          </a:xfrm>
        </p:spPr>
      </p:sp>
      <p:sp>
        <p:nvSpPr>
          <p:cNvPr id="3" name="Notes Placeholder 2"/>
          <p:cNvSpPr>
            <a:spLocks noGrp="1"/>
          </p:cNvSpPr>
          <p:nvPr>
            <p:ph type="body" idx="1"/>
          </p:nvPr>
        </p:nvSpPr>
        <p:spPr>
          <a:xfrm>
            <a:off x="666909" y="3631502"/>
            <a:ext cx="5335270" cy="5543295"/>
          </a:xfrm>
        </p:spPr>
        <p:txBody>
          <a:bodyPr>
            <a:normAutofit fontScale="92500" lnSpcReduction="20000"/>
          </a:bodyPr>
          <a:lstStyle/>
          <a:p>
            <a:endParaRPr lang="en-GB" dirty="0"/>
          </a:p>
        </p:txBody>
      </p:sp>
      <p:sp>
        <p:nvSpPr>
          <p:cNvPr id="4" name="Slide Number Placeholder 3"/>
          <p:cNvSpPr>
            <a:spLocks noGrp="1"/>
          </p:cNvSpPr>
          <p:nvPr>
            <p:ph type="sldNum" sz="quarter" idx="10"/>
          </p:nvPr>
        </p:nvSpPr>
        <p:spPr/>
        <p:txBody>
          <a:bodyPr/>
          <a:lstStyle/>
          <a:p>
            <a:fld id="{73A19561-1BB8-4165-A927-694A5DA69049}" type="slidenum">
              <a:rPr lang="en-GB" smtClean="0"/>
              <a:pPr/>
              <a:t>12</a:t>
            </a:fld>
            <a:endParaRPr lang="en-GB"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8688" y="744538"/>
            <a:ext cx="3570287" cy="2678112"/>
          </a:xfrm>
        </p:spPr>
      </p:sp>
      <p:sp>
        <p:nvSpPr>
          <p:cNvPr id="3" name="Notes Placeholder 2"/>
          <p:cNvSpPr>
            <a:spLocks noGrp="1"/>
          </p:cNvSpPr>
          <p:nvPr>
            <p:ph type="body" idx="1"/>
          </p:nvPr>
        </p:nvSpPr>
        <p:spPr>
          <a:xfrm>
            <a:off x="666909" y="3631502"/>
            <a:ext cx="5335270" cy="5543295"/>
          </a:xfrm>
        </p:spPr>
        <p:txBody>
          <a:bodyPr>
            <a:normAutofit fontScale="92500" lnSpcReduction="20000"/>
          </a:bodyPr>
          <a:lstStyle/>
          <a:p>
            <a:endParaRPr lang="en-GB" dirty="0"/>
          </a:p>
        </p:txBody>
      </p:sp>
      <p:sp>
        <p:nvSpPr>
          <p:cNvPr id="4" name="Slide Number Placeholder 3"/>
          <p:cNvSpPr>
            <a:spLocks noGrp="1"/>
          </p:cNvSpPr>
          <p:nvPr>
            <p:ph type="sldNum" sz="quarter" idx="10"/>
          </p:nvPr>
        </p:nvSpPr>
        <p:spPr/>
        <p:txBody>
          <a:bodyPr/>
          <a:lstStyle/>
          <a:p>
            <a:fld id="{73A19561-1BB8-4165-A927-694A5DA69049}" type="slidenum">
              <a:rPr lang="en-GB" smtClean="0"/>
              <a:pPr/>
              <a:t>13</a:t>
            </a:fld>
            <a:endParaRPr lang="en-GB"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0F1B9826-D12A-4285-870D-0DFDBDC1753C}" type="slidenum">
              <a:rPr lang="en-GB" smtClean="0"/>
              <a:pPr/>
              <a:t>14</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8688" y="744538"/>
            <a:ext cx="3570287" cy="2678112"/>
          </a:xfrm>
        </p:spPr>
      </p:sp>
      <p:sp>
        <p:nvSpPr>
          <p:cNvPr id="3" name="Notes Placeholder 2"/>
          <p:cNvSpPr>
            <a:spLocks noGrp="1"/>
          </p:cNvSpPr>
          <p:nvPr>
            <p:ph type="body" idx="1"/>
          </p:nvPr>
        </p:nvSpPr>
        <p:spPr>
          <a:xfrm>
            <a:off x="666909" y="3709611"/>
            <a:ext cx="5335270" cy="5465186"/>
          </a:xfrm>
        </p:spPr>
        <p:txBody>
          <a:bodyPr>
            <a:normAutofit fontScale="92500" lnSpcReduction="10000"/>
          </a:bodyPr>
          <a:lstStyle/>
          <a:p>
            <a:pPr eaLnBrk="1" hangingPunct="1">
              <a:spcBef>
                <a:spcPct val="0"/>
              </a:spcBef>
              <a:defRPr/>
            </a:pPr>
            <a:r>
              <a:rPr lang="en-GB" dirty="0" smtClean="0"/>
              <a:t>What is beneficiary communications:</a:t>
            </a:r>
          </a:p>
          <a:p>
            <a:pPr eaLnBrk="1" hangingPunct="1">
              <a:spcBef>
                <a:spcPct val="0"/>
              </a:spcBef>
              <a:defRPr/>
            </a:pPr>
            <a:endParaRPr lang="en-GB" dirty="0" smtClean="0"/>
          </a:p>
          <a:p>
            <a:pPr marL="228600" indent="-228600" eaLnBrk="1" hangingPunct="1">
              <a:spcBef>
                <a:spcPct val="0"/>
              </a:spcBef>
              <a:buFontTx/>
              <a:buAutoNum type="arabicPeriod"/>
              <a:defRPr/>
            </a:pPr>
            <a:r>
              <a:rPr lang="en-GB" dirty="0" smtClean="0"/>
              <a:t>Providing people with useful, practical information they can use &amp; keeping them up to date on Red Cross activities. </a:t>
            </a:r>
          </a:p>
          <a:p>
            <a:pPr marL="228600" indent="-228600" eaLnBrk="1" hangingPunct="1">
              <a:spcBef>
                <a:spcPct val="0"/>
              </a:spcBef>
              <a:buFontTx/>
              <a:buAutoNum type="arabicPeriod"/>
              <a:defRPr/>
            </a:pPr>
            <a:endParaRPr lang="en-GB" dirty="0" smtClean="0"/>
          </a:p>
          <a:p>
            <a:pPr marL="228600" indent="-228600" eaLnBrk="1" hangingPunct="1">
              <a:spcBef>
                <a:spcPct val="0"/>
              </a:spcBef>
              <a:buFontTx/>
              <a:buAutoNum type="arabicPeriod"/>
              <a:defRPr/>
            </a:pPr>
            <a:r>
              <a:rPr lang="en-GB" dirty="0" smtClean="0"/>
              <a:t>Which gives them the chance to be part of decisions and play an active role in the recovery process. If they don’t know what we’re doing – how can they play a role. </a:t>
            </a:r>
          </a:p>
          <a:p>
            <a:pPr marL="228600" indent="-228600" eaLnBrk="1" hangingPunct="1">
              <a:spcBef>
                <a:spcPct val="0"/>
              </a:spcBef>
              <a:buFontTx/>
              <a:buAutoNum type="arabicPeriod"/>
              <a:defRPr/>
            </a:pPr>
            <a:endParaRPr lang="en-GB" dirty="0" smtClean="0"/>
          </a:p>
          <a:p>
            <a:pPr marL="228600" indent="-228600" eaLnBrk="1" hangingPunct="1">
              <a:spcBef>
                <a:spcPct val="0"/>
              </a:spcBef>
              <a:buFontTx/>
              <a:buAutoNum type="arabicPeriod"/>
              <a:defRPr/>
            </a:pPr>
            <a:r>
              <a:rPr lang="en-GB" dirty="0" smtClean="0"/>
              <a:t>We then use their information to make the right programme decisions</a:t>
            </a:r>
          </a:p>
          <a:p>
            <a:pPr marL="228600" indent="-228600" eaLnBrk="1" hangingPunct="1">
              <a:spcBef>
                <a:spcPct val="0"/>
              </a:spcBef>
              <a:buFontTx/>
              <a:buAutoNum type="arabicPeriod"/>
              <a:defRPr/>
            </a:pPr>
            <a:endParaRPr lang="en-GB" dirty="0" smtClean="0"/>
          </a:p>
          <a:p>
            <a:pPr marL="228600" indent="-228600" eaLnBrk="1" hangingPunct="1">
              <a:spcBef>
                <a:spcPct val="0"/>
              </a:spcBef>
              <a:buFontTx/>
              <a:buAutoNum type="arabicPeriod"/>
              <a:defRPr/>
            </a:pPr>
            <a:r>
              <a:rPr lang="en-GB" dirty="0" smtClean="0"/>
              <a:t>Finally we feed back to them on how we used their information and how it helped us make decisions based on their needs</a:t>
            </a:r>
          </a:p>
          <a:p>
            <a:pPr eaLnBrk="1" hangingPunct="1">
              <a:spcBef>
                <a:spcPct val="0"/>
              </a:spcBef>
              <a:defRPr/>
            </a:pPr>
            <a:endParaRPr lang="en-GB" dirty="0" smtClean="0"/>
          </a:p>
          <a:p>
            <a:pPr eaLnBrk="1" hangingPunct="1">
              <a:spcBef>
                <a:spcPct val="0"/>
              </a:spcBef>
              <a:defRPr/>
            </a:pPr>
            <a:r>
              <a:rPr lang="en-GB" dirty="0" smtClean="0"/>
              <a:t>Why?</a:t>
            </a:r>
          </a:p>
          <a:p>
            <a:pPr marL="228600" indent="-228600" eaLnBrk="1" hangingPunct="1">
              <a:spcBef>
                <a:spcPct val="0"/>
              </a:spcBef>
              <a:buFontTx/>
              <a:buAutoNum type="arabicPeriod"/>
              <a:defRPr/>
            </a:pPr>
            <a:r>
              <a:rPr lang="en-GB" dirty="0" smtClean="0"/>
              <a:t>All humanitarian agencies should be accountable to their beneficiaries</a:t>
            </a:r>
            <a:r>
              <a:rPr lang="en-GB" baseline="0" dirty="0" smtClean="0"/>
              <a:t> – this means being open, honest, allowing people to get involved and having a clear complaints and response mechanism. </a:t>
            </a:r>
            <a:r>
              <a:rPr lang="en-GB" dirty="0" smtClean="0"/>
              <a:t>Helping communities to recover from a disaster will only ever be successful if the population are engaged and willing to take part in the process. And to engage people we must communicate and have solid beneficiary accountability – beneficiary communications is a tool to achieve this.</a:t>
            </a:r>
          </a:p>
          <a:p>
            <a:pPr marL="228600" indent="-228600" eaLnBrk="1" hangingPunct="1">
              <a:spcBef>
                <a:spcPct val="0"/>
              </a:spcBef>
              <a:buFontTx/>
              <a:buAutoNum type="arabicPeriod"/>
              <a:defRPr/>
            </a:pPr>
            <a:endParaRPr lang="en-GB" dirty="0" smtClean="0"/>
          </a:p>
          <a:p>
            <a:pPr marL="228600" indent="-228600" eaLnBrk="1" hangingPunct="1">
              <a:spcBef>
                <a:spcPct val="0"/>
              </a:spcBef>
              <a:buFontTx/>
              <a:buAutoNum type="arabicPeriod"/>
              <a:defRPr/>
            </a:pPr>
            <a:r>
              <a:rPr lang="en-GB" dirty="0" smtClean="0"/>
              <a:t>Bad news is better than no news: </a:t>
            </a:r>
            <a:r>
              <a:rPr lang="en-US" dirty="0" smtClean="0"/>
              <a:t>If you are waiting for a train it is better to be told it is late than to be waiting on the platform with no information at all.</a:t>
            </a:r>
          </a:p>
          <a:p>
            <a:pPr marL="228600" indent="-228600" eaLnBrk="1" hangingPunct="1">
              <a:spcBef>
                <a:spcPct val="0"/>
              </a:spcBef>
              <a:defRPr/>
            </a:pPr>
            <a:r>
              <a:rPr lang="en-US" dirty="0" smtClean="0"/>
              <a:t>	If we deprive people affected by a disaster of information, they can lose perspective, lose hope, become frustrated and even angry. This can lead to unrest and even demonstrations, which complicates and slows recovery efforts even further.</a:t>
            </a:r>
          </a:p>
          <a:p>
            <a:pPr marL="228600" indent="-228600" eaLnBrk="1" hangingPunct="1">
              <a:spcBef>
                <a:spcPct val="0"/>
              </a:spcBef>
              <a:buFontTx/>
              <a:buAutoNum type="arabicPeriod"/>
              <a:defRPr/>
            </a:pPr>
            <a:endParaRPr lang="en-US" dirty="0" smtClean="0"/>
          </a:p>
          <a:p>
            <a:pPr marL="228600" indent="-228600" eaLnBrk="1" hangingPunct="1">
              <a:spcBef>
                <a:spcPct val="0"/>
              </a:spcBef>
              <a:buFontTx/>
              <a:buAutoNum type="arabicPeriod"/>
              <a:defRPr/>
            </a:pPr>
            <a:r>
              <a:rPr lang="en-US" dirty="0" smtClean="0"/>
              <a:t>By involving people in the recovery process and asking their opinion, we are more likely to arrive at the right solutions. Otherwise we’re just blindly walking around thinking we know what people want and need.</a:t>
            </a:r>
          </a:p>
          <a:p>
            <a:pPr marL="228600" indent="-228600" eaLnBrk="1" hangingPunct="1">
              <a:spcBef>
                <a:spcPct val="0"/>
              </a:spcBef>
              <a:buFontTx/>
              <a:buAutoNum type="arabicPeriod"/>
              <a:defRPr/>
            </a:pPr>
            <a:endParaRPr lang="en-US" dirty="0" smtClean="0"/>
          </a:p>
          <a:p>
            <a:pPr marL="228600" indent="-228600" eaLnBrk="1" hangingPunct="1">
              <a:spcBef>
                <a:spcPct val="0"/>
              </a:spcBef>
              <a:buFontTx/>
              <a:buAutoNum type="arabicPeriod"/>
              <a:defRPr/>
            </a:pPr>
            <a:r>
              <a:rPr lang="en-GB" dirty="0" smtClean="0"/>
              <a:t>Beneficiary communication saves lives – from telling people how to spot the signs of cholera to staying away from rivers after heavy rainfall.</a:t>
            </a:r>
          </a:p>
          <a:p>
            <a:endParaRPr lang="en-GB" dirty="0"/>
          </a:p>
        </p:txBody>
      </p:sp>
      <p:sp>
        <p:nvSpPr>
          <p:cNvPr id="4" name="Slide Number Placeholder 3"/>
          <p:cNvSpPr>
            <a:spLocks noGrp="1"/>
          </p:cNvSpPr>
          <p:nvPr>
            <p:ph type="sldNum" sz="quarter" idx="10"/>
          </p:nvPr>
        </p:nvSpPr>
        <p:spPr/>
        <p:txBody>
          <a:bodyPr/>
          <a:lstStyle/>
          <a:p>
            <a:fld id="{73A19561-1BB8-4165-A927-694A5DA69049}" type="slidenum">
              <a:rPr lang="en-GB" smtClean="0"/>
              <a:pPr/>
              <a:t>2</a:t>
            </a:fld>
            <a:endParaRPr lang="en-GB"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8688" y="744538"/>
            <a:ext cx="3570287" cy="2678112"/>
          </a:xfrm>
        </p:spPr>
      </p:sp>
      <p:sp>
        <p:nvSpPr>
          <p:cNvPr id="3" name="Notes Placeholder 2"/>
          <p:cNvSpPr>
            <a:spLocks noGrp="1"/>
          </p:cNvSpPr>
          <p:nvPr>
            <p:ph type="body" idx="1"/>
          </p:nvPr>
        </p:nvSpPr>
        <p:spPr>
          <a:xfrm>
            <a:off x="666909" y="3631502"/>
            <a:ext cx="5335270" cy="5543295"/>
          </a:xfrm>
        </p:spPr>
        <p:txBody>
          <a:bodyPr>
            <a:normAutofit fontScale="92500" lnSpcReduction="20000"/>
          </a:bodyPr>
          <a:lstStyle/>
          <a:p>
            <a:endParaRPr lang="en-GB" dirty="0"/>
          </a:p>
        </p:txBody>
      </p:sp>
      <p:sp>
        <p:nvSpPr>
          <p:cNvPr id="4" name="Slide Number Placeholder 3"/>
          <p:cNvSpPr>
            <a:spLocks noGrp="1"/>
          </p:cNvSpPr>
          <p:nvPr>
            <p:ph type="sldNum" sz="quarter" idx="10"/>
          </p:nvPr>
        </p:nvSpPr>
        <p:spPr/>
        <p:txBody>
          <a:bodyPr/>
          <a:lstStyle/>
          <a:p>
            <a:fld id="{73A19561-1BB8-4165-A927-694A5DA69049}" type="slidenum">
              <a:rPr lang="en-GB" smtClean="0"/>
              <a:pPr/>
              <a:t>3</a:t>
            </a:fld>
            <a:endParaRPr lang="en-GB"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8688" y="744538"/>
            <a:ext cx="3570287" cy="2678112"/>
          </a:xfrm>
        </p:spPr>
      </p:sp>
      <p:sp>
        <p:nvSpPr>
          <p:cNvPr id="3" name="Notes Placeholder 2"/>
          <p:cNvSpPr>
            <a:spLocks noGrp="1"/>
          </p:cNvSpPr>
          <p:nvPr>
            <p:ph type="body" idx="1"/>
          </p:nvPr>
        </p:nvSpPr>
        <p:spPr>
          <a:xfrm>
            <a:off x="666909" y="3631502"/>
            <a:ext cx="5335270" cy="5543295"/>
          </a:xfrm>
        </p:spPr>
        <p:txBody>
          <a:bodyPr>
            <a:normAutofit fontScale="92500" lnSpcReduction="20000"/>
          </a:bodyPr>
          <a:lstStyle/>
          <a:p>
            <a:endParaRPr lang="en-GB" dirty="0"/>
          </a:p>
        </p:txBody>
      </p:sp>
      <p:sp>
        <p:nvSpPr>
          <p:cNvPr id="4" name="Slide Number Placeholder 3"/>
          <p:cNvSpPr>
            <a:spLocks noGrp="1"/>
          </p:cNvSpPr>
          <p:nvPr>
            <p:ph type="sldNum" sz="quarter" idx="10"/>
          </p:nvPr>
        </p:nvSpPr>
        <p:spPr/>
        <p:txBody>
          <a:bodyPr/>
          <a:lstStyle/>
          <a:p>
            <a:fld id="{73A19561-1BB8-4165-A927-694A5DA69049}" type="slidenum">
              <a:rPr lang="en-GB" smtClean="0"/>
              <a:pPr/>
              <a:t>4</a:t>
            </a:fld>
            <a:endParaRPr lang="en-GB"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0F1B9826-D12A-4285-870D-0DFDBDC1753C}" type="slidenum">
              <a:rPr lang="en-GB" smtClean="0"/>
              <a:pPr/>
              <a:t>6</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Community activity</a:t>
            </a:r>
          </a:p>
          <a:p>
            <a:r>
              <a:rPr lang="en-GB" dirty="0" smtClean="0"/>
              <a:t>Explain</a:t>
            </a:r>
            <a:r>
              <a:rPr lang="en-GB" baseline="0" dirty="0" smtClean="0"/>
              <a:t> cinema – visit 5 communities and schools – travel from district to district</a:t>
            </a:r>
          </a:p>
          <a:p>
            <a:endParaRPr lang="en-GB" baseline="0" dirty="0" smtClean="0"/>
          </a:p>
          <a:p>
            <a:r>
              <a:rPr lang="en-GB" baseline="0" dirty="0" smtClean="0"/>
              <a:t>Imp to be participatory and give people time</a:t>
            </a:r>
          </a:p>
          <a:p>
            <a:endParaRPr lang="en-GB" baseline="0" dirty="0" smtClean="0"/>
          </a:p>
          <a:p>
            <a:r>
              <a:rPr lang="en-GB" baseline="0" dirty="0" smtClean="0"/>
              <a:t>Give reasons behind key messages – </a:t>
            </a:r>
            <a:r>
              <a:rPr lang="en-GB" baseline="0" dirty="0" err="1" smtClean="0"/>
              <a:t>eg</a:t>
            </a:r>
            <a:r>
              <a:rPr lang="en-GB" baseline="0" dirty="0" smtClean="0"/>
              <a:t> explaining about the cholera bacteria, transmission routes</a:t>
            </a:r>
          </a:p>
          <a:p>
            <a:endParaRPr lang="en-GB" baseline="0" dirty="0" smtClean="0"/>
          </a:p>
          <a:p>
            <a:r>
              <a:rPr lang="en-GB" baseline="0" dirty="0" smtClean="0"/>
              <a:t>People have chance to ask questions</a:t>
            </a:r>
          </a:p>
          <a:p>
            <a:endParaRPr lang="en-GB" baseline="0" dirty="0" smtClean="0"/>
          </a:p>
          <a:p>
            <a:r>
              <a:rPr lang="en-GB" baseline="0" dirty="0" smtClean="0"/>
              <a:t>Provide a kit to each branch</a:t>
            </a:r>
          </a:p>
          <a:p>
            <a:endParaRPr lang="en-GB" baseline="0" dirty="0" smtClean="0"/>
          </a:p>
          <a:p>
            <a:r>
              <a:rPr lang="en-GB" baseline="0" dirty="0" smtClean="0"/>
              <a:t>Now visited 24 communities and 12 schools and more than 13,000 people have attended.</a:t>
            </a:r>
          </a:p>
        </p:txBody>
      </p:sp>
      <p:sp>
        <p:nvSpPr>
          <p:cNvPr id="4" name="Slide Number Placeholder 3"/>
          <p:cNvSpPr>
            <a:spLocks noGrp="1"/>
          </p:cNvSpPr>
          <p:nvPr>
            <p:ph type="sldNum" sz="quarter" idx="10"/>
          </p:nvPr>
        </p:nvSpPr>
        <p:spPr/>
        <p:txBody>
          <a:bodyPr/>
          <a:lstStyle/>
          <a:p>
            <a:fld id="{0F1B9826-D12A-4285-870D-0DFDBDC1753C}" type="slidenum">
              <a:rPr lang="en-GB" smtClean="0"/>
              <a:pPr/>
              <a:t>7</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baseline="0" dirty="0" smtClean="0"/>
          </a:p>
        </p:txBody>
      </p:sp>
      <p:sp>
        <p:nvSpPr>
          <p:cNvPr id="4" name="Slide Number Placeholder 3"/>
          <p:cNvSpPr>
            <a:spLocks noGrp="1"/>
          </p:cNvSpPr>
          <p:nvPr>
            <p:ph type="sldNum" sz="quarter" idx="10"/>
          </p:nvPr>
        </p:nvSpPr>
        <p:spPr/>
        <p:txBody>
          <a:bodyPr/>
          <a:lstStyle/>
          <a:p>
            <a:fld id="{0F1B9826-D12A-4285-870D-0DFDBDC1753C}" type="slidenum">
              <a:rPr lang="en-GB" smtClean="0"/>
              <a:pPr/>
              <a:t>8</a:t>
            </a:fld>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8688" y="744538"/>
            <a:ext cx="3570287" cy="2678112"/>
          </a:xfrm>
        </p:spPr>
      </p:sp>
      <p:sp>
        <p:nvSpPr>
          <p:cNvPr id="3" name="Notes Placeholder 2"/>
          <p:cNvSpPr>
            <a:spLocks noGrp="1"/>
          </p:cNvSpPr>
          <p:nvPr>
            <p:ph type="body" idx="1"/>
          </p:nvPr>
        </p:nvSpPr>
        <p:spPr>
          <a:xfrm>
            <a:off x="666909" y="3631502"/>
            <a:ext cx="5335270" cy="5543295"/>
          </a:xfrm>
        </p:spPr>
        <p:txBody>
          <a:bodyPr>
            <a:normAutofit fontScale="92500" lnSpcReduction="20000"/>
          </a:bodyPr>
          <a:lstStyle/>
          <a:p>
            <a:endParaRPr lang="en-GB" dirty="0"/>
          </a:p>
        </p:txBody>
      </p:sp>
      <p:sp>
        <p:nvSpPr>
          <p:cNvPr id="4" name="Slide Number Placeholder 3"/>
          <p:cNvSpPr>
            <a:spLocks noGrp="1"/>
          </p:cNvSpPr>
          <p:nvPr>
            <p:ph type="sldNum" sz="quarter" idx="10"/>
          </p:nvPr>
        </p:nvSpPr>
        <p:spPr/>
        <p:txBody>
          <a:bodyPr/>
          <a:lstStyle/>
          <a:p>
            <a:fld id="{73A19561-1BB8-4165-A927-694A5DA69049}" type="slidenum">
              <a:rPr lang="en-GB" smtClean="0"/>
              <a:pPr/>
              <a:t>9</a:t>
            </a:fld>
            <a:endParaRPr lang="en-GB"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1515" y="743902"/>
            <a:ext cx="3203324" cy="2679427"/>
          </a:xfrm>
        </p:spPr>
      </p:sp>
      <p:sp>
        <p:nvSpPr>
          <p:cNvPr id="3" name="Notes Placeholder 2"/>
          <p:cNvSpPr>
            <a:spLocks noGrp="1"/>
          </p:cNvSpPr>
          <p:nvPr>
            <p:ph type="body" idx="1"/>
          </p:nvPr>
        </p:nvSpPr>
        <p:spPr>
          <a:xfrm>
            <a:off x="666909" y="3709611"/>
            <a:ext cx="5335270" cy="5465186"/>
          </a:xfrm>
        </p:spPr>
        <p:txBody>
          <a:bodyPr>
            <a:normAutofit fontScale="92500" lnSpcReduction="20000"/>
          </a:bodyPr>
          <a:lstStyle/>
          <a:p>
            <a:r>
              <a:rPr lang="en-GB" dirty="0" smtClean="0"/>
              <a:t>Explain how monitored</a:t>
            </a:r>
          </a:p>
          <a:p>
            <a:endParaRPr lang="en-GB" dirty="0" smtClean="0"/>
          </a:p>
          <a:p>
            <a:r>
              <a:rPr lang="en-GB" dirty="0" smtClean="0"/>
              <a:t>Very</a:t>
            </a:r>
            <a:r>
              <a:rPr lang="en-GB" baseline="0" dirty="0" smtClean="0"/>
              <a:t> positive results – showed good increases which means what we are doing is working</a:t>
            </a:r>
          </a:p>
          <a:p>
            <a:endParaRPr lang="en-GB" baseline="0" dirty="0" smtClean="0"/>
          </a:p>
          <a:p>
            <a:pPr>
              <a:buFontTx/>
              <a:buChar char="-"/>
            </a:pPr>
            <a:r>
              <a:rPr lang="en-GB" sz="1200" kern="1200" dirty="0" smtClean="0">
                <a:solidFill>
                  <a:schemeClr val="tx1"/>
                </a:solidFill>
                <a:latin typeface="+mn-lt"/>
                <a:ea typeface="+mn-ea"/>
                <a:cs typeface="+mn-cs"/>
              </a:rPr>
              <a:t>20% increase in the number of people who could name 2 or more correct causes of cholera following the cinema event</a:t>
            </a:r>
          </a:p>
          <a:p>
            <a:pPr>
              <a:buFontTx/>
              <a:buChar char="-"/>
            </a:pPr>
            <a:r>
              <a:rPr lang="en-GB" sz="1200" kern="1200" dirty="0" smtClean="0">
                <a:solidFill>
                  <a:schemeClr val="tx1"/>
                </a:solidFill>
                <a:latin typeface="+mn-lt"/>
                <a:ea typeface="+mn-ea"/>
                <a:cs typeface="+mn-cs"/>
              </a:rPr>
              <a:t>Also reduced the number of people who believed sugar</a:t>
            </a:r>
            <a:r>
              <a:rPr lang="en-GB" sz="1200" kern="1200" baseline="0" dirty="0" smtClean="0">
                <a:solidFill>
                  <a:schemeClr val="tx1"/>
                </a:solidFill>
                <a:latin typeface="+mn-lt"/>
                <a:ea typeface="+mn-ea"/>
                <a:cs typeface="+mn-cs"/>
              </a:rPr>
              <a:t> or bad spirits cause cholera or that it is spread through the breeze</a:t>
            </a:r>
          </a:p>
          <a:p>
            <a:pPr>
              <a:buFontTx/>
              <a:buChar char="-"/>
            </a:pPr>
            <a:endParaRPr lang="en-GB" sz="1200" kern="1200" dirty="0" smtClean="0">
              <a:solidFill>
                <a:schemeClr val="tx1"/>
              </a:solidFill>
              <a:latin typeface="+mn-lt"/>
              <a:ea typeface="+mn-ea"/>
              <a:cs typeface="+mn-cs"/>
            </a:endParaRPr>
          </a:p>
          <a:p>
            <a:r>
              <a:rPr lang="en-GB" sz="1200" kern="1200" dirty="0" smtClean="0">
                <a:solidFill>
                  <a:schemeClr val="tx1"/>
                </a:solidFill>
                <a:latin typeface="+mn-lt"/>
                <a:ea typeface="+mn-ea"/>
                <a:cs typeface="+mn-cs"/>
              </a:rPr>
              <a:t>22% increase in the number of people who could list two methods of preventing cholera – from 49% to 71% </a:t>
            </a:r>
          </a:p>
          <a:p>
            <a:r>
              <a:rPr lang="en-GB" sz="1200" kern="1200" dirty="0" smtClean="0">
                <a:solidFill>
                  <a:schemeClr val="tx1"/>
                </a:solidFill>
                <a:latin typeface="+mn-lt"/>
                <a:ea typeface="+mn-ea"/>
                <a:cs typeface="+mn-cs"/>
              </a:rPr>
              <a:t>21% increase in the number of people who could name two or more times they should wash their hands – only 10% answered baby’s bottom</a:t>
            </a:r>
          </a:p>
          <a:p>
            <a:pPr marL="0" marR="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latin typeface="+mn-lt"/>
                <a:ea typeface="+mn-ea"/>
                <a:cs typeface="+mn-cs"/>
              </a:rPr>
              <a:t>70% of people can list filtering and boiling as a way to make water safe to drink post cinema – thi</a:t>
            </a:r>
            <a:r>
              <a:rPr lang="en-GB" sz="1200" kern="1200" baseline="0" dirty="0" smtClean="0">
                <a:solidFill>
                  <a:schemeClr val="tx1"/>
                </a:solidFill>
                <a:latin typeface="+mn-lt"/>
                <a:ea typeface="+mn-ea"/>
                <a:cs typeface="+mn-cs"/>
              </a:rPr>
              <a:t>s is a key method in the film so clearly people are remembering the film</a:t>
            </a:r>
            <a:endParaRPr lang="en-GB" sz="1200" kern="1200" dirty="0" smtClean="0">
              <a:solidFill>
                <a:schemeClr val="tx1"/>
              </a:solidFill>
              <a:latin typeface="+mn-lt"/>
              <a:ea typeface="+mn-ea"/>
              <a:cs typeface="+mn-cs"/>
            </a:endParaRPr>
          </a:p>
          <a:p>
            <a:endParaRPr lang="en-GB" baseline="0" dirty="0" smtClean="0"/>
          </a:p>
          <a:p>
            <a:r>
              <a:rPr lang="en-GB" baseline="0" dirty="0" smtClean="0"/>
              <a:t>Most common areas of knowledge around hand washing and clean water – lower around food and latrines</a:t>
            </a:r>
          </a:p>
          <a:p>
            <a:endParaRPr lang="en-GB" baseline="0" dirty="0" smtClean="0"/>
          </a:p>
          <a:p>
            <a:r>
              <a:rPr lang="en-GB" baseline="0" dirty="0" smtClean="0"/>
              <a:t>Not always clear link though – 48% dirty food cause cholera but only 23% know that covering food and eating it hot is one way to prevent cholera</a:t>
            </a:r>
          </a:p>
          <a:p>
            <a:endParaRPr lang="en-GB" baseline="0" dirty="0" smtClean="0"/>
          </a:p>
          <a:p>
            <a:endParaRPr lang="en-GB" dirty="0"/>
          </a:p>
        </p:txBody>
      </p:sp>
      <p:sp>
        <p:nvSpPr>
          <p:cNvPr id="4" name="Slide Number Placeholder 3"/>
          <p:cNvSpPr>
            <a:spLocks noGrp="1"/>
          </p:cNvSpPr>
          <p:nvPr>
            <p:ph type="sldNum" sz="quarter" idx="10"/>
          </p:nvPr>
        </p:nvSpPr>
        <p:spPr/>
        <p:txBody>
          <a:bodyPr/>
          <a:lstStyle/>
          <a:p>
            <a:fld id="{73A19561-1BB8-4165-A927-694A5DA69049}" type="slidenum">
              <a:rPr lang="en-GB" smtClean="0"/>
              <a:pPr/>
              <a:t>10</a:t>
            </a:fld>
            <a:endParaRPr lang="en-GB"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Cover without photo">
    <p:spTree>
      <p:nvGrpSpPr>
        <p:cNvPr id="1" name=""/>
        <p:cNvGrpSpPr/>
        <p:nvPr/>
      </p:nvGrpSpPr>
      <p:grpSpPr>
        <a:xfrm>
          <a:off x="0" y="0"/>
          <a:ext cx="0" cy="0"/>
          <a:chOff x="0" y="0"/>
          <a:chExt cx="0" cy="0"/>
        </a:xfrm>
      </p:grpSpPr>
      <p:grpSp>
        <p:nvGrpSpPr>
          <p:cNvPr id="4" name="Group 16"/>
          <p:cNvGrpSpPr>
            <a:grpSpLocks/>
          </p:cNvGrpSpPr>
          <p:nvPr/>
        </p:nvGrpSpPr>
        <p:grpSpPr bwMode="auto">
          <a:xfrm>
            <a:off x="339725" y="339725"/>
            <a:ext cx="1260475" cy="1260475"/>
            <a:chOff x="228600" y="228600"/>
            <a:chExt cx="1260000" cy="1260000"/>
          </a:xfrm>
        </p:grpSpPr>
        <p:sp>
          <p:nvSpPr>
            <p:cNvPr id="5" name="Oval 4"/>
            <p:cNvSpPr/>
            <p:nvPr/>
          </p:nvSpPr>
          <p:spPr>
            <a:xfrm>
              <a:off x="228600" y="228600"/>
              <a:ext cx="1260000" cy="1260000"/>
            </a:xfrm>
            <a:prstGeom prst="ellipse">
              <a:avLst/>
            </a:prstGeom>
            <a:solidFill>
              <a:srgbClr val="CF1C21"/>
            </a:solidFill>
            <a:ln w="31750">
              <a:solidFill>
                <a:schemeClr val="bg1"/>
              </a:solidFill>
              <a:round/>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6" name="TextBox 5"/>
            <p:cNvSpPr txBox="1"/>
            <p:nvPr/>
          </p:nvSpPr>
          <p:spPr>
            <a:xfrm>
              <a:off x="282555" y="625325"/>
              <a:ext cx="1144157" cy="461789"/>
            </a:xfrm>
            <a:prstGeom prst="rect">
              <a:avLst/>
            </a:prstGeom>
            <a:noFill/>
          </p:spPr>
          <p:txBody>
            <a:bodyPr lIns="0" tIns="0" rIns="0" bIns="0">
              <a:spAutoFit/>
            </a:bodyPr>
            <a:lstStyle/>
            <a:p>
              <a:pPr algn="ctr" fontAlgn="auto">
                <a:spcBef>
                  <a:spcPts val="0"/>
                </a:spcBef>
                <a:spcAft>
                  <a:spcPts val="0"/>
                </a:spcAft>
                <a:defRPr/>
              </a:pPr>
              <a:r>
                <a:rPr lang="en-US" sz="1000" b="1" dirty="0">
                  <a:solidFill>
                    <a:schemeClr val="bg1"/>
                  </a:solidFill>
                  <a:latin typeface="+mn-lt"/>
                  <a:cs typeface="Arial"/>
                </a:rPr>
                <a:t>Presentation title</a:t>
              </a:r>
            </a:p>
            <a:p>
              <a:pPr algn="ctr" fontAlgn="auto">
                <a:spcBef>
                  <a:spcPts val="0"/>
                </a:spcBef>
                <a:spcAft>
                  <a:spcPts val="0"/>
                </a:spcAft>
                <a:defRPr/>
              </a:pPr>
              <a:r>
                <a:rPr lang="en-US" sz="1000" b="1" dirty="0">
                  <a:solidFill>
                    <a:schemeClr val="bg1"/>
                  </a:solidFill>
                  <a:latin typeface="+mn-lt"/>
                  <a:cs typeface="Arial"/>
                </a:rPr>
                <a:t>at-a-glance info</a:t>
              </a:r>
            </a:p>
            <a:p>
              <a:pPr algn="ctr" fontAlgn="auto">
                <a:spcBef>
                  <a:spcPts val="0"/>
                </a:spcBef>
                <a:spcAft>
                  <a:spcPts val="0"/>
                </a:spcAft>
                <a:defRPr/>
              </a:pPr>
              <a:r>
                <a:rPr lang="en-US" sz="1000" b="1" dirty="0">
                  <a:solidFill>
                    <a:schemeClr val="bg1"/>
                  </a:solidFill>
                  <a:latin typeface="+mn-lt"/>
                  <a:cs typeface="Arial"/>
                </a:rPr>
                <a:t>(in slide master)</a:t>
              </a:r>
            </a:p>
          </p:txBody>
        </p:sp>
      </p:grpSp>
      <p:sp>
        <p:nvSpPr>
          <p:cNvPr id="7" name="Rectangle 6"/>
          <p:cNvSpPr/>
          <p:nvPr/>
        </p:nvSpPr>
        <p:spPr>
          <a:xfrm>
            <a:off x="152400" y="152400"/>
            <a:ext cx="8839200" cy="5753100"/>
          </a:xfrm>
          <a:prstGeom prst="rect">
            <a:avLst/>
          </a:prstGeom>
          <a:solidFill>
            <a:srgbClr val="66584E">
              <a:alpha val="80000"/>
            </a:srgb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grpSp>
        <p:nvGrpSpPr>
          <p:cNvPr id="8" name="Group 11"/>
          <p:cNvGrpSpPr>
            <a:grpSpLocks/>
          </p:cNvGrpSpPr>
          <p:nvPr/>
        </p:nvGrpSpPr>
        <p:grpSpPr bwMode="auto">
          <a:xfrm>
            <a:off x="339725" y="339725"/>
            <a:ext cx="1260475" cy="1260475"/>
            <a:chOff x="228600" y="228600"/>
            <a:chExt cx="1260000" cy="1260000"/>
          </a:xfrm>
        </p:grpSpPr>
        <p:sp>
          <p:nvSpPr>
            <p:cNvPr id="9" name="Oval 8"/>
            <p:cNvSpPr/>
            <p:nvPr/>
          </p:nvSpPr>
          <p:spPr>
            <a:xfrm>
              <a:off x="228600" y="228600"/>
              <a:ext cx="1260000" cy="1260000"/>
            </a:xfrm>
            <a:prstGeom prst="ellipse">
              <a:avLst/>
            </a:prstGeom>
            <a:solidFill>
              <a:srgbClr val="CF1C21"/>
            </a:solidFill>
            <a:ln w="31750">
              <a:solidFill>
                <a:schemeClr val="bg1"/>
              </a:solidFill>
              <a:round/>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0" name="TextBox 9"/>
            <p:cNvSpPr txBox="1"/>
            <p:nvPr/>
          </p:nvSpPr>
          <p:spPr>
            <a:xfrm>
              <a:off x="282555" y="560263"/>
              <a:ext cx="1144157" cy="307661"/>
            </a:xfrm>
            <a:prstGeom prst="rect">
              <a:avLst/>
            </a:prstGeom>
            <a:noFill/>
          </p:spPr>
          <p:txBody>
            <a:bodyPr lIns="0" tIns="0" rIns="0" bIns="0">
              <a:spAutoFit/>
            </a:bodyPr>
            <a:lstStyle/>
            <a:p>
              <a:pPr algn="ctr">
                <a:defRPr/>
              </a:pPr>
              <a:r>
                <a:rPr lang="en-US" sz="1000" b="1" dirty="0" smtClean="0">
                  <a:solidFill>
                    <a:schemeClr val="bg1"/>
                  </a:solidFill>
                </a:rPr>
                <a:t>Beneficiary Communications</a:t>
              </a:r>
              <a:endParaRPr lang="en-US" sz="1000" b="1" dirty="0">
                <a:solidFill>
                  <a:schemeClr val="bg1"/>
                </a:solidFill>
              </a:endParaRPr>
            </a:p>
          </p:txBody>
        </p:sp>
      </p:grpSp>
      <p:grpSp>
        <p:nvGrpSpPr>
          <p:cNvPr id="11" name="Group 17"/>
          <p:cNvGrpSpPr>
            <a:grpSpLocks/>
          </p:cNvGrpSpPr>
          <p:nvPr/>
        </p:nvGrpSpPr>
        <p:grpSpPr bwMode="auto">
          <a:xfrm>
            <a:off x="152400" y="5943600"/>
            <a:ext cx="8839200" cy="787400"/>
            <a:chOff x="96" y="3744"/>
            <a:chExt cx="5568" cy="496"/>
          </a:xfrm>
        </p:grpSpPr>
        <p:sp>
          <p:nvSpPr>
            <p:cNvPr id="12" name="Rectangle 11"/>
            <p:cNvSpPr/>
            <p:nvPr/>
          </p:nvSpPr>
          <p:spPr bwMode="auto">
            <a:xfrm>
              <a:off x="96" y="3744"/>
              <a:ext cx="5568" cy="496"/>
            </a:xfrm>
            <a:prstGeom prst="rect">
              <a:avLst/>
            </a:prstGeom>
            <a:solidFill>
              <a:srgbClr val="DB0000"/>
            </a:solidFill>
            <a:ln w="9525" cap="flat" cmpd="sng" algn="ctr">
              <a:solidFill>
                <a:schemeClr val="bg1"/>
              </a:solidFill>
              <a:prstDash val="solid"/>
              <a:round/>
              <a:headEnd type="none" w="med" len="med"/>
              <a:tailEnd type="none" w="med" len="med"/>
            </a:ln>
            <a:effectLst/>
          </p:spPr>
          <p:txBody>
            <a:bodyPr/>
            <a:lstStyle/>
            <a:p>
              <a:pPr marL="342900" indent="-342900" fontAlgn="auto">
                <a:spcBef>
                  <a:spcPct val="20000"/>
                </a:spcBef>
                <a:spcAft>
                  <a:spcPts val="0"/>
                </a:spcAft>
                <a:buFontTx/>
                <a:buChar char="•"/>
                <a:defRPr/>
              </a:pPr>
              <a:endParaRPr lang="en-US" sz="3200" dirty="0">
                <a:latin typeface="Arial" charset="0"/>
                <a:cs typeface="Arial" charset="0"/>
              </a:endParaRPr>
            </a:p>
          </p:txBody>
        </p:sp>
        <p:sp>
          <p:nvSpPr>
            <p:cNvPr id="13" name="TextBox 12"/>
            <p:cNvSpPr txBox="1"/>
            <p:nvPr/>
          </p:nvSpPr>
          <p:spPr bwMode="auto">
            <a:xfrm>
              <a:off x="192" y="3921"/>
              <a:ext cx="1968" cy="212"/>
            </a:xfrm>
            <a:prstGeom prst="rect">
              <a:avLst/>
            </a:prstGeom>
            <a:noFill/>
          </p:spPr>
          <p:txBody>
            <a:bodyPr lIns="0" tIns="0" rIns="0" bIns="0">
              <a:spAutoFit/>
            </a:bodyPr>
            <a:lstStyle/>
            <a:p>
              <a:pPr>
                <a:spcBef>
                  <a:spcPts val="250"/>
                </a:spcBef>
                <a:defRPr/>
              </a:pPr>
              <a:r>
                <a:rPr lang="en-US" sz="1600" b="1" baseline="30000" dirty="0">
                  <a:solidFill>
                    <a:srgbClr val="541818"/>
                  </a:solidFill>
                  <a:latin typeface="Arial Rounded MT Bold" pitchFamily="34" charset="0"/>
                </a:rPr>
                <a:t>www.ifrc.org </a:t>
              </a:r>
              <a:br>
                <a:rPr lang="en-US" sz="1600" b="1" baseline="30000" dirty="0">
                  <a:solidFill>
                    <a:srgbClr val="541818"/>
                  </a:solidFill>
                  <a:latin typeface="Arial Rounded MT Bold" pitchFamily="34" charset="0"/>
                </a:rPr>
              </a:br>
              <a:r>
                <a:rPr lang="en-US" sz="1600" b="1" baseline="30000" dirty="0">
                  <a:solidFill>
                    <a:schemeClr val="bg1"/>
                  </a:solidFill>
                  <a:latin typeface="Arial Rounded MT Bold" pitchFamily="34" charset="0"/>
                </a:rPr>
                <a:t>Sauver des vies, changer les mentalités.</a:t>
              </a:r>
            </a:p>
          </p:txBody>
        </p:sp>
        <p:pic>
          <p:nvPicPr>
            <p:cNvPr id="14" name="Picture 16" descr="IFRC_logo_FR_REV.gif                                           003022E3Macintosh HD                   C3E3631A:"/>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456" y="3894"/>
              <a:ext cx="2004" cy="195"/>
            </a:xfrm>
            <a:prstGeom prst="rect">
              <a:avLst/>
            </a:prstGeom>
            <a:noFill/>
            <a:ln w="9525">
              <a:noFill/>
              <a:miter lim="800000"/>
              <a:headEnd/>
              <a:tailEnd/>
            </a:ln>
          </p:spPr>
        </p:pic>
      </p:grpSp>
      <p:sp>
        <p:nvSpPr>
          <p:cNvPr id="2" name="Title 1"/>
          <p:cNvSpPr>
            <a:spLocks noGrp="1"/>
          </p:cNvSpPr>
          <p:nvPr>
            <p:ph type="ctrTitle"/>
          </p:nvPr>
        </p:nvSpPr>
        <p:spPr>
          <a:xfrm>
            <a:off x="990600" y="2819400"/>
            <a:ext cx="7239000" cy="647591"/>
          </a:xfrm>
        </p:spPr>
        <p:txBody>
          <a:bodyPr/>
          <a:lstStyle>
            <a:lvl1pPr algn="r">
              <a:defRPr b="1">
                <a:solidFill>
                  <a:schemeClr val="bg1"/>
                </a:solidFill>
              </a:defRPr>
            </a:lvl1pPr>
          </a:lstStyle>
          <a:p>
            <a:r>
              <a:rPr lang="en-US" smtClean="0"/>
              <a:t>Click to edit Master title style</a:t>
            </a:r>
            <a:endParaRPr lang="en-GB" dirty="0"/>
          </a:p>
        </p:txBody>
      </p:sp>
      <p:sp>
        <p:nvSpPr>
          <p:cNvPr id="3" name="Subtitle 2"/>
          <p:cNvSpPr>
            <a:spLocks noGrp="1"/>
          </p:cNvSpPr>
          <p:nvPr>
            <p:ph type="subTitle" idx="1"/>
          </p:nvPr>
        </p:nvSpPr>
        <p:spPr>
          <a:xfrm>
            <a:off x="990600" y="3886200"/>
            <a:ext cx="7239000" cy="1752600"/>
          </a:xfrm>
        </p:spPr>
        <p:txBody>
          <a:bodyPr>
            <a:normAutofit/>
          </a:bodyPr>
          <a:lstStyle>
            <a:lvl1pPr marL="0" indent="0" algn="r">
              <a:buNone/>
              <a:defRPr sz="2400" b="1">
                <a:solidFill>
                  <a:srgbClr val="541818"/>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grpSp>
        <p:nvGrpSpPr>
          <p:cNvPr id="3" name="Group 16"/>
          <p:cNvGrpSpPr>
            <a:grpSpLocks/>
          </p:cNvGrpSpPr>
          <p:nvPr/>
        </p:nvGrpSpPr>
        <p:grpSpPr bwMode="auto">
          <a:xfrm>
            <a:off x="339725" y="339725"/>
            <a:ext cx="1260475" cy="1260475"/>
            <a:chOff x="228600" y="228600"/>
            <a:chExt cx="1260000" cy="1260000"/>
          </a:xfrm>
        </p:grpSpPr>
        <p:sp>
          <p:nvSpPr>
            <p:cNvPr id="4" name="Oval 3"/>
            <p:cNvSpPr/>
            <p:nvPr/>
          </p:nvSpPr>
          <p:spPr>
            <a:xfrm>
              <a:off x="228600" y="228600"/>
              <a:ext cx="1260000" cy="1260000"/>
            </a:xfrm>
            <a:prstGeom prst="ellipse">
              <a:avLst/>
            </a:prstGeom>
            <a:solidFill>
              <a:srgbClr val="CF1C21"/>
            </a:solidFill>
            <a:ln w="31750">
              <a:solidFill>
                <a:schemeClr val="bg1"/>
              </a:solidFill>
              <a:round/>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5" name="TextBox 4"/>
            <p:cNvSpPr txBox="1"/>
            <p:nvPr/>
          </p:nvSpPr>
          <p:spPr>
            <a:xfrm>
              <a:off x="282555" y="542807"/>
              <a:ext cx="1144157" cy="615718"/>
            </a:xfrm>
            <a:prstGeom prst="rect">
              <a:avLst/>
            </a:prstGeom>
            <a:noFill/>
          </p:spPr>
          <p:txBody>
            <a:bodyPr lIns="0" tIns="0" rIns="0" bIns="0">
              <a:spAutoFit/>
            </a:bodyPr>
            <a:lstStyle/>
            <a:p>
              <a:pPr algn="ctr">
                <a:defRPr/>
              </a:pPr>
              <a:r>
                <a:rPr lang="en-US" sz="1000" b="1" dirty="0">
                  <a:solidFill>
                    <a:schemeClr val="bg1"/>
                  </a:solidFill>
                </a:rPr>
                <a:t>Titre de la présentation et date</a:t>
              </a:r>
            </a:p>
            <a:p>
              <a:pPr algn="ctr">
                <a:defRPr/>
              </a:pPr>
              <a:r>
                <a:rPr lang="en-US" sz="1000" b="1" dirty="0">
                  <a:solidFill>
                    <a:schemeClr val="bg1"/>
                  </a:solidFill>
                </a:rPr>
                <a:t>(dans le masque)</a:t>
              </a:r>
            </a:p>
          </p:txBody>
        </p:sp>
      </p:grpSp>
      <p:cxnSp>
        <p:nvCxnSpPr>
          <p:cNvPr id="6" name="Straight Connector 5"/>
          <p:cNvCxnSpPr/>
          <p:nvPr/>
        </p:nvCxnSpPr>
        <p:spPr>
          <a:xfrm>
            <a:off x="1828800" y="354013"/>
            <a:ext cx="6858000" cy="1587"/>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1828800" y="1495425"/>
            <a:ext cx="6858000" cy="1588"/>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8" name="Group 13"/>
          <p:cNvGrpSpPr>
            <a:grpSpLocks/>
          </p:cNvGrpSpPr>
          <p:nvPr/>
        </p:nvGrpSpPr>
        <p:grpSpPr bwMode="auto">
          <a:xfrm>
            <a:off x="152400" y="5943600"/>
            <a:ext cx="8839200" cy="787400"/>
            <a:chOff x="96" y="3744"/>
            <a:chExt cx="5568" cy="496"/>
          </a:xfrm>
        </p:grpSpPr>
        <p:sp>
          <p:nvSpPr>
            <p:cNvPr id="9" name="Rectangle 8"/>
            <p:cNvSpPr/>
            <p:nvPr/>
          </p:nvSpPr>
          <p:spPr bwMode="auto">
            <a:xfrm>
              <a:off x="96" y="3744"/>
              <a:ext cx="5568" cy="496"/>
            </a:xfrm>
            <a:prstGeom prst="rect">
              <a:avLst/>
            </a:prstGeom>
            <a:solidFill>
              <a:srgbClr val="DB0000"/>
            </a:solidFill>
            <a:ln w="9525" cap="flat" cmpd="sng" algn="ctr">
              <a:solidFill>
                <a:schemeClr val="bg1"/>
              </a:solidFill>
              <a:prstDash val="solid"/>
              <a:round/>
              <a:headEnd type="none" w="med" len="med"/>
              <a:tailEnd type="none" w="med" len="med"/>
            </a:ln>
            <a:effectLst/>
          </p:spPr>
          <p:txBody>
            <a:bodyPr/>
            <a:lstStyle/>
            <a:p>
              <a:pPr marL="342900" indent="-342900" fontAlgn="auto">
                <a:spcBef>
                  <a:spcPct val="20000"/>
                </a:spcBef>
                <a:spcAft>
                  <a:spcPts val="0"/>
                </a:spcAft>
                <a:buFontTx/>
                <a:buChar char="•"/>
                <a:defRPr/>
              </a:pPr>
              <a:endParaRPr lang="en-US" sz="3200" dirty="0">
                <a:latin typeface="Arial" charset="0"/>
                <a:cs typeface="Arial" charset="0"/>
              </a:endParaRPr>
            </a:p>
          </p:txBody>
        </p:sp>
        <p:sp>
          <p:nvSpPr>
            <p:cNvPr id="10" name="TextBox 9"/>
            <p:cNvSpPr txBox="1"/>
            <p:nvPr/>
          </p:nvSpPr>
          <p:spPr bwMode="auto">
            <a:xfrm>
              <a:off x="192" y="3921"/>
              <a:ext cx="1968" cy="212"/>
            </a:xfrm>
            <a:prstGeom prst="rect">
              <a:avLst/>
            </a:prstGeom>
            <a:noFill/>
          </p:spPr>
          <p:txBody>
            <a:bodyPr lIns="0" tIns="0" rIns="0" bIns="0">
              <a:spAutoFit/>
            </a:bodyPr>
            <a:lstStyle/>
            <a:p>
              <a:pPr>
                <a:spcBef>
                  <a:spcPts val="250"/>
                </a:spcBef>
                <a:defRPr/>
              </a:pPr>
              <a:r>
                <a:rPr lang="en-US" sz="1600" b="1" baseline="30000" dirty="0">
                  <a:solidFill>
                    <a:srgbClr val="541818"/>
                  </a:solidFill>
                  <a:latin typeface="Arial Rounded MT Bold" pitchFamily="34" charset="0"/>
                </a:rPr>
                <a:t>www.ifrc.org </a:t>
              </a:r>
              <a:br>
                <a:rPr lang="en-US" sz="1600" b="1" baseline="30000" dirty="0">
                  <a:solidFill>
                    <a:srgbClr val="541818"/>
                  </a:solidFill>
                  <a:latin typeface="Arial Rounded MT Bold" pitchFamily="34" charset="0"/>
                </a:rPr>
              </a:br>
              <a:r>
                <a:rPr lang="en-US" sz="1600" b="1" baseline="30000" dirty="0">
                  <a:solidFill>
                    <a:schemeClr val="bg1"/>
                  </a:solidFill>
                  <a:latin typeface="Arial Rounded MT Bold" pitchFamily="34" charset="0"/>
                </a:rPr>
                <a:t>Sauver des vies, changer les mentalités.</a:t>
              </a:r>
            </a:p>
          </p:txBody>
        </p:sp>
        <p:pic>
          <p:nvPicPr>
            <p:cNvPr id="11" name="Picture 16" descr="IFRC_logo_FR_REV.gif                                           003022E3Macintosh HD                   C3E3631A:"/>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456" y="3894"/>
              <a:ext cx="2004" cy="195"/>
            </a:xfrm>
            <a:prstGeom prst="rect">
              <a:avLst/>
            </a:prstGeom>
            <a:noFill/>
            <a:ln w="9525">
              <a:noFill/>
              <a:miter lim="800000"/>
              <a:headEnd/>
              <a:tailEnd/>
            </a:ln>
          </p:spPr>
        </p:pic>
      </p:grpSp>
      <p:sp>
        <p:nvSpPr>
          <p:cNvPr id="2" name="Title 1"/>
          <p:cNvSpPr>
            <a:spLocks noGrp="1"/>
          </p:cNvSpPr>
          <p:nvPr>
            <p:ph type="title"/>
          </p:nvPr>
        </p:nvSpPr>
        <p:spPr/>
        <p:txBody>
          <a:bodyPr/>
          <a:lstStyle/>
          <a:p>
            <a:r>
              <a:rPr lang="en-US" smtClean="0"/>
              <a:t>Click to edit Master title style</a:t>
            </a:r>
            <a:endParaRPr lang="en-GB"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Communication in Haiti</a:t>
            </a:r>
            <a:endParaRPr lang="en-GB"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5" name="Oval 4"/>
          <p:cNvSpPr/>
          <p:nvPr/>
        </p:nvSpPr>
        <p:spPr bwMode="auto">
          <a:xfrm>
            <a:off x="339725" y="339725"/>
            <a:ext cx="1260475" cy="1260475"/>
          </a:xfrm>
          <a:prstGeom prst="ellipse">
            <a:avLst/>
          </a:prstGeom>
          <a:solidFill>
            <a:srgbClr val="CF1C21"/>
          </a:solidFill>
          <a:ln w="31750">
            <a:solidFill>
              <a:schemeClr val="bg1"/>
            </a:solidFill>
            <a:round/>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cxnSp>
        <p:nvCxnSpPr>
          <p:cNvPr id="7" name="Straight Connector 6"/>
          <p:cNvCxnSpPr/>
          <p:nvPr/>
        </p:nvCxnSpPr>
        <p:spPr>
          <a:xfrm>
            <a:off x="1828800" y="354013"/>
            <a:ext cx="6858000" cy="1587"/>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1828800" y="1495425"/>
            <a:ext cx="6858000" cy="1588"/>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9" name="Group 13"/>
          <p:cNvGrpSpPr>
            <a:grpSpLocks/>
          </p:cNvGrpSpPr>
          <p:nvPr/>
        </p:nvGrpSpPr>
        <p:grpSpPr bwMode="auto">
          <a:xfrm>
            <a:off x="152400" y="5943600"/>
            <a:ext cx="8839200" cy="787400"/>
            <a:chOff x="96" y="3744"/>
            <a:chExt cx="5568" cy="496"/>
          </a:xfrm>
        </p:grpSpPr>
        <p:sp>
          <p:nvSpPr>
            <p:cNvPr id="10" name="Rectangle 9"/>
            <p:cNvSpPr/>
            <p:nvPr/>
          </p:nvSpPr>
          <p:spPr bwMode="auto">
            <a:xfrm>
              <a:off x="96" y="3744"/>
              <a:ext cx="5568" cy="496"/>
            </a:xfrm>
            <a:prstGeom prst="rect">
              <a:avLst/>
            </a:prstGeom>
            <a:solidFill>
              <a:srgbClr val="DB0000"/>
            </a:solidFill>
            <a:ln w="9525" cap="flat" cmpd="sng" algn="ctr">
              <a:solidFill>
                <a:schemeClr val="bg1"/>
              </a:solidFill>
              <a:prstDash val="solid"/>
              <a:round/>
              <a:headEnd type="none" w="med" len="med"/>
              <a:tailEnd type="none" w="med" len="med"/>
            </a:ln>
            <a:effectLst/>
          </p:spPr>
          <p:txBody>
            <a:bodyPr/>
            <a:lstStyle/>
            <a:p>
              <a:pPr marL="342900" indent="-342900" fontAlgn="auto">
                <a:spcBef>
                  <a:spcPct val="20000"/>
                </a:spcBef>
                <a:spcAft>
                  <a:spcPts val="0"/>
                </a:spcAft>
                <a:buFontTx/>
                <a:buChar char="•"/>
                <a:defRPr/>
              </a:pPr>
              <a:endParaRPr lang="en-US" sz="3200" dirty="0">
                <a:latin typeface="Arial" charset="0"/>
                <a:cs typeface="Arial" charset="0"/>
              </a:endParaRPr>
            </a:p>
          </p:txBody>
        </p:sp>
        <p:sp>
          <p:nvSpPr>
            <p:cNvPr id="11" name="TextBox 10"/>
            <p:cNvSpPr txBox="1"/>
            <p:nvPr/>
          </p:nvSpPr>
          <p:spPr bwMode="auto">
            <a:xfrm>
              <a:off x="192" y="3921"/>
              <a:ext cx="1968" cy="212"/>
            </a:xfrm>
            <a:prstGeom prst="rect">
              <a:avLst/>
            </a:prstGeom>
            <a:noFill/>
          </p:spPr>
          <p:txBody>
            <a:bodyPr lIns="0" tIns="0" rIns="0" bIns="0">
              <a:spAutoFit/>
            </a:bodyPr>
            <a:lstStyle/>
            <a:p>
              <a:pPr>
                <a:spcBef>
                  <a:spcPts val="250"/>
                </a:spcBef>
                <a:defRPr/>
              </a:pPr>
              <a:r>
                <a:rPr lang="en-US" sz="1600" b="1" baseline="30000" dirty="0">
                  <a:solidFill>
                    <a:srgbClr val="541818"/>
                  </a:solidFill>
                  <a:latin typeface="Arial Rounded MT Bold" pitchFamily="34" charset="0"/>
                </a:rPr>
                <a:t>www.ifrc.org </a:t>
              </a:r>
              <a:br>
                <a:rPr lang="en-US" sz="1600" b="1" baseline="30000" dirty="0">
                  <a:solidFill>
                    <a:srgbClr val="541818"/>
                  </a:solidFill>
                  <a:latin typeface="Arial Rounded MT Bold" pitchFamily="34" charset="0"/>
                </a:rPr>
              </a:br>
              <a:r>
                <a:rPr lang="en-US" sz="1600" b="1" baseline="30000" dirty="0">
                  <a:solidFill>
                    <a:schemeClr val="bg1"/>
                  </a:solidFill>
                  <a:latin typeface="Arial Rounded MT Bold" pitchFamily="34" charset="0"/>
                </a:rPr>
                <a:t>Sauver des vies, changer les mentalités.</a:t>
              </a:r>
            </a:p>
          </p:txBody>
        </p:sp>
        <p:pic>
          <p:nvPicPr>
            <p:cNvPr id="12" name="Picture 16" descr="IFRC_logo_FR_REV.gif                                           003022E3Macintosh HD                   C3E3631A:"/>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456" y="3894"/>
              <a:ext cx="2004" cy="195"/>
            </a:xfrm>
            <a:prstGeom prst="rect">
              <a:avLst/>
            </a:prstGeom>
            <a:noFill/>
            <a:ln w="9525">
              <a:noFill/>
              <a:miter lim="800000"/>
              <a:headEnd/>
              <a:tailEnd/>
            </a:ln>
          </p:spPr>
        </p:pic>
      </p:grpSp>
      <p:sp>
        <p:nvSpPr>
          <p:cNvPr id="2" name="Title 1"/>
          <p:cNvSpPr>
            <a:spLocks noGrp="1"/>
          </p:cNvSpPr>
          <p:nvPr>
            <p:ph type="title"/>
          </p:nvPr>
        </p:nvSpPr>
        <p:spPr/>
        <p:txBody>
          <a:bodyPr/>
          <a:lstStyle/>
          <a:p>
            <a:r>
              <a:rPr lang="en-US" smtClean="0"/>
              <a:t>Click to edit Master title style</a:t>
            </a:r>
            <a:endParaRPr lang="en-GB"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3" name="TextBox 12"/>
          <p:cNvSpPr txBox="1"/>
          <p:nvPr userDrawn="1"/>
        </p:nvSpPr>
        <p:spPr bwMode="auto">
          <a:xfrm>
            <a:off x="393700" y="671513"/>
            <a:ext cx="1144588" cy="307777"/>
          </a:xfrm>
          <a:prstGeom prst="rect">
            <a:avLst/>
          </a:prstGeom>
          <a:noFill/>
        </p:spPr>
        <p:txBody>
          <a:bodyPr lIns="0" tIns="0" rIns="0" bIns="0">
            <a:spAutoFit/>
          </a:bodyPr>
          <a:lstStyle/>
          <a:p>
            <a:pPr algn="ctr">
              <a:defRPr/>
            </a:pPr>
            <a:r>
              <a:rPr lang="en-US" sz="1000" b="1" dirty="0" smtClean="0">
                <a:solidFill>
                  <a:schemeClr val="bg1"/>
                </a:solidFill>
              </a:rPr>
              <a:t>Beneficiary Communications</a:t>
            </a:r>
            <a:endParaRPr lang="en-US" sz="1000" b="1" dirty="0">
              <a:solidFill>
                <a:schemeClr val="bg1"/>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hart Layout">
    <p:spTree>
      <p:nvGrpSpPr>
        <p:cNvPr id="1" name=""/>
        <p:cNvGrpSpPr/>
        <p:nvPr/>
      </p:nvGrpSpPr>
      <p:grpSpPr>
        <a:xfrm>
          <a:off x="0" y="0"/>
          <a:ext cx="0" cy="0"/>
          <a:chOff x="0" y="0"/>
          <a:chExt cx="0" cy="0"/>
        </a:xfrm>
      </p:grpSpPr>
      <p:sp>
        <p:nvSpPr>
          <p:cNvPr id="8" name="Oval 7"/>
          <p:cNvSpPr/>
          <p:nvPr/>
        </p:nvSpPr>
        <p:spPr bwMode="auto">
          <a:xfrm>
            <a:off x="339725" y="339725"/>
            <a:ext cx="1260475" cy="1260475"/>
          </a:xfrm>
          <a:prstGeom prst="ellipse">
            <a:avLst/>
          </a:prstGeom>
          <a:solidFill>
            <a:srgbClr val="CF1C21"/>
          </a:solidFill>
          <a:ln w="31750">
            <a:solidFill>
              <a:schemeClr val="bg1"/>
            </a:solidFill>
            <a:round/>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cxnSp>
        <p:nvCxnSpPr>
          <p:cNvPr id="10" name="Straight Connector 9"/>
          <p:cNvCxnSpPr/>
          <p:nvPr/>
        </p:nvCxnSpPr>
        <p:spPr>
          <a:xfrm>
            <a:off x="1828800" y="354013"/>
            <a:ext cx="6858000" cy="1587"/>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1828800" y="1495425"/>
            <a:ext cx="6858000" cy="1588"/>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12" name="Group 13"/>
          <p:cNvGrpSpPr>
            <a:grpSpLocks/>
          </p:cNvGrpSpPr>
          <p:nvPr/>
        </p:nvGrpSpPr>
        <p:grpSpPr bwMode="auto">
          <a:xfrm>
            <a:off x="152400" y="5943600"/>
            <a:ext cx="8839200" cy="787400"/>
            <a:chOff x="96" y="3744"/>
            <a:chExt cx="5568" cy="496"/>
          </a:xfrm>
        </p:grpSpPr>
        <p:sp>
          <p:nvSpPr>
            <p:cNvPr id="13" name="Rectangle 12"/>
            <p:cNvSpPr/>
            <p:nvPr/>
          </p:nvSpPr>
          <p:spPr bwMode="auto">
            <a:xfrm>
              <a:off x="96" y="3744"/>
              <a:ext cx="5568" cy="496"/>
            </a:xfrm>
            <a:prstGeom prst="rect">
              <a:avLst/>
            </a:prstGeom>
            <a:solidFill>
              <a:srgbClr val="DB0000"/>
            </a:solidFill>
            <a:ln w="9525" cap="flat" cmpd="sng" algn="ctr">
              <a:solidFill>
                <a:schemeClr val="bg1"/>
              </a:solidFill>
              <a:prstDash val="solid"/>
              <a:round/>
              <a:headEnd type="none" w="med" len="med"/>
              <a:tailEnd type="none" w="med" len="med"/>
            </a:ln>
            <a:effectLst/>
          </p:spPr>
          <p:txBody>
            <a:bodyPr/>
            <a:lstStyle/>
            <a:p>
              <a:pPr marL="342900" indent="-342900" fontAlgn="auto">
                <a:spcBef>
                  <a:spcPct val="20000"/>
                </a:spcBef>
                <a:spcAft>
                  <a:spcPts val="0"/>
                </a:spcAft>
                <a:buFontTx/>
                <a:buChar char="•"/>
                <a:defRPr/>
              </a:pPr>
              <a:endParaRPr lang="en-US" sz="3200" dirty="0">
                <a:latin typeface="Arial" charset="0"/>
                <a:cs typeface="Arial" charset="0"/>
              </a:endParaRPr>
            </a:p>
          </p:txBody>
        </p:sp>
        <p:sp>
          <p:nvSpPr>
            <p:cNvPr id="14" name="TextBox 13"/>
            <p:cNvSpPr txBox="1"/>
            <p:nvPr/>
          </p:nvSpPr>
          <p:spPr bwMode="auto">
            <a:xfrm>
              <a:off x="192" y="3921"/>
              <a:ext cx="1968" cy="212"/>
            </a:xfrm>
            <a:prstGeom prst="rect">
              <a:avLst/>
            </a:prstGeom>
            <a:noFill/>
          </p:spPr>
          <p:txBody>
            <a:bodyPr lIns="0" tIns="0" rIns="0" bIns="0">
              <a:spAutoFit/>
            </a:bodyPr>
            <a:lstStyle/>
            <a:p>
              <a:pPr>
                <a:spcBef>
                  <a:spcPts val="250"/>
                </a:spcBef>
                <a:defRPr/>
              </a:pPr>
              <a:r>
                <a:rPr lang="en-US" sz="1600" b="1" baseline="30000" dirty="0">
                  <a:solidFill>
                    <a:srgbClr val="541818"/>
                  </a:solidFill>
                  <a:latin typeface="Arial Rounded MT Bold" pitchFamily="34" charset="0"/>
                </a:rPr>
                <a:t>www.ifrc.org </a:t>
              </a:r>
              <a:br>
                <a:rPr lang="en-US" sz="1600" b="1" baseline="30000" dirty="0">
                  <a:solidFill>
                    <a:srgbClr val="541818"/>
                  </a:solidFill>
                  <a:latin typeface="Arial Rounded MT Bold" pitchFamily="34" charset="0"/>
                </a:rPr>
              </a:br>
              <a:r>
                <a:rPr lang="en-US" sz="1600" b="1" baseline="30000" dirty="0">
                  <a:solidFill>
                    <a:schemeClr val="bg1"/>
                  </a:solidFill>
                  <a:latin typeface="Arial Rounded MT Bold" pitchFamily="34" charset="0"/>
                </a:rPr>
                <a:t>Sauver des vies, changer les mentalités.</a:t>
              </a:r>
            </a:p>
          </p:txBody>
        </p:sp>
        <p:pic>
          <p:nvPicPr>
            <p:cNvPr id="15" name="Picture 16" descr="IFRC_logo_FR_REV.gif                                           003022E3Macintosh HD                   C3E3631A:"/>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456" y="3894"/>
              <a:ext cx="2004" cy="195"/>
            </a:xfrm>
            <a:prstGeom prst="rect">
              <a:avLst/>
            </a:prstGeom>
            <a:noFill/>
            <a:ln w="9525">
              <a:noFill/>
              <a:miter lim="800000"/>
              <a:headEnd/>
              <a:tailEnd/>
            </a:ln>
          </p:spPr>
        </p:pic>
      </p:grpSp>
      <p:sp>
        <p:nvSpPr>
          <p:cNvPr id="4" name="Chart Placeholder 3"/>
          <p:cNvSpPr>
            <a:spLocks noGrp="1"/>
          </p:cNvSpPr>
          <p:nvPr>
            <p:ph type="chart" sz="quarter" idx="10"/>
          </p:nvPr>
        </p:nvSpPr>
        <p:spPr>
          <a:xfrm>
            <a:off x="395536" y="1628800"/>
            <a:ext cx="3352800" cy="4191000"/>
          </a:xfrm>
        </p:spPr>
        <p:txBody>
          <a:bodyPr rtlCol="0">
            <a:normAutofit/>
          </a:bodyPr>
          <a:lstStyle/>
          <a:p>
            <a:pPr lvl="0"/>
            <a:r>
              <a:rPr lang="en-US" noProof="0" dirty="0" smtClean="0"/>
              <a:t>Click icon to add chart</a:t>
            </a:r>
            <a:endParaRPr lang="en-GB" noProof="0" dirty="0"/>
          </a:p>
        </p:txBody>
      </p:sp>
      <p:sp>
        <p:nvSpPr>
          <p:cNvPr id="5" name="Title 4"/>
          <p:cNvSpPr>
            <a:spLocks noGrp="1"/>
          </p:cNvSpPr>
          <p:nvPr>
            <p:ph type="title"/>
          </p:nvPr>
        </p:nvSpPr>
        <p:spPr/>
        <p:txBody>
          <a:bodyPr/>
          <a:lstStyle/>
          <a:p>
            <a:r>
              <a:rPr lang="en-US" smtClean="0"/>
              <a:t>Click to edit Master title style</a:t>
            </a:r>
            <a:endParaRPr lang="en-GB" dirty="0"/>
          </a:p>
        </p:txBody>
      </p:sp>
      <p:sp>
        <p:nvSpPr>
          <p:cNvPr id="7" name="Text Placeholder 6"/>
          <p:cNvSpPr>
            <a:spLocks noGrp="1"/>
          </p:cNvSpPr>
          <p:nvPr>
            <p:ph type="body" sz="quarter" idx="11"/>
          </p:nvPr>
        </p:nvSpPr>
        <p:spPr>
          <a:xfrm>
            <a:off x="3959770" y="1676400"/>
            <a:ext cx="4724400" cy="4191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7" name="TextBox 16"/>
          <p:cNvSpPr txBox="1"/>
          <p:nvPr userDrawn="1"/>
        </p:nvSpPr>
        <p:spPr bwMode="auto">
          <a:xfrm>
            <a:off x="393700" y="671513"/>
            <a:ext cx="1144588" cy="307777"/>
          </a:xfrm>
          <a:prstGeom prst="rect">
            <a:avLst/>
          </a:prstGeom>
          <a:noFill/>
        </p:spPr>
        <p:txBody>
          <a:bodyPr lIns="0" tIns="0" rIns="0" bIns="0">
            <a:spAutoFit/>
          </a:bodyPr>
          <a:lstStyle/>
          <a:p>
            <a:pPr algn="ctr">
              <a:defRPr/>
            </a:pPr>
            <a:r>
              <a:rPr lang="en-US" sz="1000" b="1" dirty="0" smtClean="0">
                <a:solidFill>
                  <a:schemeClr val="bg1"/>
                </a:solidFill>
              </a:rPr>
              <a:t>Beneficiary Communications</a:t>
            </a:r>
            <a:endParaRPr lang="en-US" sz="1000" b="1" dirty="0">
              <a:solidFill>
                <a:schemeClr val="bg1"/>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Photo Layout">
    <p:spTree>
      <p:nvGrpSpPr>
        <p:cNvPr id="1" name=""/>
        <p:cNvGrpSpPr/>
        <p:nvPr/>
      </p:nvGrpSpPr>
      <p:grpSpPr>
        <a:xfrm>
          <a:off x="0" y="0"/>
          <a:ext cx="0" cy="0"/>
          <a:chOff x="0" y="0"/>
          <a:chExt cx="0" cy="0"/>
        </a:xfrm>
      </p:grpSpPr>
      <p:sp>
        <p:nvSpPr>
          <p:cNvPr id="7" name="Oval 6"/>
          <p:cNvSpPr/>
          <p:nvPr/>
        </p:nvSpPr>
        <p:spPr bwMode="auto">
          <a:xfrm>
            <a:off x="339725" y="339725"/>
            <a:ext cx="1260475" cy="1260475"/>
          </a:xfrm>
          <a:prstGeom prst="ellipse">
            <a:avLst/>
          </a:prstGeom>
          <a:solidFill>
            <a:srgbClr val="CF1C21"/>
          </a:solidFill>
          <a:ln w="31750">
            <a:solidFill>
              <a:schemeClr val="bg1"/>
            </a:solidFill>
            <a:round/>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cxnSp>
        <p:nvCxnSpPr>
          <p:cNvPr id="9" name="Straight Connector 8"/>
          <p:cNvCxnSpPr/>
          <p:nvPr/>
        </p:nvCxnSpPr>
        <p:spPr>
          <a:xfrm>
            <a:off x="1828800" y="354013"/>
            <a:ext cx="6858000" cy="1587"/>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1828800" y="1495425"/>
            <a:ext cx="6858000" cy="1588"/>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11" name="Group 13"/>
          <p:cNvGrpSpPr>
            <a:grpSpLocks/>
          </p:cNvGrpSpPr>
          <p:nvPr/>
        </p:nvGrpSpPr>
        <p:grpSpPr bwMode="auto">
          <a:xfrm>
            <a:off x="152400" y="5943600"/>
            <a:ext cx="8839200" cy="787400"/>
            <a:chOff x="96" y="3744"/>
            <a:chExt cx="5568" cy="496"/>
          </a:xfrm>
        </p:grpSpPr>
        <p:sp>
          <p:nvSpPr>
            <p:cNvPr id="12" name="Rectangle 11"/>
            <p:cNvSpPr/>
            <p:nvPr/>
          </p:nvSpPr>
          <p:spPr bwMode="auto">
            <a:xfrm>
              <a:off x="96" y="3744"/>
              <a:ext cx="5568" cy="496"/>
            </a:xfrm>
            <a:prstGeom prst="rect">
              <a:avLst/>
            </a:prstGeom>
            <a:solidFill>
              <a:srgbClr val="DB0000"/>
            </a:solidFill>
            <a:ln w="9525" cap="flat" cmpd="sng" algn="ctr">
              <a:solidFill>
                <a:schemeClr val="bg1"/>
              </a:solidFill>
              <a:prstDash val="solid"/>
              <a:round/>
              <a:headEnd type="none" w="med" len="med"/>
              <a:tailEnd type="none" w="med" len="med"/>
            </a:ln>
            <a:effectLst/>
          </p:spPr>
          <p:txBody>
            <a:bodyPr/>
            <a:lstStyle/>
            <a:p>
              <a:pPr marL="342900" indent="-342900" fontAlgn="auto">
                <a:spcBef>
                  <a:spcPct val="20000"/>
                </a:spcBef>
                <a:spcAft>
                  <a:spcPts val="0"/>
                </a:spcAft>
                <a:buFontTx/>
                <a:buChar char="•"/>
                <a:defRPr/>
              </a:pPr>
              <a:endParaRPr lang="en-US" sz="3200" dirty="0">
                <a:latin typeface="Arial" charset="0"/>
                <a:cs typeface="Arial" charset="0"/>
              </a:endParaRPr>
            </a:p>
          </p:txBody>
        </p:sp>
        <p:sp>
          <p:nvSpPr>
            <p:cNvPr id="13" name="TextBox 12"/>
            <p:cNvSpPr txBox="1"/>
            <p:nvPr/>
          </p:nvSpPr>
          <p:spPr bwMode="auto">
            <a:xfrm>
              <a:off x="192" y="3921"/>
              <a:ext cx="1968" cy="212"/>
            </a:xfrm>
            <a:prstGeom prst="rect">
              <a:avLst/>
            </a:prstGeom>
            <a:noFill/>
          </p:spPr>
          <p:txBody>
            <a:bodyPr lIns="0" tIns="0" rIns="0" bIns="0">
              <a:spAutoFit/>
            </a:bodyPr>
            <a:lstStyle/>
            <a:p>
              <a:pPr>
                <a:spcBef>
                  <a:spcPts val="250"/>
                </a:spcBef>
                <a:defRPr/>
              </a:pPr>
              <a:r>
                <a:rPr lang="en-US" sz="1600" b="1" baseline="30000" dirty="0">
                  <a:solidFill>
                    <a:srgbClr val="541818"/>
                  </a:solidFill>
                  <a:latin typeface="Arial Rounded MT Bold" pitchFamily="34" charset="0"/>
                </a:rPr>
                <a:t>www.ifrc.org </a:t>
              </a:r>
              <a:br>
                <a:rPr lang="en-US" sz="1600" b="1" baseline="30000" dirty="0">
                  <a:solidFill>
                    <a:srgbClr val="541818"/>
                  </a:solidFill>
                  <a:latin typeface="Arial Rounded MT Bold" pitchFamily="34" charset="0"/>
                </a:rPr>
              </a:br>
              <a:r>
                <a:rPr lang="en-US" sz="1600" b="1" baseline="30000" dirty="0">
                  <a:solidFill>
                    <a:schemeClr val="bg1"/>
                  </a:solidFill>
                  <a:latin typeface="Arial Rounded MT Bold" pitchFamily="34" charset="0"/>
                </a:rPr>
                <a:t>Sauver des vies, changer les mentalités.</a:t>
              </a:r>
            </a:p>
          </p:txBody>
        </p:sp>
        <p:pic>
          <p:nvPicPr>
            <p:cNvPr id="14" name="Picture 16" descr="IFRC_logo_FR_REV.gif                                           003022E3Macintosh HD                   C3E3631A:"/>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456" y="3894"/>
              <a:ext cx="2004" cy="195"/>
            </a:xfrm>
            <a:prstGeom prst="rect">
              <a:avLst/>
            </a:prstGeom>
            <a:noFill/>
            <a:ln w="9525">
              <a:noFill/>
              <a:miter lim="800000"/>
              <a:headEnd/>
              <a:tailEnd/>
            </a:ln>
          </p:spPr>
        </p:pic>
      </p:grpSp>
      <p:sp>
        <p:nvSpPr>
          <p:cNvPr id="2" name="Title 1"/>
          <p:cNvSpPr>
            <a:spLocks noGrp="1"/>
          </p:cNvSpPr>
          <p:nvPr>
            <p:ph type="title"/>
          </p:nvPr>
        </p:nvSpPr>
        <p:spPr/>
        <p:txBody>
          <a:bodyPr/>
          <a:lstStyle/>
          <a:p>
            <a:r>
              <a:rPr lang="en-US" smtClean="0"/>
              <a:t>Click to edit Master title style</a:t>
            </a:r>
            <a:endParaRPr lang="en-GB" dirty="0"/>
          </a:p>
        </p:txBody>
      </p:sp>
      <p:sp>
        <p:nvSpPr>
          <p:cNvPr id="4" name="Picture Placeholder 3"/>
          <p:cNvSpPr>
            <a:spLocks noGrp="1"/>
          </p:cNvSpPr>
          <p:nvPr>
            <p:ph type="pic" sz="quarter" idx="10"/>
          </p:nvPr>
        </p:nvSpPr>
        <p:spPr>
          <a:xfrm>
            <a:off x="1828800" y="2895600"/>
            <a:ext cx="6858000" cy="2971800"/>
          </a:xfrm>
        </p:spPr>
        <p:txBody>
          <a:bodyPr rtlCol="0">
            <a:normAutofit/>
          </a:bodyPr>
          <a:lstStyle/>
          <a:p>
            <a:pPr lvl="0"/>
            <a:r>
              <a:rPr lang="en-US" noProof="0" dirty="0" smtClean="0"/>
              <a:t>Click icon to add picture</a:t>
            </a:r>
            <a:endParaRPr lang="en-GB" noProof="0" dirty="0"/>
          </a:p>
        </p:txBody>
      </p:sp>
      <p:sp>
        <p:nvSpPr>
          <p:cNvPr id="6" name="Text Placeholder 5"/>
          <p:cNvSpPr>
            <a:spLocks noGrp="1"/>
          </p:cNvSpPr>
          <p:nvPr>
            <p:ph type="body" sz="quarter" idx="11"/>
          </p:nvPr>
        </p:nvSpPr>
        <p:spPr>
          <a:xfrm>
            <a:off x="1828800" y="1631732"/>
            <a:ext cx="6858000" cy="1143000"/>
          </a:xfrm>
        </p:spPr>
        <p:txBody>
          <a:bodyPr/>
          <a:lstStyle/>
          <a:p>
            <a:pPr lvl="0"/>
            <a:r>
              <a:rPr lang="en-US" smtClean="0"/>
              <a:t>Click to edit Master text styles</a:t>
            </a:r>
          </a:p>
        </p:txBody>
      </p:sp>
      <p:sp>
        <p:nvSpPr>
          <p:cNvPr id="16" name="TextBox 15"/>
          <p:cNvSpPr txBox="1"/>
          <p:nvPr userDrawn="1"/>
        </p:nvSpPr>
        <p:spPr bwMode="auto">
          <a:xfrm>
            <a:off x="393700" y="671513"/>
            <a:ext cx="1144588" cy="307777"/>
          </a:xfrm>
          <a:prstGeom prst="rect">
            <a:avLst/>
          </a:prstGeom>
          <a:noFill/>
        </p:spPr>
        <p:txBody>
          <a:bodyPr lIns="0" tIns="0" rIns="0" bIns="0">
            <a:spAutoFit/>
          </a:bodyPr>
          <a:lstStyle/>
          <a:p>
            <a:pPr algn="ctr">
              <a:defRPr/>
            </a:pPr>
            <a:r>
              <a:rPr lang="en-US" sz="1000" b="1" dirty="0" smtClean="0">
                <a:solidFill>
                  <a:schemeClr val="bg1"/>
                </a:solidFill>
              </a:rPr>
              <a:t>Beneficiary Communications</a:t>
            </a:r>
            <a:endParaRPr lang="en-US" sz="1000" b="1" dirty="0">
              <a:solidFill>
                <a:schemeClr val="bg1"/>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6" name="Oval 5"/>
          <p:cNvSpPr/>
          <p:nvPr/>
        </p:nvSpPr>
        <p:spPr bwMode="auto">
          <a:xfrm>
            <a:off x="339725" y="339725"/>
            <a:ext cx="1260475" cy="1260475"/>
          </a:xfrm>
          <a:prstGeom prst="ellipse">
            <a:avLst/>
          </a:prstGeom>
          <a:solidFill>
            <a:srgbClr val="CF1C21"/>
          </a:solidFill>
          <a:ln w="31750">
            <a:solidFill>
              <a:schemeClr val="bg1"/>
            </a:solidFill>
            <a:round/>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cxnSp>
        <p:nvCxnSpPr>
          <p:cNvPr id="8" name="Straight Connector 7"/>
          <p:cNvCxnSpPr/>
          <p:nvPr/>
        </p:nvCxnSpPr>
        <p:spPr>
          <a:xfrm>
            <a:off x="1828800" y="354013"/>
            <a:ext cx="6858000" cy="1587"/>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1828800" y="1495425"/>
            <a:ext cx="6858000" cy="1588"/>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10" name="Group 13"/>
          <p:cNvGrpSpPr>
            <a:grpSpLocks/>
          </p:cNvGrpSpPr>
          <p:nvPr/>
        </p:nvGrpSpPr>
        <p:grpSpPr bwMode="auto">
          <a:xfrm>
            <a:off x="152400" y="5943600"/>
            <a:ext cx="8839200" cy="787400"/>
            <a:chOff x="96" y="3744"/>
            <a:chExt cx="5568" cy="496"/>
          </a:xfrm>
        </p:grpSpPr>
        <p:sp>
          <p:nvSpPr>
            <p:cNvPr id="11" name="Rectangle 10"/>
            <p:cNvSpPr/>
            <p:nvPr/>
          </p:nvSpPr>
          <p:spPr bwMode="auto">
            <a:xfrm>
              <a:off x="96" y="3744"/>
              <a:ext cx="5568" cy="496"/>
            </a:xfrm>
            <a:prstGeom prst="rect">
              <a:avLst/>
            </a:prstGeom>
            <a:solidFill>
              <a:srgbClr val="DB0000"/>
            </a:solidFill>
            <a:ln w="9525" cap="flat" cmpd="sng" algn="ctr">
              <a:solidFill>
                <a:schemeClr val="bg1"/>
              </a:solidFill>
              <a:prstDash val="solid"/>
              <a:round/>
              <a:headEnd type="none" w="med" len="med"/>
              <a:tailEnd type="none" w="med" len="med"/>
            </a:ln>
            <a:effectLst/>
          </p:spPr>
          <p:txBody>
            <a:bodyPr/>
            <a:lstStyle/>
            <a:p>
              <a:pPr marL="342900" indent="-342900" fontAlgn="auto">
                <a:spcBef>
                  <a:spcPct val="20000"/>
                </a:spcBef>
                <a:spcAft>
                  <a:spcPts val="0"/>
                </a:spcAft>
                <a:buFontTx/>
                <a:buChar char="•"/>
                <a:defRPr/>
              </a:pPr>
              <a:endParaRPr lang="en-US" sz="3200" dirty="0">
                <a:latin typeface="Arial" charset="0"/>
                <a:cs typeface="Arial" charset="0"/>
              </a:endParaRPr>
            </a:p>
          </p:txBody>
        </p:sp>
        <p:sp>
          <p:nvSpPr>
            <p:cNvPr id="12" name="TextBox 11"/>
            <p:cNvSpPr txBox="1"/>
            <p:nvPr/>
          </p:nvSpPr>
          <p:spPr bwMode="auto">
            <a:xfrm>
              <a:off x="192" y="3921"/>
              <a:ext cx="1968" cy="212"/>
            </a:xfrm>
            <a:prstGeom prst="rect">
              <a:avLst/>
            </a:prstGeom>
            <a:noFill/>
          </p:spPr>
          <p:txBody>
            <a:bodyPr lIns="0" tIns="0" rIns="0" bIns="0">
              <a:spAutoFit/>
            </a:bodyPr>
            <a:lstStyle/>
            <a:p>
              <a:pPr>
                <a:spcBef>
                  <a:spcPts val="250"/>
                </a:spcBef>
                <a:defRPr/>
              </a:pPr>
              <a:r>
                <a:rPr lang="en-US" sz="1600" b="1" baseline="30000" dirty="0">
                  <a:solidFill>
                    <a:srgbClr val="541818"/>
                  </a:solidFill>
                  <a:latin typeface="Arial Rounded MT Bold" pitchFamily="34" charset="0"/>
                </a:rPr>
                <a:t>www.ifrc.org </a:t>
              </a:r>
              <a:br>
                <a:rPr lang="en-US" sz="1600" b="1" baseline="30000" dirty="0">
                  <a:solidFill>
                    <a:srgbClr val="541818"/>
                  </a:solidFill>
                  <a:latin typeface="Arial Rounded MT Bold" pitchFamily="34" charset="0"/>
                </a:rPr>
              </a:br>
              <a:r>
                <a:rPr lang="en-US" sz="1600" b="1" baseline="30000" dirty="0">
                  <a:solidFill>
                    <a:schemeClr val="bg1"/>
                  </a:solidFill>
                  <a:latin typeface="Arial Rounded MT Bold" pitchFamily="34" charset="0"/>
                </a:rPr>
                <a:t>Sauver des vies, changer les mentalités.</a:t>
              </a:r>
            </a:p>
          </p:txBody>
        </p:sp>
        <p:pic>
          <p:nvPicPr>
            <p:cNvPr id="13" name="Picture 16" descr="IFRC_logo_FR_REV.gif                                           003022E3Macintosh HD                   C3E3631A:"/>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456" y="3894"/>
              <a:ext cx="2004" cy="195"/>
            </a:xfrm>
            <a:prstGeom prst="rect">
              <a:avLst/>
            </a:prstGeom>
            <a:noFill/>
            <a:ln w="9525">
              <a:noFill/>
              <a:miter lim="800000"/>
              <a:headEnd/>
              <a:tailEnd/>
            </a:ln>
          </p:spPr>
        </p:pic>
      </p:grpSp>
      <p:sp>
        <p:nvSpPr>
          <p:cNvPr id="2" name="Title 1"/>
          <p:cNvSpPr>
            <a:spLocks noGrp="1"/>
          </p:cNvSpPr>
          <p:nvPr>
            <p:ph type="title"/>
          </p:nvPr>
        </p:nvSpPr>
        <p:spPr/>
        <p:txBody>
          <a:bodyPr/>
          <a:lstStyle/>
          <a:p>
            <a:r>
              <a:rPr lang="en-US" smtClean="0"/>
              <a:t>Click to edit Master title style</a:t>
            </a:r>
            <a:endParaRPr lang="en-GB" dirty="0"/>
          </a:p>
        </p:txBody>
      </p:sp>
      <p:sp>
        <p:nvSpPr>
          <p:cNvPr id="3" name="Content Placeholder 2"/>
          <p:cNvSpPr>
            <a:spLocks noGrp="1"/>
          </p:cNvSpPr>
          <p:nvPr>
            <p:ph sz="half" idx="1"/>
          </p:nvPr>
        </p:nvSpPr>
        <p:spPr>
          <a:xfrm>
            <a:off x="457200" y="1676400"/>
            <a:ext cx="4038600" cy="4191000"/>
          </a:xfrm>
        </p:spPr>
        <p:txBody>
          <a:bodyPr/>
          <a:lstStyle>
            <a:lvl1pPr>
              <a:defRPr sz="2200"/>
            </a:lvl1pPr>
            <a:lvl2pPr>
              <a:defRPr sz="2000"/>
            </a:lvl2pPr>
            <a:lvl3pPr>
              <a:defRPr sz="2000"/>
            </a:lvl3pPr>
            <a:lvl4pPr>
              <a:defRPr sz="2000"/>
            </a:lvl4pPr>
            <a:lvl5pPr>
              <a:defRPr sz="20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Content Placeholder 3"/>
          <p:cNvSpPr>
            <a:spLocks noGrp="1"/>
          </p:cNvSpPr>
          <p:nvPr>
            <p:ph sz="half" idx="2"/>
          </p:nvPr>
        </p:nvSpPr>
        <p:spPr>
          <a:xfrm>
            <a:off x="4648200" y="1676400"/>
            <a:ext cx="4038600" cy="4191000"/>
          </a:xfrm>
        </p:spPr>
        <p:txBody>
          <a:bodyPr/>
          <a:lstStyle>
            <a:lvl1pPr>
              <a:defRPr sz="2200"/>
            </a:lvl1pPr>
            <a:lvl2pPr>
              <a:defRPr sz="2000"/>
            </a:lvl2pPr>
            <a:lvl3pPr>
              <a:defRPr sz="2000"/>
            </a:lvl3pPr>
            <a:lvl4pPr>
              <a:defRPr sz="2000"/>
            </a:lvl4pPr>
            <a:lvl5pPr>
              <a:defRPr sz="20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5" name="TextBox 14"/>
          <p:cNvSpPr txBox="1"/>
          <p:nvPr userDrawn="1"/>
        </p:nvSpPr>
        <p:spPr bwMode="auto">
          <a:xfrm>
            <a:off x="393700" y="671513"/>
            <a:ext cx="1144588" cy="307777"/>
          </a:xfrm>
          <a:prstGeom prst="rect">
            <a:avLst/>
          </a:prstGeom>
          <a:noFill/>
        </p:spPr>
        <p:txBody>
          <a:bodyPr lIns="0" tIns="0" rIns="0" bIns="0">
            <a:spAutoFit/>
          </a:bodyPr>
          <a:lstStyle/>
          <a:p>
            <a:pPr algn="ctr">
              <a:defRPr/>
            </a:pPr>
            <a:r>
              <a:rPr lang="en-US" sz="1000" b="1" dirty="0" smtClean="0">
                <a:solidFill>
                  <a:schemeClr val="bg1"/>
                </a:solidFill>
              </a:rPr>
              <a:t>Beneficiary Communications</a:t>
            </a:r>
            <a:endParaRPr lang="en-US" sz="1000" b="1" dirty="0">
              <a:solidFill>
                <a:schemeClr val="bg1"/>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8" name="Oval 7"/>
          <p:cNvSpPr/>
          <p:nvPr/>
        </p:nvSpPr>
        <p:spPr bwMode="auto">
          <a:xfrm>
            <a:off x="339725" y="339725"/>
            <a:ext cx="1260475" cy="1260475"/>
          </a:xfrm>
          <a:prstGeom prst="ellipse">
            <a:avLst/>
          </a:prstGeom>
          <a:solidFill>
            <a:srgbClr val="CF1C21"/>
          </a:solidFill>
          <a:ln w="31750">
            <a:solidFill>
              <a:schemeClr val="bg1"/>
            </a:solidFill>
            <a:round/>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cxnSp>
        <p:nvCxnSpPr>
          <p:cNvPr id="10" name="Straight Connector 9"/>
          <p:cNvCxnSpPr/>
          <p:nvPr/>
        </p:nvCxnSpPr>
        <p:spPr>
          <a:xfrm>
            <a:off x="1828800" y="354013"/>
            <a:ext cx="6858000" cy="1587"/>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1828800" y="1495425"/>
            <a:ext cx="6858000" cy="1588"/>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12" name="Group 13"/>
          <p:cNvGrpSpPr>
            <a:grpSpLocks/>
          </p:cNvGrpSpPr>
          <p:nvPr/>
        </p:nvGrpSpPr>
        <p:grpSpPr bwMode="auto">
          <a:xfrm>
            <a:off x="152400" y="5943600"/>
            <a:ext cx="8839200" cy="787400"/>
            <a:chOff x="96" y="3744"/>
            <a:chExt cx="5568" cy="496"/>
          </a:xfrm>
        </p:grpSpPr>
        <p:sp>
          <p:nvSpPr>
            <p:cNvPr id="13" name="Rectangle 12"/>
            <p:cNvSpPr/>
            <p:nvPr/>
          </p:nvSpPr>
          <p:spPr bwMode="auto">
            <a:xfrm>
              <a:off x="96" y="3744"/>
              <a:ext cx="5568" cy="496"/>
            </a:xfrm>
            <a:prstGeom prst="rect">
              <a:avLst/>
            </a:prstGeom>
            <a:solidFill>
              <a:srgbClr val="DB0000"/>
            </a:solidFill>
            <a:ln w="9525" cap="flat" cmpd="sng" algn="ctr">
              <a:solidFill>
                <a:schemeClr val="bg1"/>
              </a:solidFill>
              <a:prstDash val="solid"/>
              <a:round/>
              <a:headEnd type="none" w="med" len="med"/>
              <a:tailEnd type="none" w="med" len="med"/>
            </a:ln>
            <a:effectLst/>
          </p:spPr>
          <p:txBody>
            <a:bodyPr/>
            <a:lstStyle/>
            <a:p>
              <a:pPr marL="342900" indent="-342900" fontAlgn="auto">
                <a:spcBef>
                  <a:spcPct val="20000"/>
                </a:spcBef>
                <a:spcAft>
                  <a:spcPts val="0"/>
                </a:spcAft>
                <a:buFontTx/>
                <a:buChar char="•"/>
                <a:defRPr/>
              </a:pPr>
              <a:endParaRPr lang="en-US" sz="3200" dirty="0">
                <a:latin typeface="Arial" charset="0"/>
                <a:cs typeface="Arial" charset="0"/>
              </a:endParaRPr>
            </a:p>
          </p:txBody>
        </p:sp>
        <p:sp>
          <p:nvSpPr>
            <p:cNvPr id="14" name="TextBox 13"/>
            <p:cNvSpPr txBox="1"/>
            <p:nvPr/>
          </p:nvSpPr>
          <p:spPr bwMode="auto">
            <a:xfrm>
              <a:off x="192" y="3921"/>
              <a:ext cx="1968" cy="212"/>
            </a:xfrm>
            <a:prstGeom prst="rect">
              <a:avLst/>
            </a:prstGeom>
            <a:noFill/>
          </p:spPr>
          <p:txBody>
            <a:bodyPr lIns="0" tIns="0" rIns="0" bIns="0">
              <a:spAutoFit/>
            </a:bodyPr>
            <a:lstStyle/>
            <a:p>
              <a:pPr>
                <a:spcBef>
                  <a:spcPts val="250"/>
                </a:spcBef>
                <a:defRPr/>
              </a:pPr>
              <a:r>
                <a:rPr lang="en-US" sz="1600" b="1" baseline="30000" dirty="0">
                  <a:solidFill>
                    <a:srgbClr val="541818"/>
                  </a:solidFill>
                  <a:latin typeface="Arial Rounded MT Bold" pitchFamily="34" charset="0"/>
                </a:rPr>
                <a:t>www.ifrc.org </a:t>
              </a:r>
              <a:br>
                <a:rPr lang="en-US" sz="1600" b="1" baseline="30000" dirty="0">
                  <a:solidFill>
                    <a:srgbClr val="541818"/>
                  </a:solidFill>
                  <a:latin typeface="Arial Rounded MT Bold" pitchFamily="34" charset="0"/>
                </a:rPr>
              </a:br>
              <a:r>
                <a:rPr lang="en-US" sz="1600" b="1" baseline="30000" dirty="0">
                  <a:solidFill>
                    <a:schemeClr val="bg1"/>
                  </a:solidFill>
                  <a:latin typeface="Arial Rounded MT Bold" pitchFamily="34" charset="0"/>
                </a:rPr>
                <a:t>Sauver des vies, changer les mentalités.</a:t>
              </a:r>
            </a:p>
          </p:txBody>
        </p:sp>
        <p:pic>
          <p:nvPicPr>
            <p:cNvPr id="15" name="Picture 16" descr="IFRC_logo_FR_REV.gif                                           003022E3Macintosh HD                   C3E3631A:"/>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456" y="3894"/>
              <a:ext cx="2004" cy="195"/>
            </a:xfrm>
            <a:prstGeom prst="rect">
              <a:avLst/>
            </a:prstGeom>
            <a:noFill/>
            <a:ln w="9525">
              <a:noFill/>
              <a:miter lim="800000"/>
              <a:headEnd/>
              <a:tailEnd/>
            </a:ln>
          </p:spPr>
        </p:pic>
      </p:grpSp>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676399"/>
            <a:ext cx="4040188" cy="574675"/>
          </a:xfrm>
        </p:spPr>
        <p:txBody>
          <a:bodyPr anchor="ct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251075"/>
            <a:ext cx="4040188" cy="3616325"/>
          </a:xfrm>
        </p:spPr>
        <p:txBody>
          <a:bodyPr/>
          <a:lstStyle>
            <a:lvl1pPr>
              <a:defRPr sz="2200"/>
            </a:lvl1pPr>
            <a:lvl2pPr>
              <a:defRPr sz="2000"/>
            </a:lvl2pPr>
            <a:lvl3pPr>
              <a:defRPr sz="2000"/>
            </a:lvl3pPr>
            <a:lvl4pPr>
              <a:defRPr sz="2000"/>
            </a:lvl4pPr>
            <a:lvl5pPr>
              <a:defRPr sz="20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5" name="Text Placeholder 4"/>
          <p:cNvSpPr>
            <a:spLocks noGrp="1"/>
          </p:cNvSpPr>
          <p:nvPr>
            <p:ph type="body" sz="quarter" idx="3"/>
          </p:nvPr>
        </p:nvSpPr>
        <p:spPr>
          <a:xfrm>
            <a:off x="4645025" y="1676399"/>
            <a:ext cx="4041775" cy="574675"/>
          </a:xfrm>
        </p:spPr>
        <p:txBody>
          <a:bodyPr anchor="ct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251075"/>
            <a:ext cx="4041775" cy="3616325"/>
          </a:xfrm>
        </p:spPr>
        <p:txBody>
          <a:bodyPr/>
          <a:lstStyle>
            <a:lvl1pPr>
              <a:defRPr sz="2200"/>
            </a:lvl1pPr>
            <a:lvl2pPr>
              <a:defRPr sz="2000"/>
            </a:lvl2pPr>
            <a:lvl3pPr>
              <a:defRPr sz="2000"/>
            </a:lvl3pPr>
            <a:lvl4pPr>
              <a:defRPr sz="2000"/>
            </a:lvl4pPr>
            <a:lvl5pPr>
              <a:defRPr sz="20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7" name="TextBox 16"/>
          <p:cNvSpPr txBox="1"/>
          <p:nvPr userDrawn="1"/>
        </p:nvSpPr>
        <p:spPr bwMode="auto">
          <a:xfrm>
            <a:off x="393700" y="671513"/>
            <a:ext cx="1144588" cy="307777"/>
          </a:xfrm>
          <a:prstGeom prst="rect">
            <a:avLst/>
          </a:prstGeom>
          <a:noFill/>
        </p:spPr>
        <p:txBody>
          <a:bodyPr lIns="0" tIns="0" rIns="0" bIns="0">
            <a:spAutoFit/>
          </a:bodyPr>
          <a:lstStyle/>
          <a:p>
            <a:pPr algn="ctr">
              <a:defRPr/>
            </a:pPr>
            <a:r>
              <a:rPr lang="en-US" sz="1000" b="1" dirty="0" smtClean="0">
                <a:solidFill>
                  <a:schemeClr val="bg1"/>
                </a:solidFill>
              </a:rPr>
              <a:t>Beneficiary Communications</a:t>
            </a:r>
            <a:endParaRPr lang="en-US" sz="1000" b="1" dirty="0">
              <a:solidFill>
                <a:schemeClr val="bg1"/>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End contact Layout">
    <p:spTree>
      <p:nvGrpSpPr>
        <p:cNvPr id="1" name=""/>
        <p:cNvGrpSpPr/>
        <p:nvPr/>
      </p:nvGrpSpPr>
      <p:grpSpPr>
        <a:xfrm>
          <a:off x="0" y="0"/>
          <a:ext cx="0" cy="0"/>
          <a:chOff x="0" y="0"/>
          <a:chExt cx="0" cy="0"/>
        </a:xfrm>
      </p:grpSpPr>
      <p:grpSp>
        <p:nvGrpSpPr>
          <p:cNvPr id="2" name="Group 12"/>
          <p:cNvGrpSpPr>
            <a:grpSpLocks/>
          </p:cNvGrpSpPr>
          <p:nvPr/>
        </p:nvGrpSpPr>
        <p:grpSpPr bwMode="auto">
          <a:xfrm>
            <a:off x="152400" y="152400"/>
            <a:ext cx="8839200" cy="6553200"/>
            <a:chOff x="96" y="96"/>
            <a:chExt cx="5568" cy="4128"/>
          </a:xfrm>
        </p:grpSpPr>
        <p:sp>
          <p:nvSpPr>
            <p:cNvPr id="3" name="Rectangle 2"/>
            <p:cNvSpPr/>
            <p:nvPr/>
          </p:nvSpPr>
          <p:spPr>
            <a:xfrm>
              <a:off x="96" y="96"/>
              <a:ext cx="5568" cy="412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4" name="Rectangle 3"/>
            <p:cNvSpPr/>
            <p:nvPr/>
          </p:nvSpPr>
          <p:spPr>
            <a:xfrm>
              <a:off x="96" y="96"/>
              <a:ext cx="5568" cy="3168"/>
            </a:xfrm>
            <a:prstGeom prst="rect">
              <a:avLst/>
            </a:prstGeom>
            <a:solidFill>
              <a:srgbClr val="CF1C2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5" name="TextBox 4"/>
            <p:cNvSpPr txBox="1"/>
            <p:nvPr/>
          </p:nvSpPr>
          <p:spPr>
            <a:xfrm>
              <a:off x="336" y="362"/>
              <a:ext cx="2976" cy="2456"/>
            </a:xfrm>
            <a:prstGeom prst="rect">
              <a:avLst/>
            </a:prstGeom>
            <a:noFill/>
          </p:spPr>
          <p:txBody>
            <a:bodyPr lIns="0" tIns="0" rIns="0" bIns="0">
              <a:spAutoFit/>
            </a:bodyPr>
            <a:lstStyle/>
            <a:p>
              <a:pPr>
                <a:defRPr/>
              </a:pPr>
              <a:r>
                <a:rPr lang="en-US" sz="2000" b="1" baseline="30000" dirty="0">
                  <a:solidFill>
                    <a:schemeClr val="bg1"/>
                  </a:solidFill>
                  <a:ea typeface="Calibri (Body)"/>
                </a:rPr>
                <a:t>POUR DE PLUS AMPLES </a:t>
              </a:r>
              <a:r>
                <a:rPr lang="en-US" sz="2000" b="1" baseline="30000" dirty="0" smtClean="0">
                  <a:solidFill>
                    <a:schemeClr val="bg1"/>
                  </a:solidFill>
                  <a:ea typeface="Calibri (Body)"/>
                </a:rPr>
                <a:t>INFORMATIONS, </a:t>
              </a:r>
              <a:r>
                <a:rPr lang="en-US" sz="2000" b="1" baseline="30000" dirty="0">
                  <a:solidFill>
                    <a:schemeClr val="bg1"/>
                  </a:solidFill>
                  <a:ea typeface="Calibri (Body)"/>
                </a:rPr>
                <a:t>VEUILLEZ CONTACTER </a:t>
              </a:r>
              <a:r>
                <a:rPr lang="en-US" sz="2000" b="1" baseline="30000" dirty="0" smtClean="0">
                  <a:solidFill>
                    <a:schemeClr val="bg1"/>
                  </a:solidFill>
                  <a:ea typeface="Calibri (Body)"/>
                </a:rPr>
                <a:t>: Sharon</a:t>
              </a:r>
              <a:r>
                <a:rPr lang="en-US" sz="2000" b="1" baseline="0" dirty="0" smtClean="0">
                  <a:solidFill>
                    <a:schemeClr val="bg1"/>
                  </a:solidFill>
                  <a:ea typeface="Calibri (Body)"/>
                </a:rPr>
                <a:t> Reader </a:t>
              </a:r>
              <a:endParaRPr lang="en-US" sz="2000" b="1" baseline="30000" dirty="0">
                <a:solidFill>
                  <a:schemeClr val="bg1"/>
                </a:solidFill>
                <a:ea typeface="Calibri (Body)"/>
              </a:endParaRPr>
            </a:p>
            <a:p>
              <a:pPr>
                <a:defRPr/>
              </a:pPr>
              <a:endParaRPr lang="en-US" sz="2000" b="1" baseline="30000" dirty="0">
                <a:solidFill>
                  <a:schemeClr val="bg1"/>
                </a:solidFill>
                <a:ea typeface="Calibri (Body)"/>
              </a:endParaRPr>
            </a:p>
            <a:p>
              <a:pPr>
                <a:defRPr/>
              </a:pPr>
              <a:r>
                <a:rPr lang="en-US" sz="2000" b="1" baseline="30000" dirty="0">
                  <a:solidFill>
                    <a:schemeClr val="bg1"/>
                  </a:solidFill>
                  <a:ea typeface="Calibri (Body)"/>
                </a:rPr>
                <a:t>DÉPARTEMENT</a:t>
              </a:r>
              <a:r>
                <a:rPr lang="en-US" sz="2000" b="1" dirty="0">
                  <a:solidFill>
                    <a:schemeClr val="bg1"/>
                  </a:solidFill>
                  <a:ea typeface="Calibri (Body)"/>
                </a:rPr>
                <a:t> </a:t>
              </a:r>
              <a:r>
                <a:rPr lang="en-US" sz="2000" b="1" baseline="30000" dirty="0">
                  <a:solidFill>
                    <a:schemeClr val="bg1"/>
                  </a:solidFill>
                  <a:ea typeface="Calibri (Body)"/>
                </a:rPr>
                <a:t>XXXXXXXXXXXXX</a:t>
              </a:r>
            </a:p>
            <a:p>
              <a:pPr>
                <a:defRPr/>
              </a:pPr>
              <a:r>
                <a:rPr lang="en-US" sz="2000" baseline="30000" dirty="0">
                  <a:solidFill>
                    <a:schemeClr val="bg1"/>
                  </a:solidFill>
                  <a:ea typeface="Calibri (Body)"/>
                </a:rPr>
                <a:t>PRÉNOM, NOM, TITRE</a:t>
              </a:r>
              <a:br>
                <a:rPr lang="en-US" sz="2000" baseline="30000" dirty="0">
                  <a:solidFill>
                    <a:schemeClr val="bg1"/>
                  </a:solidFill>
                  <a:ea typeface="Calibri (Body)"/>
                </a:rPr>
              </a:br>
              <a:r>
                <a:rPr lang="en-US" sz="2000" b="1" baseline="30000" dirty="0">
                  <a:solidFill>
                    <a:schemeClr val="bg1"/>
                  </a:solidFill>
                  <a:ea typeface="Calibri (Body)"/>
                </a:rPr>
                <a:t>TÉL. : +41 022 730 XXXX</a:t>
              </a:r>
            </a:p>
            <a:p>
              <a:pPr>
                <a:defRPr/>
              </a:pPr>
              <a:r>
                <a:rPr lang="en-US" sz="2000" b="1" baseline="30000" dirty="0">
                  <a:solidFill>
                    <a:schemeClr val="bg1"/>
                  </a:solidFill>
                  <a:ea typeface="Calibri (Body)"/>
                </a:rPr>
                <a:t>COURRIEL: prénom.nom@ifrc.org</a:t>
              </a:r>
            </a:p>
            <a:p>
              <a:pPr>
                <a:defRPr/>
              </a:pPr>
              <a:endParaRPr lang="en-US" sz="2000" b="1" baseline="30000" dirty="0">
                <a:solidFill>
                  <a:schemeClr val="bg1"/>
                </a:solidFill>
                <a:ea typeface="Calibri (Body)"/>
              </a:endParaRPr>
            </a:p>
            <a:p>
              <a:pPr>
                <a:defRPr/>
              </a:pPr>
              <a:r>
                <a:rPr lang="en-US" sz="2000" b="1" baseline="30000" dirty="0">
                  <a:solidFill>
                    <a:schemeClr val="bg1"/>
                  </a:solidFill>
                  <a:ea typeface="Calibri (Body)"/>
                </a:rPr>
                <a:t>CETTE PRÉSENTATION EST PUBLIÉE PAR </a:t>
              </a:r>
              <a:br>
                <a:rPr lang="en-US" sz="2000" b="1" baseline="30000" dirty="0">
                  <a:solidFill>
                    <a:schemeClr val="bg1"/>
                  </a:solidFill>
                  <a:ea typeface="Calibri (Body)"/>
                </a:rPr>
              </a:br>
              <a:r>
                <a:rPr lang="en-US" sz="2000" b="1" baseline="30000" dirty="0">
                  <a:solidFill>
                    <a:schemeClr val="bg1"/>
                  </a:solidFill>
                  <a:ea typeface="Calibri (Body)"/>
                </a:rPr>
                <a:t>LA FÉDÉRATION INTERNATIONALE DES SOCIÉTES </a:t>
              </a:r>
              <a:br>
                <a:rPr lang="en-US" sz="2000" b="1" baseline="30000" dirty="0">
                  <a:solidFill>
                    <a:schemeClr val="bg1"/>
                  </a:solidFill>
                  <a:ea typeface="Calibri (Body)"/>
                </a:rPr>
              </a:br>
              <a:r>
                <a:rPr lang="en-US" sz="2000" b="1" baseline="30000" dirty="0">
                  <a:solidFill>
                    <a:schemeClr val="bg1"/>
                  </a:solidFill>
                  <a:ea typeface="Calibri (Body)"/>
                </a:rPr>
                <a:t>DE LA CROIX-ROUGE ET DU CROISSANT-ROUGE</a:t>
              </a:r>
            </a:p>
            <a:p>
              <a:pPr>
                <a:defRPr/>
              </a:pPr>
              <a:endParaRPr lang="en-US" sz="2000" b="1" baseline="30000" dirty="0">
                <a:solidFill>
                  <a:schemeClr val="bg1"/>
                </a:solidFill>
                <a:ea typeface="Calibri (Body)"/>
              </a:endParaRPr>
            </a:p>
            <a:p>
              <a:pPr>
                <a:defRPr/>
              </a:pPr>
              <a:r>
                <a:rPr lang="en-US" sz="2000" b="1" baseline="30000" dirty="0">
                  <a:solidFill>
                    <a:schemeClr val="bg1"/>
                  </a:solidFill>
                  <a:ea typeface="Calibri (Body)"/>
                </a:rPr>
                <a:t>CASE POSTALE 372</a:t>
              </a:r>
            </a:p>
            <a:p>
              <a:pPr>
                <a:defRPr/>
              </a:pPr>
              <a:r>
                <a:rPr lang="en-US" sz="2000" b="1" baseline="30000" dirty="0">
                  <a:solidFill>
                    <a:schemeClr val="bg1"/>
                  </a:solidFill>
                  <a:ea typeface="Calibri (Body)"/>
                </a:rPr>
                <a:t>CH-1211 GENÉVE 19</a:t>
              </a:r>
            </a:p>
            <a:p>
              <a:pPr>
                <a:defRPr/>
              </a:pPr>
              <a:r>
                <a:rPr lang="en-US" sz="2000" b="1" baseline="30000" dirty="0">
                  <a:solidFill>
                    <a:schemeClr val="bg1"/>
                  </a:solidFill>
                  <a:ea typeface="Calibri (Body)"/>
                </a:rPr>
                <a:t>SUISSE</a:t>
              </a:r>
            </a:p>
            <a:p>
              <a:pPr>
                <a:defRPr/>
              </a:pPr>
              <a:endParaRPr lang="en-US" sz="2000" b="1" baseline="30000" dirty="0">
                <a:solidFill>
                  <a:schemeClr val="bg1"/>
                </a:solidFill>
                <a:ea typeface="Calibri (Body)"/>
              </a:endParaRPr>
            </a:p>
            <a:p>
              <a:pPr>
                <a:defRPr/>
              </a:pPr>
              <a:r>
                <a:rPr lang="en-US" sz="2000" b="1" baseline="30000" dirty="0">
                  <a:solidFill>
                    <a:schemeClr val="bg1"/>
                  </a:solidFill>
                  <a:ea typeface="Calibri (Body)"/>
                </a:rPr>
                <a:t>TÉL.: +41 22 730 42 22</a:t>
              </a:r>
            </a:p>
            <a:p>
              <a:pPr>
                <a:defRPr/>
              </a:pPr>
              <a:r>
                <a:rPr lang="en-US" sz="2000" b="1" baseline="30000" dirty="0">
                  <a:solidFill>
                    <a:schemeClr val="bg1"/>
                  </a:solidFill>
                  <a:ea typeface="Calibri (Body)"/>
                </a:rPr>
                <a:t>FAX.: +41 22 733 03 95</a:t>
              </a:r>
            </a:p>
          </p:txBody>
        </p:sp>
      </p:grpSp>
      <p:pic>
        <p:nvPicPr>
          <p:cNvPr id="6" name="Picture 10" descr="FICR-Sauver des vies#302397.jpg                                00302394Macintosh HD                   C3E3631A:"/>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57200" y="5522913"/>
            <a:ext cx="2057400" cy="1071562"/>
          </a:xfrm>
          <a:prstGeom prst="rect">
            <a:avLst/>
          </a:prstGeom>
          <a:noFill/>
          <a:ln w="9525">
            <a:noFill/>
            <a:miter lim="800000"/>
            <a:headEnd/>
            <a:tailEnd/>
          </a:ln>
        </p:spPr>
      </p:pic>
      <p:pic>
        <p:nvPicPr>
          <p:cNvPr id="7" name="Picture 11" descr="IFRC_logo_FR_RGB.jpg                                           003022E3Macintosh HD                   C3E3631A:"/>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562600" y="6162675"/>
            <a:ext cx="3221038" cy="314325"/>
          </a:xfrm>
          <a:prstGeom prst="rect">
            <a:avLst/>
          </a:prstGeom>
          <a:noFill/>
          <a:ln w="9525">
            <a:noFill/>
            <a:miter lim="800000"/>
            <a:headEnd/>
            <a:tailEnd/>
          </a:ln>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1828800" y="350838"/>
            <a:ext cx="68580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dirty="0" err="1" smtClean="0"/>
              <a:t>Cliquez</a:t>
            </a:r>
            <a:r>
              <a:rPr lang="en-GB" dirty="0" smtClean="0"/>
              <a:t> et </a:t>
            </a:r>
            <a:r>
              <a:rPr lang="en-GB" dirty="0" err="1" smtClean="0"/>
              <a:t>modifiez</a:t>
            </a:r>
            <a:r>
              <a:rPr lang="en-GB" dirty="0" smtClean="0"/>
              <a:t> le titre</a:t>
            </a:r>
          </a:p>
        </p:txBody>
      </p:sp>
      <p:sp>
        <p:nvSpPr>
          <p:cNvPr id="1027" name="Text Placeholder 2"/>
          <p:cNvSpPr>
            <a:spLocks noGrp="1"/>
          </p:cNvSpPr>
          <p:nvPr>
            <p:ph type="body" idx="1"/>
          </p:nvPr>
        </p:nvSpPr>
        <p:spPr bwMode="auto">
          <a:xfrm>
            <a:off x="1828800" y="1676400"/>
            <a:ext cx="6858000" cy="4191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smtClean="0"/>
              <a:t>Cliquez pour modifier les styles du texte du masque</a:t>
            </a:r>
          </a:p>
          <a:p>
            <a:pPr lvl="1"/>
            <a:r>
              <a:rPr lang="en-GB" smtClean="0"/>
              <a:t>Deuxième niveau</a:t>
            </a:r>
          </a:p>
          <a:p>
            <a:pPr lvl="2"/>
            <a:r>
              <a:rPr lang="en-GB" smtClean="0"/>
              <a:t>Troisième niveau</a:t>
            </a:r>
          </a:p>
          <a:p>
            <a:pPr lvl="3"/>
            <a:r>
              <a:rPr lang="en-GB" smtClean="0"/>
              <a:t>Quatrième niveau</a:t>
            </a:r>
          </a:p>
          <a:p>
            <a:pPr lvl="4"/>
            <a:r>
              <a:rPr lang="en-GB" smtClean="0"/>
              <a:t>Cinquième niveau</a:t>
            </a:r>
          </a:p>
        </p:txBody>
      </p:sp>
      <p:grpSp>
        <p:nvGrpSpPr>
          <p:cNvPr id="1028" name="Group 16"/>
          <p:cNvGrpSpPr>
            <a:grpSpLocks/>
          </p:cNvGrpSpPr>
          <p:nvPr/>
        </p:nvGrpSpPr>
        <p:grpSpPr bwMode="auto">
          <a:xfrm>
            <a:off x="339725" y="339725"/>
            <a:ext cx="1260475" cy="1260475"/>
            <a:chOff x="228600" y="228600"/>
            <a:chExt cx="1260000" cy="1260000"/>
          </a:xfrm>
        </p:grpSpPr>
        <p:sp>
          <p:nvSpPr>
            <p:cNvPr id="18" name="Oval 17"/>
            <p:cNvSpPr/>
            <p:nvPr/>
          </p:nvSpPr>
          <p:spPr>
            <a:xfrm>
              <a:off x="228600" y="228600"/>
              <a:ext cx="1260000" cy="1260000"/>
            </a:xfrm>
            <a:prstGeom prst="ellipse">
              <a:avLst/>
            </a:prstGeom>
            <a:solidFill>
              <a:srgbClr val="CF1C21"/>
            </a:solidFill>
            <a:ln w="31750">
              <a:solidFill>
                <a:schemeClr val="bg1"/>
              </a:solidFill>
              <a:round/>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9" name="TextBox 18"/>
            <p:cNvSpPr txBox="1"/>
            <p:nvPr/>
          </p:nvSpPr>
          <p:spPr>
            <a:xfrm>
              <a:off x="282555" y="557089"/>
              <a:ext cx="1144157" cy="461491"/>
            </a:xfrm>
            <a:prstGeom prst="rect">
              <a:avLst/>
            </a:prstGeom>
            <a:noFill/>
          </p:spPr>
          <p:txBody>
            <a:bodyPr lIns="0" tIns="0" rIns="0" bIns="0">
              <a:spAutoFit/>
            </a:bodyPr>
            <a:lstStyle/>
            <a:p>
              <a:pPr algn="ctr">
                <a:defRPr/>
              </a:pPr>
              <a:r>
                <a:rPr lang="en-US" sz="1000" b="1" dirty="0" smtClean="0">
                  <a:solidFill>
                    <a:schemeClr val="bg1"/>
                  </a:solidFill>
                </a:rPr>
                <a:t>IAC: Beneficiary Communications Side Event</a:t>
              </a:r>
              <a:endParaRPr lang="en-US" sz="1000" b="1" dirty="0">
                <a:solidFill>
                  <a:schemeClr val="bg1"/>
                </a:solidFill>
              </a:endParaRPr>
            </a:p>
          </p:txBody>
        </p:sp>
      </p:grpSp>
      <p:grpSp>
        <p:nvGrpSpPr>
          <p:cNvPr id="1029" name="Group 11"/>
          <p:cNvGrpSpPr>
            <a:grpSpLocks/>
          </p:cNvGrpSpPr>
          <p:nvPr/>
        </p:nvGrpSpPr>
        <p:grpSpPr bwMode="auto">
          <a:xfrm>
            <a:off x="152400" y="5943600"/>
            <a:ext cx="8839200" cy="787400"/>
            <a:chOff x="96" y="3744"/>
            <a:chExt cx="5568" cy="496"/>
          </a:xfrm>
        </p:grpSpPr>
        <p:sp>
          <p:nvSpPr>
            <p:cNvPr id="9" name="Rectangle 8"/>
            <p:cNvSpPr/>
            <p:nvPr/>
          </p:nvSpPr>
          <p:spPr bwMode="auto">
            <a:xfrm>
              <a:off x="96" y="3744"/>
              <a:ext cx="5568" cy="496"/>
            </a:xfrm>
            <a:prstGeom prst="rect">
              <a:avLst/>
            </a:prstGeom>
            <a:solidFill>
              <a:srgbClr val="DB0000"/>
            </a:solidFill>
            <a:ln w="9525" cap="flat" cmpd="sng" algn="ctr">
              <a:solidFill>
                <a:schemeClr val="bg1"/>
              </a:solidFill>
              <a:prstDash val="solid"/>
              <a:round/>
              <a:headEnd type="none" w="med" len="med"/>
              <a:tailEnd type="none" w="med" len="med"/>
            </a:ln>
            <a:effectLst/>
          </p:spPr>
          <p:txBody>
            <a:bodyPr/>
            <a:lstStyle/>
            <a:p>
              <a:pPr marL="342900" indent="-342900" fontAlgn="auto">
                <a:spcBef>
                  <a:spcPct val="20000"/>
                </a:spcBef>
                <a:spcAft>
                  <a:spcPts val="0"/>
                </a:spcAft>
                <a:buFontTx/>
                <a:buChar char="•"/>
                <a:defRPr/>
              </a:pPr>
              <a:endParaRPr lang="en-US" sz="3200" dirty="0">
                <a:latin typeface="Arial" charset="0"/>
                <a:cs typeface="Arial" charset="0"/>
              </a:endParaRPr>
            </a:p>
          </p:txBody>
        </p:sp>
        <p:sp>
          <p:nvSpPr>
            <p:cNvPr id="10" name="TextBox 9"/>
            <p:cNvSpPr txBox="1"/>
            <p:nvPr/>
          </p:nvSpPr>
          <p:spPr bwMode="auto">
            <a:xfrm>
              <a:off x="192" y="3921"/>
              <a:ext cx="1968" cy="212"/>
            </a:xfrm>
            <a:prstGeom prst="rect">
              <a:avLst/>
            </a:prstGeom>
            <a:noFill/>
          </p:spPr>
          <p:txBody>
            <a:bodyPr lIns="0" tIns="0" rIns="0" bIns="0">
              <a:spAutoFit/>
            </a:bodyPr>
            <a:lstStyle/>
            <a:p>
              <a:pPr>
                <a:spcBef>
                  <a:spcPts val="250"/>
                </a:spcBef>
                <a:defRPr/>
              </a:pPr>
              <a:r>
                <a:rPr lang="en-US" sz="1600" b="1" baseline="30000" dirty="0">
                  <a:solidFill>
                    <a:srgbClr val="541818"/>
                  </a:solidFill>
                  <a:latin typeface="Arial Rounded MT Bold" pitchFamily="34" charset="0"/>
                </a:rPr>
                <a:t>www.ifrc.org </a:t>
              </a:r>
              <a:br>
                <a:rPr lang="en-US" sz="1600" b="1" baseline="30000" dirty="0">
                  <a:solidFill>
                    <a:srgbClr val="541818"/>
                  </a:solidFill>
                  <a:latin typeface="Arial Rounded MT Bold" pitchFamily="34" charset="0"/>
                </a:rPr>
              </a:br>
              <a:r>
                <a:rPr lang="en-US" sz="1600" b="1" baseline="30000" dirty="0">
                  <a:solidFill>
                    <a:schemeClr val="bg1"/>
                  </a:solidFill>
                  <a:latin typeface="Arial Rounded MT Bold" pitchFamily="34" charset="0"/>
                </a:rPr>
                <a:t>Sauver des vies, changer les mentalités.</a:t>
              </a:r>
            </a:p>
          </p:txBody>
        </p:sp>
        <p:pic>
          <p:nvPicPr>
            <p:cNvPr id="1032" name="Picture 14" descr="IFRC_logo_FR_REV.gif                                           003022E3Macintosh HD                   C3E3631A:"/>
            <p:cNvPicPr>
              <a:picLocks noChangeAspect="1" noChangeArrowheads="1"/>
            </p:cNvPicPr>
            <p:nvPr/>
          </p:nvPicPr>
          <p:blipFill>
            <a:blip r:embed="rId14" cstate="screen">
              <a:extLst>
                <a:ext uri="{28A0092B-C50C-407E-A947-70E740481C1C}">
                  <a14:useLocalDpi xmlns:a14="http://schemas.microsoft.com/office/drawing/2010/main"/>
                </a:ext>
              </a:extLst>
            </a:blip>
            <a:srcRect/>
            <a:stretch>
              <a:fillRect/>
            </a:stretch>
          </p:blipFill>
          <p:spPr bwMode="auto">
            <a:xfrm>
              <a:off x="3456" y="3894"/>
              <a:ext cx="2004" cy="195"/>
            </a:xfrm>
            <a:prstGeom prst="rect">
              <a:avLst/>
            </a:prstGeom>
            <a:noFill/>
            <a:ln w="9525">
              <a:noFill/>
              <a:miter lim="800000"/>
              <a:headEnd/>
              <a:tailEnd/>
            </a:ln>
          </p:spPr>
        </p:pic>
      </p:grpSp>
    </p:spTree>
  </p:cSld>
  <p:clrMap bg1="lt1" tx1="dk1" bg2="lt2" tx2="dk2" accent1="accent1" accent2="accent2" accent3="accent3" accent4="accent4" accent5="accent5" accent6="accent6" hlink="hlink" folHlink="folHlink"/>
  <p:sldLayoutIdLst>
    <p:sldLayoutId id="2147483724" r:id="rId1"/>
    <p:sldLayoutId id="2147483725" r:id="rId2"/>
    <p:sldLayoutId id="2147483726" r:id="rId3"/>
    <p:sldLayoutId id="2147483733" r:id="rId4"/>
    <p:sldLayoutId id="2147483727" r:id="rId5"/>
    <p:sldLayoutId id="2147483728" r:id="rId6"/>
    <p:sldLayoutId id="2147483734" r:id="rId7"/>
    <p:sldLayoutId id="2147483729" r:id="rId8"/>
    <p:sldLayoutId id="2147483730" r:id="rId9"/>
    <p:sldLayoutId id="2147483731" r:id="rId10"/>
    <p:sldLayoutId id="2147483723" r:id="rId11"/>
    <p:sldLayoutId id="2147483732" r:id="rId12"/>
  </p:sldLayoutIdLst>
  <p:txStyles>
    <p:titleStyle>
      <a:lvl1pPr algn="l" rtl="0" eaLnBrk="1" fontAlgn="base" hangingPunct="1">
        <a:spcBef>
          <a:spcPct val="0"/>
        </a:spcBef>
        <a:spcAft>
          <a:spcPct val="0"/>
        </a:spcAft>
        <a:defRPr sz="2600" b="1" i="1" kern="1200">
          <a:solidFill>
            <a:schemeClr val="tx1"/>
          </a:solidFill>
          <a:latin typeface="Arial" pitchFamily="34" charset="0"/>
          <a:ea typeface="+mj-ea"/>
          <a:cs typeface="Arial" pitchFamily="34" charset="0"/>
        </a:defRPr>
      </a:lvl1pPr>
      <a:lvl2pPr algn="l" rtl="0" eaLnBrk="1" fontAlgn="base" hangingPunct="1">
        <a:spcBef>
          <a:spcPct val="0"/>
        </a:spcBef>
        <a:spcAft>
          <a:spcPct val="0"/>
        </a:spcAft>
        <a:defRPr sz="2600" b="1" i="1">
          <a:solidFill>
            <a:schemeClr val="tx1"/>
          </a:solidFill>
          <a:latin typeface="Arial" pitchFamily="34" charset="0"/>
          <a:cs typeface="Arial" pitchFamily="34" charset="0"/>
        </a:defRPr>
      </a:lvl2pPr>
      <a:lvl3pPr algn="l" rtl="0" eaLnBrk="1" fontAlgn="base" hangingPunct="1">
        <a:spcBef>
          <a:spcPct val="0"/>
        </a:spcBef>
        <a:spcAft>
          <a:spcPct val="0"/>
        </a:spcAft>
        <a:defRPr sz="2600" b="1" i="1">
          <a:solidFill>
            <a:schemeClr val="tx1"/>
          </a:solidFill>
          <a:latin typeface="Arial" pitchFamily="34" charset="0"/>
          <a:cs typeface="Arial" pitchFamily="34" charset="0"/>
        </a:defRPr>
      </a:lvl3pPr>
      <a:lvl4pPr algn="l" rtl="0" eaLnBrk="1" fontAlgn="base" hangingPunct="1">
        <a:spcBef>
          <a:spcPct val="0"/>
        </a:spcBef>
        <a:spcAft>
          <a:spcPct val="0"/>
        </a:spcAft>
        <a:defRPr sz="2600" b="1" i="1">
          <a:solidFill>
            <a:schemeClr val="tx1"/>
          </a:solidFill>
          <a:latin typeface="Arial" pitchFamily="34" charset="0"/>
          <a:cs typeface="Arial" pitchFamily="34" charset="0"/>
        </a:defRPr>
      </a:lvl4pPr>
      <a:lvl5pPr algn="l" rtl="0" eaLnBrk="1" fontAlgn="base" hangingPunct="1">
        <a:spcBef>
          <a:spcPct val="0"/>
        </a:spcBef>
        <a:spcAft>
          <a:spcPct val="0"/>
        </a:spcAft>
        <a:defRPr sz="2600" b="1" i="1">
          <a:solidFill>
            <a:schemeClr val="tx1"/>
          </a:solidFill>
          <a:latin typeface="Arial" pitchFamily="34" charset="0"/>
          <a:cs typeface="Arial" pitchFamily="34" charset="0"/>
        </a:defRPr>
      </a:lvl5pPr>
      <a:lvl6pPr marL="457200" algn="l" rtl="0" eaLnBrk="1" fontAlgn="base" hangingPunct="1">
        <a:spcBef>
          <a:spcPct val="0"/>
        </a:spcBef>
        <a:spcAft>
          <a:spcPct val="0"/>
        </a:spcAft>
        <a:defRPr sz="2600" b="1" i="1">
          <a:solidFill>
            <a:schemeClr val="tx1"/>
          </a:solidFill>
          <a:latin typeface="Arial" pitchFamily="34" charset="0"/>
          <a:cs typeface="Arial" pitchFamily="34" charset="0"/>
        </a:defRPr>
      </a:lvl6pPr>
      <a:lvl7pPr marL="914400" algn="l" rtl="0" eaLnBrk="1" fontAlgn="base" hangingPunct="1">
        <a:spcBef>
          <a:spcPct val="0"/>
        </a:spcBef>
        <a:spcAft>
          <a:spcPct val="0"/>
        </a:spcAft>
        <a:defRPr sz="2600" b="1" i="1">
          <a:solidFill>
            <a:schemeClr val="tx1"/>
          </a:solidFill>
          <a:latin typeface="Arial" pitchFamily="34" charset="0"/>
          <a:cs typeface="Arial" pitchFamily="34" charset="0"/>
        </a:defRPr>
      </a:lvl7pPr>
      <a:lvl8pPr marL="1371600" algn="l" rtl="0" eaLnBrk="1" fontAlgn="base" hangingPunct="1">
        <a:spcBef>
          <a:spcPct val="0"/>
        </a:spcBef>
        <a:spcAft>
          <a:spcPct val="0"/>
        </a:spcAft>
        <a:defRPr sz="2600" b="1" i="1">
          <a:solidFill>
            <a:schemeClr val="tx1"/>
          </a:solidFill>
          <a:latin typeface="Arial" pitchFamily="34" charset="0"/>
          <a:cs typeface="Arial" pitchFamily="34" charset="0"/>
        </a:defRPr>
      </a:lvl8pPr>
      <a:lvl9pPr marL="1828800" algn="l" rtl="0" eaLnBrk="1" fontAlgn="base" hangingPunct="1">
        <a:spcBef>
          <a:spcPct val="0"/>
        </a:spcBef>
        <a:spcAft>
          <a:spcPct val="0"/>
        </a:spcAft>
        <a:defRPr sz="2600" b="1" i="1">
          <a:solidFill>
            <a:schemeClr val="tx1"/>
          </a:solidFill>
          <a:latin typeface="Arial" pitchFamily="34" charset="0"/>
          <a:cs typeface="Arial" pitchFamily="34" charset="0"/>
        </a:defRPr>
      </a:lvl9pPr>
    </p:titleStyle>
    <p:bodyStyle>
      <a:lvl1pPr marL="273050" indent="-273050" algn="l" rtl="0" eaLnBrk="1" fontAlgn="base" hangingPunct="1">
        <a:spcBef>
          <a:spcPct val="20000"/>
        </a:spcBef>
        <a:spcAft>
          <a:spcPct val="0"/>
        </a:spcAft>
        <a:buClr>
          <a:srgbClr val="CF1C21"/>
        </a:buClr>
        <a:buSzPct val="80000"/>
        <a:buFont typeface="Wingdings" pitchFamily="2" charset="2"/>
        <a:buChar char="§"/>
        <a:defRPr sz="2200" kern="1200">
          <a:solidFill>
            <a:schemeClr val="tx1"/>
          </a:solidFill>
          <a:latin typeface="Arial" pitchFamily="34" charset="0"/>
          <a:ea typeface="+mn-ea"/>
          <a:cs typeface="Arial" pitchFamily="34" charset="0"/>
        </a:defRPr>
      </a:lvl1pPr>
      <a:lvl2pPr marL="450850" indent="-177800" algn="l" rtl="0" eaLnBrk="1" fontAlgn="base" hangingPunct="1">
        <a:spcBef>
          <a:spcPct val="20000"/>
        </a:spcBef>
        <a:spcAft>
          <a:spcPct val="0"/>
        </a:spcAft>
        <a:buClr>
          <a:srgbClr val="CF1C21"/>
        </a:buClr>
        <a:buSzPct val="80000"/>
        <a:buFont typeface="Wingdings" pitchFamily="2" charset="2"/>
        <a:buChar char="§"/>
        <a:defRPr sz="2000" kern="1200">
          <a:solidFill>
            <a:schemeClr val="tx1"/>
          </a:solidFill>
          <a:latin typeface="Arial" pitchFamily="34" charset="0"/>
          <a:ea typeface="+mn-ea"/>
          <a:cs typeface="Arial" pitchFamily="34" charset="0"/>
        </a:defRPr>
      </a:lvl2pPr>
      <a:lvl3pPr marL="627063" indent="-176213" algn="l" rtl="0" eaLnBrk="1" fontAlgn="base" hangingPunct="1">
        <a:spcBef>
          <a:spcPct val="20000"/>
        </a:spcBef>
        <a:spcAft>
          <a:spcPct val="0"/>
        </a:spcAft>
        <a:buClr>
          <a:srgbClr val="CF1C21"/>
        </a:buClr>
        <a:buSzPct val="80000"/>
        <a:buFont typeface="Wingdings" pitchFamily="2" charset="2"/>
        <a:buChar char="§"/>
        <a:defRPr sz="2000" kern="1200">
          <a:solidFill>
            <a:schemeClr val="tx1"/>
          </a:solidFill>
          <a:latin typeface="Arial" pitchFamily="34" charset="0"/>
          <a:ea typeface="+mn-ea"/>
          <a:cs typeface="Arial" pitchFamily="34" charset="0"/>
        </a:defRPr>
      </a:lvl3pPr>
      <a:lvl4pPr marL="627063" indent="-176213" algn="l" rtl="0" eaLnBrk="1" fontAlgn="base" hangingPunct="1">
        <a:spcBef>
          <a:spcPct val="20000"/>
        </a:spcBef>
        <a:spcAft>
          <a:spcPct val="0"/>
        </a:spcAft>
        <a:buClr>
          <a:srgbClr val="CF1C21"/>
        </a:buClr>
        <a:buSzPct val="80000"/>
        <a:buFont typeface="Wingdings" pitchFamily="2" charset="2"/>
        <a:buChar char="§"/>
        <a:defRPr sz="2000" kern="1200">
          <a:solidFill>
            <a:schemeClr val="tx1"/>
          </a:solidFill>
          <a:latin typeface="Arial" pitchFamily="34" charset="0"/>
          <a:ea typeface="+mn-ea"/>
          <a:cs typeface="Arial" pitchFamily="34" charset="0"/>
        </a:defRPr>
      </a:lvl4pPr>
      <a:lvl5pPr marL="627063" indent="-176213" algn="l" rtl="0" eaLnBrk="1" fontAlgn="base" hangingPunct="1">
        <a:spcBef>
          <a:spcPct val="20000"/>
        </a:spcBef>
        <a:spcAft>
          <a:spcPct val="0"/>
        </a:spcAft>
        <a:buClr>
          <a:srgbClr val="CF1C21"/>
        </a:buClr>
        <a:buSzPct val="80000"/>
        <a:buFont typeface="Wingdings" pitchFamily="2" charset="2"/>
        <a:buChar char="§"/>
        <a:defRPr sz="20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ctrTitle"/>
          </p:nvPr>
        </p:nvSpPr>
        <p:spPr>
          <a:xfrm>
            <a:off x="755576" y="2819400"/>
            <a:ext cx="7474024" cy="647700"/>
          </a:xfrm>
        </p:spPr>
        <p:txBody>
          <a:bodyPr/>
          <a:lstStyle/>
          <a:p>
            <a:pPr eaLnBrk="1" hangingPunct="1"/>
            <a:r>
              <a:rPr lang="en-US" dirty="0" smtClean="0"/>
              <a:t>The Red Cross Mobile Cinema</a:t>
            </a:r>
            <a:endParaRPr lang="en-GB" dirty="0" smtClean="0"/>
          </a:p>
        </p:txBody>
      </p:sp>
      <p:sp>
        <p:nvSpPr>
          <p:cNvPr id="10243" name="Subtitle 2"/>
          <p:cNvSpPr>
            <a:spLocks noGrp="1"/>
          </p:cNvSpPr>
          <p:nvPr>
            <p:ph type="subTitle" idx="1"/>
          </p:nvPr>
        </p:nvSpPr>
        <p:spPr>
          <a:xfrm>
            <a:off x="683568" y="3886200"/>
            <a:ext cx="7546032" cy="1752600"/>
          </a:xfrm>
        </p:spPr>
        <p:txBody>
          <a:bodyPr>
            <a:normAutofit/>
          </a:bodyPr>
          <a:lstStyle/>
          <a:p>
            <a:pPr eaLnBrk="1" hangingPunct="1"/>
            <a:r>
              <a:rPr lang="en-US" dirty="0" smtClean="0"/>
              <a:t>Burundi Red Cross Society</a:t>
            </a:r>
          </a:p>
          <a:p>
            <a:pPr eaLnBrk="1" hangingPunct="1"/>
            <a:r>
              <a:rPr lang="en-US" dirty="0" smtClean="0"/>
              <a:t>Mobile </a:t>
            </a:r>
            <a:r>
              <a:rPr lang="en-US" dirty="0" smtClean="0"/>
              <a:t>cinema </a:t>
            </a:r>
            <a:r>
              <a:rPr lang="en-US" dirty="0" smtClean="0"/>
              <a:t>training</a:t>
            </a:r>
          </a:p>
          <a:p>
            <a:pPr eaLnBrk="1" hangingPunct="1"/>
            <a:r>
              <a:rPr lang="en-US" smtClean="0"/>
              <a:t>June 2014</a:t>
            </a:r>
            <a:endParaRPr lang="en-US" dirty="0" smtClean="0"/>
          </a:p>
          <a:p>
            <a:pPr eaLnBrk="1" hangingPunct="1"/>
            <a:endParaRPr lang="en-US" dirty="0" smtClean="0"/>
          </a:p>
          <a:p>
            <a:pPr eaLnBrk="1" hangingPunct="1"/>
            <a:endParaRPr lang="en-GB" sz="2000" dirty="0" smtClean="0"/>
          </a:p>
        </p:txBody>
      </p:sp>
      <p:sp>
        <p:nvSpPr>
          <p:cNvPr id="4" name="TextBox 3"/>
          <p:cNvSpPr txBox="1"/>
          <p:nvPr/>
        </p:nvSpPr>
        <p:spPr>
          <a:xfrm>
            <a:off x="611560" y="764704"/>
            <a:ext cx="648072" cy="369332"/>
          </a:xfrm>
          <a:prstGeom prst="rect">
            <a:avLst/>
          </a:prstGeom>
          <a:noFill/>
        </p:spPr>
        <p:txBody>
          <a:bodyPr wrap="square" rtlCol="0">
            <a:spAutoFit/>
          </a:bodyPr>
          <a:lstStyle/>
          <a:p>
            <a:endParaRPr lang="en-GB"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pPr eaLnBrk="1" hangingPunct="1"/>
            <a:r>
              <a:rPr lang="en-US" dirty="0" smtClean="0"/>
              <a:t>The impact of the mobile cinema</a:t>
            </a:r>
            <a:endParaRPr lang="en-GB" dirty="0" smtClean="0"/>
          </a:p>
        </p:txBody>
      </p:sp>
      <p:sp>
        <p:nvSpPr>
          <p:cNvPr id="11267" name="Content Placeholder 2"/>
          <p:cNvSpPr>
            <a:spLocks noGrp="1"/>
          </p:cNvSpPr>
          <p:nvPr>
            <p:ph idx="1"/>
          </p:nvPr>
        </p:nvSpPr>
        <p:spPr>
          <a:xfrm>
            <a:off x="5436096" y="1772816"/>
            <a:ext cx="3456384" cy="4032448"/>
          </a:xfrm>
        </p:spPr>
        <p:txBody>
          <a:bodyPr/>
          <a:lstStyle/>
          <a:p>
            <a:pPr eaLnBrk="1" hangingPunct="1"/>
            <a:r>
              <a:rPr lang="en-GB" dirty="0" smtClean="0"/>
              <a:t>20% increase in knowledge on causes of cholera</a:t>
            </a:r>
          </a:p>
          <a:p>
            <a:pPr eaLnBrk="1" hangingPunct="1"/>
            <a:r>
              <a:rPr lang="en-GB" dirty="0" smtClean="0"/>
              <a:t>22% increase in knowledge on preventing cholera</a:t>
            </a:r>
          </a:p>
          <a:p>
            <a:r>
              <a:rPr lang="en-GB" dirty="0" smtClean="0"/>
              <a:t>21% increase in hand washing knowledge</a:t>
            </a:r>
          </a:p>
          <a:p>
            <a:pPr eaLnBrk="1" hangingPunct="1"/>
            <a:r>
              <a:rPr lang="en-GB" dirty="0" smtClean="0"/>
              <a:t>28% increase in knowledge on safe water</a:t>
            </a:r>
          </a:p>
        </p:txBody>
      </p:sp>
      <p:pic>
        <p:nvPicPr>
          <p:cNvPr id="22530" name="Chart 10"/>
          <p:cNvPicPr>
            <a:picLocks noChangeAspect="1" noChangeArrowheads="1"/>
          </p:cNvPicPr>
          <p:nvPr/>
        </p:nvPicPr>
        <p:blipFill>
          <a:blip r:embed="rId3" cstate="print"/>
          <a:srcRect/>
          <a:stretch>
            <a:fillRect/>
          </a:stretch>
        </p:blipFill>
        <p:spPr bwMode="auto">
          <a:xfrm>
            <a:off x="179513" y="1738313"/>
            <a:ext cx="5184575" cy="4066951"/>
          </a:xfrm>
          <a:prstGeom prst="rect">
            <a:avLst/>
          </a:prstGeom>
          <a:noFill/>
          <a:ln w="9525">
            <a:noFill/>
            <a:miter lim="800000"/>
            <a:headEnd/>
            <a:tailEnd/>
          </a:ln>
        </p:spPr>
      </p:pic>
    </p:spTree>
    <p:extLst>
      <p:ext uri="{BB962C8B-B14F-4D97-AF65-F5344CB8AC3E}">
        <p14:creationId xmlns:p14="http://schemas.microsoft.com/office/powerpoint/2010/main" val="384024099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pPr eaLnBrk="1" hangingPunct="1"/>
            <a:r>
              <a:rPr lang="en-US" dirty="0" smtClean="0"/>
              <a:t>The impact of the mobile cinema</a:t>
            </a:r>
            <a:endParaRPr lang="en-GB" dirty="0" smtClean="0"/>
          </a:p>
        </p:txBody>
      </p:sp>
      <p:sp>
        <p:nvSpPr>
          <p:cNvPr id="11267" name="Content Placeholder 2"/>
          <p:cNvSpPr>
            <a:spLocks noGrp="1"/>
          </p:cNvSpPr>
          <p:nvPr>
            <p:ph idx="1"/>
          </p:nvPr>
        </p:nvSpPr>
        <p:spPr>
          <a:xfrm>
            <a:off x="5220072" y="1772816"/>
            <a:ext cx="3672408" cy="4032448"/>
          </a:xfrm>
        </p:spPr>
        <p:txBody>
          <a:bodyPr/>
          <a:lstStyle/>
          <a:p>
            <a:pPr eaLnBrk="1" hangingPunct="1"/>
            <a:r>
              <a:rPr lang="en-GB" dirty="0" smtClean="0"/>
              <a:t>95% reduction in people who think defecation in rivers or the open is safe</a:t>
            </a:r>
          </a:p>
          <a:p>
            <a:pPr eaLnBrk="1" hangingPunct="1"/>
            <a:r>
              <a:rPr lang="en-GB" dirty="0" smtClean="0"/>
              <a:t>Biggest community issues are lack of latrines, clean water and a dirty environment</a:t>
            </a:r>
          </a:p>
          <a:p>
            <a:pPr eaLnBrk="1" hangingPunct="1"/>
            <a:r>
              <a:rPr lang="en-GB" dirty="0" smtClean="0"/>
              <a:t>Increase of 32% who can give the new SSS recipe</a:t>
            </a:r>
          </a:p>
          <a:p>
            <a:pPr eaLnBrk="1" hangingPunct="1"/>
            <a:r>
              <a:rPr lang="en-GB" dirty="0" smtClean="0"/>
              <a:t>Common questions – what…how…why?</a:t>
            </a:r>
          </a:p>
        </p:txBody>
      </p:sp>
      <p:pic>
        <p:nvPicPr>
          <p:cNvPr id="27649" name="Chart 5"/>
          <p:cNvPicPr>
            <a:picLocks noChangeAspect="1" noChangeArrowheads="1"/>
          </p:cNvPicPr>
          <p:nvPr/>
        </p:nvPicPr>
        <p:blipFill>
          <a:blip r:embed="rId3" cstate="print"/>
          <a:srcRect/>
          <a:stretch>
            <a:fillRect/>
          </a:stretch>
        </p:blipFill>
        <p:spPr bwMode="auto">
          <a:xfrm>
            <a:off x="179512" y="1844824"/>
            <a:ext cx="5040560" cy="4032448"/>
          </a:xfrm>
          <a:prstGeom prst="rect">
            <a:avLst/>
          </a:prstGeom>
          <a:noFill/>
          <a:ln w="9525">
            <a:noFill/>
            <a:miter lim="800000"/>
            <a:headEnd/>
            <a:tailEnd/>
          </a:ln>
        </p:spPr>
      </p:pic>
    </p:spTree>
    <p:extLst>
      <p:ext uri="{BB962C8B-B14F-4D97-AF65-F5344CB8AC3E}">
        <p14:creationId xmlns:p14="http://schemas.microsoft.com/office/powerpoint/2010/main" val="355561135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pPr eaLnBrk="1" hangingPunct="1"/>
            <a:r>
              <a:rPr lang="en-US" dirty="0" smtClean="0"/>
              <a:t>What is the plan in Burundi?</a:t>
            </a:r>
            <a:endParaRPr lang="en-GB" dirty="0" smtClean="0">
              <a:solidFill>
                <a:srgbClr val="FF0000"/>
              </a:solidFill>
            </a:endParaRPr>
          </a:p>
        </p:txBody>
      </p:sp>
      <p:sp>
        <p:nvSpPr>
          <p:cNvPr id="11267" name="Content Placeholder 2"/>
          <p:cNvSpPr>
            <a:spLocks noGrp="1"/>
          </p:cNvSpPr>
          <p:nvPr>
            <p:ph idx="1"/>
          </p:nvPr>
        </p:nvSpPr>
        <p:spPr>
          <a:xfrm>
            <a:off x="1763688" y="1628800"/>
            <a:ext cx="7056784" cy="4349552"/>
          </a:xfrm>
        </p:spPr>
        <p:txBody>
          <a:bodyPr/>
          <a:lstStyle/>
          <a:p>
            <a:r>
              <a:rPr lang="en-GB" dirty="0" smtClean="0"/>
              <a:t>Cinema equipment </a:t>
            </a:r>
            <a:r>
              <a:rPr lang="en-GB" dirty="0" smtClean="0"/>
              <a:t>already provided </a:t>
            </a:r>
            <a:r>
              <a:rPr lang="en-GB" dirty="0" smtClean="0"/>
              <a:t>to 4 branches</a:t>
            </a:r>
          </a:p>
          <a:p>
            <a:pPr lvl="1"/>
            <a:r>
              <a:rPr lang="en-GB" sz="1800" dirty="0" err="1" smtClean="0">
                <a:latin typeface="Arial" charset="0"/>
              </a:rPr>
              <a:t>Cibitoke</a:t>
            </a:r>
            <a:r>
              <a:rPr lang="en-GB" sz="1800" dirty="0" smtClean="0">
                <a:latin typeface="Arial" charset="0"/>
              </a:rPr>
              <a:t>, </a:t>
            </a:r>
            <a:r>
              <a:rPr lang="en-GB" sz="1800" dirty="0" err="1" smtClean="0">
                <a:latin typeface="Arial" charset="0"/>
              </a:rPr>
              <a:t>Bururi</a:t>
            </a:r>
            <a:r>
              <a:rPr lang="en-GB" sz="1800" dirty="0" smtClean="0">
                <a:latin typeface="Arial" charset="0"/>
              </a:rPr>
              <a:t>, Bujumbura Rural and Bujumbura Marie</a:t>
            </a:r>
            <a:endParaRPr lang="en-GB" sz="1800" dirty="0" smtClean="0">
              <a:latin typeface="Arial" charset="0"/>
            </a:endParaRPr>
          </a:p>
          <a:p>
            <a:r>
              <a:rPr lang="en-GB" dirty="0" smtClean="0">
                <a:latin typeface="Arial" charset="0"/>
              </a:rPr>
              <a:t>Now equipment supplied to 4 new branches</a:t>
            </a:r>
          </a:p>
          <a:p>
            <a:pPr lvl="1"/>
            <a:r>
              <a:rPr lang="en-GB" sz="1800" dirty="0" err="1" smtClean="0">
                <a:latin typeface="Arial" charset="0"/>
              </a:rPr>
              <a:t>Makamba</a:t>
            </a:r>
            <a:r>
              <a:rPr lang="en-GB" sz="1800" dirty="0" smtClean="0">
                <a:latin typeface="Arial" charset="0"/>
              </a:rPr>
              <a:t>, </a:t>
            </a:r>
            <a:r>
              <a:rPr lang="en-GB" sz="1800" dirty="0" err="1" smtClean="0">
                <a:latin typeface="Arial" charset="0"/>
              </a:rPr>
              <a:t>Bubanza</a:t>
            </a:r>
            <a:r>
              <a:rPr lang="en-GB" sz="1800" dirty="0" smtClean="0">
                <a:latin typeface="Arial" charset="0"/>
              </a:rPr>
              <a:t>, </a:t>
            </a:r>
            <a:r>
              <a:rPr lang="en-GB" sz="1800" dirty="0" err="1" smtClean="0">
                <a:latin typeface="Arial" charset="0"/>
              </a:rPr>
              <a:t>Mwaro</a:t>
            </a:r>
            <a:r>
              <a:rPr lang="en-GB" sz="1800" dirty="0" smtClean="0">
                <a:latin typeface="Arial" charset="0"/>
              </a:rPr>
              <a:t>, </a:t>
            </a:r>
            <a:r>
              <a:rPr lang="en-GB" sz="1800" dirty="0" err="1" smtClean="0">
                <a:latin typeface="Arial" charset="0"/>
              </a:rPr>
              <a:t>Muramyva</a:t>
            </a:r>
            <a:endParaRPr lang="en-GB" sz="1800" dirty="0">
              <a:latin typeface="Arial" charset="0"/>
            </a:endParaRPr>
          </a:p>
          <a:p>
            <a:r>
              <a:rPr lang="en-GB" dirty="0" smtClean="0">
                <a:latin typeface="Arial" charset="0"/>
              </a:rPr>
              <a:t>Each </a:t>
            </a:r>
            <a:r>
              <a:rPr lang="en-GB" dirty="0" smtClean="0">
                <a:latin typeface="Arial" charset="0"/>
              </a:rPr>
              <a:t>branch will deliver the cinema </a:t>
            </a:r>
            <a:r>
              <a:rPr lang="en-GB" dirty="0" smtClean="0">
                <a:latin typeface="Arial" charset="0"/>
              </a:rPr>
              <a:t>3 times per month</a:t>
            </a:r>
            <a:endParaRPr lang="en-GB" dirty="0" smtClean="0">
              <a:latin typeface="Arial" charset="0"/>
            </a:endParaRPr>
          </a:p>
          <a:p>
            <a:r>
              <a:rPr lang="en-GB" dirty="0" smtClean="0">
                <a:latin typeface="Arial" charset="0"/>
              </a:rPr>
              <a:t>Visiting one </a:t>
            </a:r>
            <a:r>
              <a:rPr lang="en-GB" dirty="0" smtClean="0">
                <a:latin typeface="Arial" charset="0"/>
              </a:rPr>
              <a:t>schools and communities – both in one day </a:t>
            </a:r>
          </a:p>
          <a:p>
            <a:r>
              <a:rPr lang="en-GB" dirty="0" smtClean="0">
                <a:latin typeface="Arial" charset="0"/>
              </a:rPr>
              <a:t>Films </a:t>
            </a:r>
            <a:r>
              <a:rPr lang="en-GB" dirty="0" smtClean="0">
                <a:latin typeface="Arial" charset="0"/>
              </a:rPr>
              <a:t>provided in Kirundi on cholera &amp; malaria</a:t>
            </a:r>
          </a:p>
          <a:p>
            <a:r>
              <a:rPr lang="en-GB" dirty="0" smtClean="0">
                <a:latin typeface="Arial" charset="0"/>
              </a:rPr>
              <a:t>Focus on link between cholera and dirty water</a:t>
            </a:r>
          </a:p>
          <a:p>
            <a:r>
              <a:rPr lang="en-GB" dirty="0" smtClean="0">
                <a:latin typeface="Arial" charset="0"/>
              </a:rPr>
              <a:t>Will use the house hold water treatment manual</a:t>
            </a:r>
          </a:p>
          <a:p>
            <a:endParaRPr lang="en-GB" dirty="0" smtClean="0">
              <a:latin typeface="Arial" charset="0"/>
            </a:endParaRPr>
          </a:p>
          <a:p>
            <a:endParaRPr lang="en-GB" sz="2000" dirty="0" smtClean="0">
              <a:latin typeface="Arial" charset="0"/>
            </a:endParaRPr>
          </a:p>
          <a:p>
            <a:endParaRPr lang="en-GB" sz="2000" dirty="0" smtClean="0">
              <a:latin typeface="Arial" charset="0"/>
            </a:endParaRPr>
          </a:p>
          <a:p>
            <a:endParaRPr lang="en-GB" sz="2000" dirty="0" smtClean="0">
              <a:latin typeface="Arial" charset="0"/>
            </a:endParaRPr>
          </a:p>
          <a:p>
            <a:endParaRPr lang="en-GB" sz="2000" dirty="0" smtClean="0">
              <a:latin typeface="Arial" charset="0"/>
            </a:endParaRPr>
          </a:p>
          <a:p>
            <a:endParaRPr lang="en-GB" sz="2000" dirty="0">
              <a:latin typeface="Arial" charset="0"/>
            </a:endParaRPr>
          </a:p>
          <a:p>
            <a:endParaRPr lang="en-GB" sz="2000" dirty="0" smtClean="0"/>
          </a:p>
        </p:txBody>
      </p:sp>
    </p:spTree>
    <p:extLst>
      <p:ext uri="{BB962C8B-B14F-4D97-AF65-F5344CB8AC3E}">
        <p14:creationId xmlns:p14="http://schemas.microsoft.com/office/powerpoint/2010/main" val="76623697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pPr eaLnBrk="1" hangingPunct="1"/>
            <a:r>
              <a:rPr lang="en-US" dirty="0" smtClean="0"/>
              <a:t>Materials provided</a:t>
            </a:r>
            <a:endParaRPr lang="en-GB" dirty="0" smtClean="0">
              <a:solidFill>
                <a:srgbClr val="FF0000"/>
              </a:solidFill>
            </a:endParaRPr>
          </a:p>
        </p:txBody>
      </p:sp>
      <p:sp>
        <p:nvSpPr>
          <p:cNvPr id="11267" name="Content Placeholder 2"/>
          <p:cNvSpPr>
            <a:spLocks noGrp="1"/>
          </p:cNvSpPr>
          <p:nvPr>
            <p:ph idx="1"/>
          </p:nvPr>
        </p:nvSpPr>
        <p:spPr>
          <a:xfrm>
            <a:off x="1403648" y="1686272"/>
            <a:ext cx="7704856" cy="4349552"/>
          </a:xfrm>
        </p:spPr>
        <p:txBody>
          <a:bodyPr/>
          <a:lstStyle/>
          <a:p>
            <a:r>
              <a:rPr lang="en-GB" dirty="0" smtClean="0"/>
              <a:t>Films on malaria treatment, use of bed nets, and cholera prevention in Kirundi</a:t>
            </a:r>
          </a:p>
          <a:p>
            <a:r>
              <a:rPr lang="en-GB" dirty="0" smtClean="0">
                <a:latin typeface="Arial" charset="0"/>
              </a:rPr>
              <a:t>Equipment (projector, screen, speakers, microphones, small generator, 4-track mixer, amplifier, DVD player, additional materials </a:t>
            </a:r>
            <a:r>
              <a:rPr lang="en-GB" dirty="0" err="1" smtClean="0">
                <a:latin typeface="Arial" charset="0"/>
              </a:rPr>
              <a:t>eg</a:t>
            </a:r>
            <a:r>
              <a:rPr lang="en-GB" dirty="0" smtClean="0">
                <a:latin typeface="Arial" charset="0"/>
              </a:rPr>
              <a:t> lighting, cabling, stabilizer </a:t>
            </a:r>
            <a:r>
              <a:rPr lang="en-GB" dirty="0" err="1" smtClean="0">
                <a:latin typeface="Arial" charset="0"/>
              </a:rPr>
              <a:t>etc</a:t>
            </a:r>
            <a:r>
              <a:rPr lang="en-GB" dirty="0" smtClean="0">
                <a:latin typeface="Arial" charset="0"/>
              </a:rPr>
              <a:t>)</a:t>
            </a:r>
          </a:p>
          <a:p>
            <a:r>
              <a:rPr lang="en-GB" dirty="0" smtClean="0">
                <a:latin typeface="Arial" charset="0"/>
              </a:rPr>
              <a:t>Leaflets on house hold water </a:t>
            </a:r>
            <a:r>
              <a:rPr lang="en-GB" dirty="0" smtClean="0">
                <a:latin typeface="Arial" charset="0"/>
              </a:rPr>
              <a:t>treatment &amp; malaria</a:t>
            </a:r>
            <a:endParaRPr lang="en-GB" dirty="0" smtClean="0">
              <a:latin typeface="Arial" charset="0"/>
            </a:endParaRPr>
          </a:p>
          <a:p>
            <a:r>
              <a:rPr lang="en-GB" dirty="0" smtClean="0">
                <a:latin typeface="Arial" charset="0"/>
              </a:rPr>
              <a:t>Soap</a:t>
            </a:r>
          </a:p>
          <a:p>
            <a:r>
              <a:rPr lang="en-GB" dirty="0" smtClean="0">
                <a:latin typeface="Arial" charset="0"/>
              </a:rPr>
              <a:t>Promotional banner</a:t>
            </a:r>
          </a:p>
          <a:p>
            <a:r>
              <a:rPr lang="en-GB" dirty="0" smtClean="0">
                <a:latin typeface="Arial" charset="0"/>
              </a:rPr>
              <a:t>Funds for fuel, per diem</a:t>
            </a:r>
          </a:p>
          <a:p>
            <a:r>
              <a:rPr lang="en-GB" dirty="0" smtClean="0">
                <a:latin typeface="Arial" charset="0"/>
              </a:rPr>
              <a:t>Smart phones for monitoring</a:t>
            </a:r>
            <a:endParaRPr lang="en-GB" dirty="0" smtClean="0">
              <a:latin typeface="Arial" charset="0"/>
            </a:endParaRPr>
          </a:p>
          <a:p>
            <a:r>
              <a:rPr lang="en-GB" dirty="0" smtClean="0">
                <a:latin typeface="Arial" charset="0"/>
              </a:rPr>
              <a:t>Training on how to run </a:t>
            </a:r>
            <a:r>
              <a:rPr lang="en-GB" dirty="0" smtClean="0">
                <a:latin typeface="Arial" charset="0"/>
              </a:rPr>
              <a:t>mobile </a:t>
            </a:r>
            <a:r>
              <a:rPr lang="en-GB" dirty="0" smtClean="0">
                <a:latin typeface="Arial" charset="0"/>
              </a:rPr>
              <a:t>cinema! </a:t>
            </a:r>
          </a:p>
          <a:p>
            <a:endParaRPr lang="en-GB" dirty="0" smtClean="0">
              <a:latin typeface="Arial" charset="0"/>
            </a:endParaRPr>
          </a:p>
          <a:p>
            <a:endParaRPr lang="en-GB" sz="2000" dirty="0" smtClean="0">
              <a:latin typeface="Arial" charset="0"/>
            </a:endParaRPr>
          </a:p>
          <a:p>
            <a:endParaRPr lang="en-GB" sz="2000" dirty="0" smtClean="0">
              <a:latin typeface="Arial" charset="0"/>
            </a:endParaRPr>
          </a:p>
          <a:p>
            <a:endParaRPr lang="en-GB" sz="2000" dirty="0" smtClean="0">
              <a:latin typeface="Arial" charset="0"/>
            </a:endParaRPr>
          </a:p>
          <a:p>
            <a:endParaRPr lang="en-GB" sz="2000" dirty="0" smtClean="0">
              <a:latin typeface="Arial" charset="0"/>
            </a:endParaRPr>
          </a:p>
          <a:p>
            <a:endParaRPr lang="en-GB" sz="2000" dirty="0">
              <a:latin typeface="Arial" charset="0"/>
            </a:endParaRPr>
          </a:p>
          <a:p>
            <a:endParaRPr lang="en-GB" sz="2000" dirty="0" smtClean="0"/>
          </a:p>
        </p:txBody>
      </p:sp>
    </p:spTree>
    <p:extLst>
      <p:ext uri="{BB962C8B-B14F-4D97-AF65-F5344CB8AC3E}">
        <p14:creationId xmlns:p14="http://schemas.microsoft.com/office/powerpoint/2010/main" val="265854232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Questions?</a:t>
            </a:r>
            <a:endParaRPr lang="en-GB" dirty="0"/>
          </a:p>
        </p:txBody>
      </p:sp>
      <p:pic>
        <p:nvPicPr>
          <p:cNvPr id="5" name="Content Placeholder 4" descr="_MG_4384.jpg"/>
          <p:cNvPicPr>
            <a:picLocks noGrp="1" noChangeAspect="1"/>
          </p:cNvPicPr>
          <p:nvPr>
            <p:ph sz="half" idx="1"/>
          </p:nvPr>
        </p:nvPicPr>
        <p:blipFill>
          <a:blip r:embed="rId3" cstate="print"/>
          <a:stretch>
            <a:fillRect/>
          </a:stretch>
        </p:blipFill>
        <p:spPr>
          <a:xfrm>
            <a:off x="1547664" y="1700807"/>
            <a:ext cx="7128792" cy="4202235"/>
          </a:xfrm>
        </p:spPr>
      </p:pic>
    </p:spTree>
    <p:extLst>
      <p:ext uri="{BB962C8B-B14F-4D97-AF65-F5344CB8AC3E}">
        <p14:creationId xmlns:p14="http://schemas.microsoft.com/office/powerpoint/2010/main" val="380673180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pPr eaLnBrk="1" hangingPunct="1"/>
            <a:r>
              <a:rPr lang="en-US" dirty="0" smtClean="0"/>
              <a:t>What is beneficiary communications?</a:t>
            </a:r>
            <a:endParaRPr lang="en-GB" dirty="0" smtClean="0"/>
          </a:p>
        </p:txBody>
      </p:sp>
      <p:sp>
        <p:nvSpPr>
          <p:cNvPr id="11267" name="Content Placeholder 2"/>
          <p:cNvSpPr>
            <a:spLocks noGrp="1"/>
          </p:cNvSpPr>
          <p:nvPr>
            <p:ph idx="1"/>
          </p:nvPr>
        </p:nvSpPr>
        <p:spPr>
          <a:xfrm>
            <a:off x="4818928" y="2790800"/>
            <a:ext cx="3898776" cy="3518520"/>
          </a:xfrm>
        </p:spPr>
        <p:txBody>
          <a:bodyPr/>
          <a:lstStyle/>
          <a:p>
            <a:pPr marL="522288" indent="-522288">
              <a:spcAft>
                <a:spcPts val="425"/>
              </a:spcAft>
              <a:buFontTx/>
              <a:buAutoNum type="arabicPeriod"/>
            </a:pPr>
            <a:r>
              <a:rPr lang="en-GB" sz="2400" dirty="0" smtClean="0"/>
              <a:t>Being accountable to our beneficiaries</a:t>
            </a:r>
          </a:p>
          <a:p>
            <a:pPr marL="522288" indent="-522288">
              <a:spcAft>
                <a:spcPts val="425"/>
              </a:spcAft>
              <a:buFontTx/>
              <a:buAutoNum type="arabicPeriod"/>
            </a:pPr>
            <a:r>
              <a:rPr lang="en-GB" sz="2400" dirty="0" smtClean="0"/>
              <a:t>Bad news is better than no news</a:t>
            </a:r>
          </a:p>
          <a:p>
            <a:pPr marL="522288" indent="-522288">
              <a:spcAft>
                <a:spcPts val="425"/>
              </a:spcAft>
              <a:buFontTx/>
              <a:buAutoNum type="arabicPeriod"/>
            </a:pPr>
            <a:r>
              <a:rPr lang="en-GB" sz="2400" dirty="0" smtClean="0"/>
              <a:t>More effective and efficient programmes</a:t>
            </a:r>
          </a:p>
          <a:p>
            <a:pPr marL="522288" indent="-522288">
              <a:spcAft>
                <a:spcPts val="425"/>
              </a:spcAft>
              <a:buFontTx/>
              <a:buAutoNum type="arabicPeriod"/>
            </a:pPr>
            <a:r>
              <a:rPr lang="en-GB" sz="2400" dirty="0" smtClean="0"/>
              <a:t>It saves lives</a:t>
            </a:r>
          </a:p>
          <a:p>
            <a:pPr eaLnBrk="1" hangingPunct="1"/>
            <a:endParaRPr lang="en-GB" dirty="0" smtClean="0"/>
          </a:p>
        </p:txBody>
      </p:sp>
      <p:graphicFrame>
        <p:nvGraphicFramePr>
          <p:cNvPr id="4" name="Diagram 3"/>
          <p:cNvGraphicFramePr/>
          <p:nvPr>
            <p:extLst>
              <p:ext uri="{D42A27DB-BD31-4B8C-83A1-F6EECF244321}">
                <p14:modId xmlns:p14="http://schemas.microsoft.com/office/powerpoint/2010/main" val="3344352246"/>
              </p:ext>
            </p:extLst>
          </p:nvPr>
        </p:nvGraphicFramePr>
        <p:xfrm>
          <a:off x="-432556" y="2852936"/>
          <a:ext cx="5040560" cy="30243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Content Placeholder 2"/>
          <p:cNvSpPr txBox="1">
            <a:spLocks/>
          </p:cNvSpPr>
          <p:nvPr/>
        </p:nvSpPr>
        <p:spPr bwMode="auto">
          <a:xfrm>
            <a:off x="467544" y="1700808"/>
            <a:ext cx="8280920" cy="93610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273050" indent="-273050" algn="l" rtl="0" eaLnBrk="1" fontAlgn="base" hangingPunct="1">
              <a:spcBef>
                <a:spcPct val="20000"/>
              </a:spcBef>
              <a:spcAft>
                <a:spcPct val="0"/>
              </a:spcAft>
              <a:buClr>
                <a:srgbClr val="CF1C21"/>
              </a:buClr>
              <a:buSzPct val="80000"/>
              <a:buFont typeface="Wingdings" pitchFamily="2" charset="2"/>
              <a:buChar char="§"/>
              <a:defRPr sz="2200" kern="1200">
                <a:solidFill>
                  <a:schemeClr val="tx1"/>
                </a:solidFill>
                <a:latin typeface="Arial" pitchFamily="34" charset="0"/>
                <a:ea typeface="+mn-ea"/>
                <a:cs typeface="Arial" pitchFamily="34" charset="0"/>
              </a:defRPr>
            </a:lvl1pPr>
            <a:lvl2pPr marL="450850" indent="-177800" algn="l" rtl="0" eaLnBrk="1" fontAlgn="base" hangingPunct="1">
              <a:spcBef>
                <a:spcPct val="20000"/>
              </a:spcBef>
              <a:spcAft>
                <a:spcPct val="0"/>
              </a:spcAft>
              <a:buClr>
                <a:srgbClr val="CF1C21"/>
              </a:buClr>
              <a:buSzPct val="80000"/>
              <a:buFont typeface="Wingdings" pitchFamily="2" charset="2"/>
              <a:buChar char="§"/>
              <a:defRPr sz="2000" kern="1200">
                <a:solidFill>
                  <a:schemeClr val="tx1"/>
                </a:solidFill>
                <a:latin typeface="Arial" pitchFamily="34" charset="0"/>
                <a:ea typeface="+mn-ea"/>
                <a:cs typeface="Arial" pitchFamily="34" charset="0"/>
              </a:defRPr>
            </a:lvl2pPr>
            <a:lvl3pPr marL="627063" indent="-176213" algn="l" rtl="0" eaLnBrk="1" fontAlgn="base" hangingPunct="1">
              <a:spcBef>
                <a:spcPct val="20000"/>
              </a:spcBef>
              <a:spcAft>
                <a:spcPct val="0"/>
              </a:spcAft>
              <a:buClr>
                <a:srgbClr val="CF1C21"/>
              </a:buClr>
              <a:buSzPct val="80000"/>
              <a:buFont typeface="Wingdings" pitchFamily="2" charset="2"/>
              <a:buChar char="§"/>
              <a:defRPr sz="2000" kern="1200">
                <a:solidFill>
                  <a:schemeClr val="tx1"/>
                </a:solidFill>
                <a:latin typeface="Arial" pitchFamily="34" charset="0"/>
                <a:ea typeface="+mn-ea"/>
                <a:cs typeface="Arial" pitchFamily="34" charset="0"/>
              </a:defRPr>
            </a:lvl3pPr>
            <a:lvl4pPr marL="627063" indent="-176213" algn="l" rtl="0" eaLnBrk="1" fontAlgn="base" hangingPunct="1">
              <a:spcBef>
                <a:spcPct val="20000"/>
              </a:spcBef>
              <a:spcAft>
                <a:spcPct val="0"/>
              </a:spcAft>
              <a:buClr>
                <a:srgbClr val="CF1C21"/>
              </a:buClr>
              <a:buSzPct val="80000"/>
              <a:buFont typeface="Wingdings" pitchFamily="2" charset="2"/>
              <a:buChar char="§"/>
              <a:defRPr sz="2000" kern="1200">
                <a:solidFill>
                  <a:schemeClr val="tx1"/>
                </a:solidFill>
                <a:latin typeface="Arial" pitchFamily="34" charset="0"/>
                <a:ea typeface="+mn-ea"/>
                <a:cs typeface="Arial" pitchFamily="34" charset="0"/>
              </a:defRPr>
            </a:lvl4pPr>
            <a:lvl5pPr marL="627063" indent="-176213" algn="l" rtl="0" eaLnBrk="1" fontAlgn="base" hangingPunct="1">
              <a:spcBef>
                <a:spcPct val="20000"/>
              </a:spcBef>
              <a:spcAft>
                <a:spcPct val="0"/>
              </a:spcAft>
              <a:buClr>
                <a:srgbClr val="CF1C21"/>
              </a:buClr>
              <a:buSzPct val="80000"/>
              <a:buFont typeface="Wingdings" pitchFamily="2" charset="2"/>
              <a:buChar char="§"/>
              <a:defRPr sz="20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Aft>
                <a:spcPts val="425"/>
              </a:spcAft>
            </a:pPr>
            <a:r>
              <a:rPr lang="en-GB" sz="2400" dirty="0" smtClean="0"/>
              <a:t>Not new – BC is about better dissemination of information &amp; improved 2-way communication with people</a:t>
            </a:r>
          </a:p>
          <a:p>
            <a:pPr marL="0" indent="0">
              <a:spcAft>
                <a:spcPts val="425"/>
              </a:spcAft>
              <a:buNone/>
            </a:pPr>
            <a:endParaRPr lang="en-GB" sz="2400" dirty="0" smtClean="0"/>
          </a:p>
          <a:p>
            <a:endParaRPr lang="en-GB"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pPr eaLnBrk="1" hangingPunct="1"/>
            <a:r>
              <a:rPr lang="en-US" dirty="0" smtClean="0"/>
              <a:t>What is mobile cinema?</a:t>
            </a:r>
            <a:endParaRPr lang="en-GB" dirty="0" smtClean="0">
              <a:solidFill>
                <a:srgbClr val="FF0000"/>
              </a:solidFill>
            </a:endParaRPr>
          </a:p>
        </p:txBody>
      </p:sp>
      <p:sp>
        <p:nvSpPr>
          <p:cNvPr id="11267" name="Content Placeholder 2"/>
          <p:cNvSpPr>
            <a:spLocks noGrp="1"/>
          </p:cNvSpPr>
          <p:nvPr>
            <p:ph idx="1"/>
          </p:nvPr>
        </p:nvSpPr>
        <p:spPr>
          <a:xfrm>
            <a:off x="4124402" y="1671736"/>
            <a:ext cx="4768078" cy="4349552"/>
          </a:xfrm>
        </p:spPr>
        <p:txBody>
          <a:bodyPr/>
          <a:lstStyle/>
          <a:p>
            <a:r>
              <a:rPr lang="en-US" sz="2000" dirty="0" smtClean="0"/>
              <a:t>Launched in Burundi in November 2013 in 4 districts</a:t>
            </a:r>
          </a:p>
          <a:p>
            <a:r>
              <a:rPr lang="en-US" sz="2000" dirty="0" smtClean="0"/>
              <a:t>Bujumbura </a:t>
            </a:r>
            <a:r>
              <a:rPr lang="en-US" sz="2000" dirty="0" err="1" smtClean="0"/>
              <a:t>Mairie</a:t>
            </a:r>
            <a:r>
              <a:rPr lang="en-US" sz="2000" dirty="0"/>
              <a:t> </a:t>
            </a:r>
            <a:r>
              <a:rPr lang="en-US" sz="2000" dirty="0" smtClean="0"/>
              <a:t>&amp; Rural, </a:t>
            </a:r>
            <a:r>
              <a:rPr lang="en-US" sz="2000" dirty="0" err="1" smtClean="0"/>
              <a:t>Cibitoke</a:t>
            </a:r>
            <a:r>
              <a:rPr lang="en-US" sz="2000" dirty="0" smtClean="0"/>
              <a:t> and </a:t>
            </a:r>
            <a:r>
              <a:rPr lang="en-US" sz="2000" dirty="0" err="1" smtClean="0"/>
              <a:t>Bururi</a:t>
            </a:r>
            <a:endParaRPr lang="en-US" sz="2000" dirty="0" smtClean="0"/>
          </a:p>
          <a:p>
            <a:r>
              <a:rPr lang="en-US" sz="2000" dirty="0" smtClean="0"/>
              <a:t>Used for cholera &amp; malaria prevention</a:t>
            </a:r>
          </a:p>
          <a:p>
            <a:r>
              <a:rPr lang="en-US" sz="2000" dirty="0"/>
              <a:t>Hygiene promotion activities – hand washing, songs for making oral rehydration, bed net hanging</a:t>
            </a:r>
          </a:p>
          <a:p>
            <a:r>
              <a:rPr lang="en-US" sz="2000" dirty="0" smtClean="0"/>
              <a:t>Reached 6000 people by the end of January 2014 </a:t>
            </a:r>
          </a:p>
          <a:p>
            <a:r>
              <a:rPr lang="en-US" sz="2000" dirty="0" smtClean="0"/>
              <a:t>Used as part of the flood response in Bujumbura</a:t>
            </a:r>
          </a:p>
          <a:p>
            <a:pPr marL="0" indent="0">
              <a:buNone/>
            </a:pPr>
            <a:endParaRPr lang="en-US" sz="2000" dirty="0" smtClean="0"/>
          </a:p>
          <a:p>
            <a:pPr marL="0" indent="0">
              <a:buNone/>
            </a:pPr>
            <a:endParaRPr lang="en-US" sz="1800" dirty="0" smtClean="0">
              <a:latin typeface="Arial" charset="0"/>
            </a:endParaRPr>
          </a:p>
          <a:p>
            <a:endParaRPr lang="en-US" sz="1800" dirty="0" smtClean="0">
              <a:latin typeface="Arial" charset="0"/>
            </a:endParaRPr>
          </a:p>
          <a:p>
            <a:pPr marL="0" indent="0">
              <a:buNone/>
            </a:pPr>
            <a:endParaRPr lang="en-GB" sz="2000" dirty="0" smtClean="0">
              <a:latin typeface="Arial" charset="0"/>
            </a:endParaRPr>
          </a:p>
          <a:p>
            <a:endParaRPr lang="en-GB" sz="2000" dirty="0" smtClean="0">
              <a:latin typeface="Arial" charset="0"/>
            </a:endParaRPr>
          </a:p>
          <a:p>
            <a:endParaRPr lang="en-GB" sz="2000" dirty="0">
              <a:latin typeface="Arial" charset="0"/>
            </a:endParaRPr>
          </a:p>
          <a:p>
            <a:endParaRPr lang="en-GB" sz="2000" dirty="0" smtClean="0"/>
          </a:p>
        </p:txBody>
      </p:sp>
      <p:pic>
        <p:nvPicPr>
          <p:cNvPr id="3" name="Picture 2"/>
          <p:cNvPicPr>
            <a:picLocks noChangeAspect="1"/>
          </p:cNvPicPr>
          <p:nvPr/>
        </p:nvPicPr>
        <p:blipFill rotWithShape="1">
          <a:blip r:embed="rId3" cstate="screen">
            <a:extLst>
              <a:ext uri="{28A0092B-C50C-407E-A947-70E740481C1C}">
                <a14:useLocalDpi xmlns:a14="http://schemas.microsoft.com/office/drawing/2010/main" val="0"/>
              </a:ext>
            </a:extLst>
          </a:blip>
          <a:srcRect l="20923" r="16461"/>
          <a:stretch/>
        </p:blipFill>
        <p:spPr>
          <a:xfrm>
            <a:off x="179512" y="1700808"/>
            <a:ext cx="3944890" cy="4200128"/>
          </a:xfrm>
          <a:prstGeom prst="rect">
            <a:avLst/>
          </a:prstGeom>
        </p:spPr>
      </p:pic>
    </p:spTree>
    <p:extLst>
      <p:ext uri="{BB962C8B-B14F-4D97-AF65-F5344CB8AC3E}">
        <p14:creationId xmlns:p14="http://schemas.microsoft.com/office/powerpoint/2010/main" val="299076629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pPr eaLnBrk="1" hangingPunct="1"/>
            <a:r>
              <a:rPr lang="en-US" dirty="0" smtClean="0"/>
              <a:t>What is mobile cinema?</a:t>
            </a:r>
            <a:endParaRPr lang="en-GB" dirty="0" smtClean="0">
              <a:solidFill>
                <a:srgbClr val="FF0000"/>
              </a:solidFill>
            </a:endParaRPr>
          </a:p>
        </p:txBody>
      </p:sp>
      <p:sp>
        <p:nvSpPr>
          <p:cNvPr id="11267" name="Content Placeholder 2"/>
          <p:cNvSpPr>
            <a:spLocks noGrp="1"/>
          </p:cNvSpPr>
          <p:nvPr>
            <p:ph idx="1"/>
          </p:nvPr>
        </p:nvSpPr>
        <p:spPr>
          <a:xfrm>
            <a:off x="4355976" y="1677270"/>
            <a:ext cx="4303043" cy="4349552"/>
          </a:xfrm>
        </p:spPr>
        <p:txBody>
          <a:bodyPr/>
          <a:lstStyle/>
          <a:p>
            <a:r>
              <a:rPr lang="en-US" sz="2000" dirty="0"/>
              <a:t>Visits schools and communities</a:t>
            </a:r>
          </a:p>
          <a:p>
            <a:r>
              <a:rPr lang="en-US" sz="2000" dirty="0"/>
              <a:t>Short cartoon on cholera or malaria </a:t>
            </a:r>
            <a:r>
              <a:rPr lang="en-US" sz="2000" dirty="0" smtClean="0"/>
              <a:t>prevention</a:t>
            </a:r>
            <a:endParaRPr lang="en-US" sz="2000" dirty="0" smtClean="0"/>
          </a:p>
          <a:p>
            <a:r>
              <a:rPr lang="en-US" sz="2000" dirty="0" smtClean="0"/>
              <a:t>Includes a debate </a:t>
            </a:r>
            <a:r>
              <a:rPr lang="en-US" sz="2000" dirty="0" smtClean="0"/>
              <a:t>with community – what do they know? What are their </a:t>
            </a:r>
            <a:r>
              <a:rPr lang="en-US" sz="2000" dirty="0" smtClean="0"/>
              <a:t>issues</a:t>
            </a:r>
          </a:p>
          <a:p>
            <a:r>
              <a:rPr lang="en-US" sz="2000" dirty="0" smtClean="0"/>
              <a:t>Question and answer session</a:t>
            </a:r>
            <a:endParaRPr lang="en-US" sz="2000" dirty="0" smtClean="0"/>
          </a:p>
          <a:p>
            <a:r>
              <a:rPr lang="en-GB" sz="2000" dirty="0" smtClean="0"/>
              <a:t>Distribute soap and leaflets</a:t>
            </a:r>
          </a:p>
          <a:p>
            <a:r>
              <a:rPr lang="en-GB" sz="2000" dirty="0" smtClean="0"/>
              <a:t>Activity takes 1 to 1.5 </a:t>
            </a:r>
            <a:r>
              <a:rPr lang="en-GB" sz="2000" dirty="0" smtClean="0"/>
              <a:t>hours</a:t>
            </a:r>
            <a:endParaRPr lang="en-US" sz="1800" dirty="0" smtClean="0">
              <a:latin typeface="Arial" charset="0"/>
            </a:endParaRPr>
          </a:p>
          <a:p>
            <a:r>
              <a:rPr lang="en-US" sz="2000" dirty="0" smtClean="0"/>
              <a:t>Also launched in Rwanda</a:t>
            </a:r>
          </a:p>
          <a:p>
            <a:r>
              <a:rPr lang="en-US" sz="2000" dirty="0"/>
              <a:t>U</a:t>
            </a:r>
            <a:r>
              <a:rPr lang="en-US" sz="2000" dirty="0" smtClean="0"/>
              <a:t>sed </a:t>
            </a:r>
            <a:r>
              <a:rPr lang="en-US" sz="2000" dirty="0"/>
              <a:t>in Sierra Leone to respond to the cholera outbreak</a:t>
            </a:r>
          </a:p>
          <a:p>
            <a:endParaRPr lang="en-US" sz="1800" dirty="0" smtClean="0">
              <a:latin typeface="Arial" charset="0"/>
            </a:endParaRPr>
          </a:p>
          <a:p>
            <a:pPr marL="0" indent="0">
              <a:buNone/>
            </a:pPr>
            <a:endParaRPr lang="en-GB" sz="2000" dirty="0" smtClean="0">
              <a:latin typeface="Arial" charset="0"/>
            </a:endParaRPr>
          </a:p>
          <a:p>
            <a:endParaRPr lang="en-GB" sz="2000" dirty="0" smtClean="0">
              <a:latin typeface="Arial" charset="0"/>
            </a:endParaRPr>
          </a:p>
          <a:p>
            <a:endParaRPr lang="en-GB" sz="2000" dirty="0">
              <a:latin typeface="Arial" charset="0"/>
            </a:endParaRPr>
          </a:p>
          <a:p>
            <a:endParaRPr lang="en-GB" sz="2000" dirty="0" smtClean="0"/>
          </a:p>
        </p:txBody>
      </p:sp>
      <p:pic>
        <p:nvPicPr>
          <p:cNvPr id="2" name="Picture 1"/>
          <p:cNvPicPr>
            <a:picLocks noChangeAspect="1"/>
          </p:cNvPicPr>
          <p:nvPr/>
        </p:nvPicPr>
        <p:blipFill rotWithShape="1">
          <a:blip r:embed="rId3" cstate="screen">
            <a:extLst>
              <a:ext uri="{28A0092B-C50C-407E-A947-70E740481C1C}">
                <a14:useLocalDpi xmlns:a14="http://schemas.microsoft.com/office/drawing/2010/main" val="0"/>
              </a:ext>
            </a:extLst>
          </a:blip>
          <a:srcRect l="12308" r="16000"/>
          <a:stretch/>
        </p:blipFill>
        <p:spPr>
          <a:xfrm>
            <a:off x="179512" y="1677270"/>
            <a:ext cx="4032448" cy="4218494"/>
          </a:xfrm>
          <a:prstGeom prst="rect">
            <a:avLst/>
          </a:prstGeom>
        </p:spPr>
      </p:pic>
    </p:spTree>
    <p:extLst>
      <p:ext uri="{BB962C8B-B14F-4D97-AF65-F5344CB8AC3E}">
        <p14:creationId xmlns:p14="http://schemas.microsoft.com/office/powerpoint/2010/main" val="216519841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Mobile Cinema – Media film</a:t>
            </a:r>
            <a:endParaRPr lang="en-GB" dirty="0"/>
          </a:p>
        </p:txBody>
      </p:sp>
      <p:sp>
        <p:nvSpPr>
          <p:cNvPr id="5" name="Content Placeholder 4"/>
          <p:cNvSpPr>
            <a:spLocks noGrp="1"/>
          </p:cNvSpPr>
          <p:nvPr>
            <p:ph idx="1"/>
          </p:nvPr>
        </p:nvSpPr>
        <p:spPr/>
        <p:txBody>
          <a:bodyPr/>
          <a:lstStyle/>
          <a:p>
            <a:r>
              <a:rPr lang="en-GB" dirty="0" smtClean="0"/>
              <a:t>Show film from Sierra Leone</a:t>
            </a:r>
            <a:endParaRPr lang="en-GB" dirty="0"/>
          </a:p>
        </p:txBody>
      </p:sp>
    </p:spTree>
    <p:extLst>
      <p:ext uri="{BB962C8B-B14F-4D97-AF65-F5344CB8AC3E}">
        <p14:creationId xmlns:p14="http://schemas.microsoft.com/office/powerpoint/2010/main" val="117552971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 mobile cinema show</a:t>
            </a:r>
            <a:endParaRPr lang="en-GB" dirty="0"/>
          </a:p>
        </p:txBody>
      </p:sp>
      <p:sp>
        <p:nvSpPr>
          <p:cNvPr id="5" name="Content Placeholder 2"/>
          <p:cNvSpPr>
            <a:spLocks noGrp="1"/>
          </p:cNvSpPr>
          <p:nvPr>
            <p:ph idx="1"/>
          </p:nvPr>
        </p:nvSpPr>
        <p:spPr>
          <a:xfrm>
            <a:off x="4860032" y="1700808"/>
            <a:ext cx="3816424" cy="4349552"/>
          </a:xfrm>
        </p:spPr>
        <p:txBody>
          <a:bodyPr/>
          <a:lstStyle/>
          <a:p>
            <a:r>
              <a:rPr lang="en-US" sz="2000" dirty="0" smtClean="0"/>
              <a:t>Hand out copies of the mobile cinema malaria and cholera </a:t>
            </a:r>
            <a:r>
              <a:rPr lang="en-US" sz="2000" dirty="0" err="1" smtClean="0"/>
              <a:t>programme</a:t>
            </a:r>
            <a:r>
              <a:rPr lang="en-US" sz="2000" dirty="0" smtClean="0"/>
              <a:t> from Burundi</a:t>
            </a:r>
          </a:p>
          <a:p>
            <a:r>
              <a:rPr lang="en-US" sz="2000" dirty="0" smtClean="0">
                <a:latin typeface="Arial" charset="0"/>
              </a:rPr>
              <a:t>Go through each section with participants</a:t>
            </a:r>
            <a:endParaRPr lang="en-GB" sz="2000" dirty="0" smtClean="0">
              <a:latin typeface="Arial" charset="0"/>
            </a:endParaRPr>
          </a:p>
          <a:p>
            <a:pPr marL="0" indent="0">
              <a:buNone/>
            </a:pPr>
            <a:endParaRPr lang="en-GB" sz="2000" dirty="0">
              <a:latin typeface="Arial" charset="0"/>
            </a:endParaRPr>
          </a:p>
          <a:p>
            <a:endParaRPr lang="en-GB" sz="2000" dirty="0" smtClean="0"/>
          </a:p>
        </p:txBody>
      </p:sp>
      <p:graphicFrame>
        <p:nvGraphicFramePr>
          <p:cNvPr id="6" name="Table 5"/>
          <p:cNvGraphicFramePr>
            <a:graphicFrameLocks noGrp="1"/>
          </p:cNvGraphicFramePr>
          <p:nvPr/>
        </p:nvGraphicFramePr>
        <p:xfrm>
          <a:off x="251520" y="1700808"/>
          <a:ext cx="4392488" cy="4122519"/>
        </p:xfrm>
        <a:graphic>
          <a:graphicData uri="http://schemas.openxmlformats.org/drawingml/2006/table">
            <a:tbl>
              <a:tblPr/>
              <a:tblGrid>
                <a:gridCol w="4392488"/>
              </a:tblGrid>
              <a:tr h="459143">
                <a:tc>
                  <a:txBody>
                    <a:bodyPr/>
                    <a:lstStyle/>
                    <a:p>
                      <a:pPr algn="just">
                        <a:lnSpc>
                          <a:spcPct val="150000"/>
                        </a:lnSpc>
                        <a:spcAft>
                          <a:spcPts val="0"/>
                        </a:spcAft>
                      </a:pPr>
                      <a:r>
                        <a:rPr lang="en-GB" sz="1600" dirty="0">
                          <a:latin typeface="Arial"/>
                          <a:ea typeface="Times New Roman"/>
                        </a:rPr>
                        <a:t>Music &amp; welcome (10mins)</a:t>
                      </a:r>
                      <a:endParaRPr lang="en-GB" sz="16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33145">
                <a:tc>
                  <a:txBody>
                    <a:bodyPr/>
                    <a:lstStyle/>
                    <a:p>
                      <a:pPr algn="just">
                        <a:lnSpc>
                          <a:spcPct val="150000"/>
                        </a:lnSpc>
                        <a:spcAft>
                          <a:spcPts val="0"/>
                        </a:spcAft>
                        <a:tabLst>
                          <a:tab pos="2700655" algn="l"/>
                        </a:tabLst>
                      </a:pPr>
                      <a:r>
                        <a:rPr lang="en-GB" sz="1600" dirty="0">
                          <a:latin typeface="Arial"/>
                          <a:ea typeface="Times New Roman"/>
                        </a:rPr>
                        <a:t>Pre-test session with the audience (20mins)</a:t>
                      </a:r>
                      <a:endParaRPr lang="en-GB" sz="1600" dirty="0">
                        <a:latin typeface="Times New Roman"/>
                        <a:ea typeface="Times New Roman"/>
                      </a:endParaRPr>
                    </a:p>
                    <a:p>
                      <a:pPr algn="just">
                        <a:spcAft>
                          <a:spcPts val="0"/>
                        </a:spcAft>
                      </a:pPr>
                      <a:r>
                        <a:rPr lang="en-GB" sz="1600" b="1" dirty="0">
                          <a:latin typeface="Arial"/>
                          <a:ea typeface="Times New Roman"/>
                        </a:rPr>
                        <a:t>Q.1 What is cholera? </a:t>
                      </a:r>
                      <a:endParaRPr lang="en-GB" sz="1600" dirty="0">
                        <a:latin typeface="Times New Roman"/>
                        <a:ea typeface="Times New Roman"/>
                      </a:endParaRPr>
                    </a:p>
                    <a:p>
                      <a:pPr algn="just">
                        <a:spcAft>
                          <a:spcPts val="0"/>
                        </a:spcAft>
                      </a:pPr>
                      <a:r>
                        <a:rPr lang="en-GB" sz="1600" b="1" dirty="0">
                          <a:latin typeface="Arial"/>
                          <a:ea typeface="Times New Roman"/>
                        </a:rPr>
                        <a:t>Q2. How do you stop cholera? </a:t>
                      </a:r>
                      <a:endParaRPr lang="en-GB" sz="1600" dirty="0">
                        <a:latin typeface="Times New Roman"/>
                        <a:ea typeface="Times New Roman"/>
                      </a:endParaRPr>
                    </a:p>
                    <a:p>
                      <a:pPr algn="just">
                        <a:spcAft>
                          <a:spcPts val="0"/>
                        </a:spcAft>
                      </a:pPr>
                      <a:r>
                        <a:rPr lang="en-GB" sz="1600" b="1" dirty="0">
                          <a:latin typeface="Arial"/>
                          <a:ea typeface="Times New Roman"/>
                        </a:rPr>
                        <a:t>Q.3. How can you make water safe to drink? </a:t>
                      </a:r>
                      <a:endParaRPr lang="en-GB" sz="1600" dirty="0">
                        <a:latin typeface="Times New Roman"/>
                        <a:ea typeface="Times New Roman"/>
                      </a:endParaRPr>
                    </a:p>
                    <a:p>
                      <a:pPr algn="just">
                        <a:spcAft>
                          <a:spcPts val="0"/>
                        </a:spcAft>
                      </a:pPr>
                      <a:r>
                        <a:rPr lang="en-GB" sz="1600" b="1" dirty="0">
                          <a:latin typeface="Arial"/>
                          <a:ea typeface="Times New Roman"/>
                        </a:rPr>
                        <a:t>Q.4. What are the issues in your community relating to cholera?</a:t>
                      </a:r>
                      <a:endParaRPr lang="en-GB" sz="1600" dirty="0">
                        <a:latin typeface="Times New Roman"/>
                        <a:ea typeface="Times New Roman"/>
                      </a:endParaRPr>
                    </a:p>
                    <a:p>
                      <a:pPr algn="just">
                        <a:spcAft>
                          <a:spcPts val="0"/>
                        </a:spcAft>
                      </a:pPr>
                      <a:r>
                        <a:rPr lang="en-GB" sz="1600" b="1" dirty="0">
                          <a:latin typeface="Arial"/>
                          <a:ea typeface="Times New Roman"/>
                        </a:rPr>
                        <a:t>Q.5. If you have no latrines, what are the safe option? </a:t>
                      </a:r>
                      <a:endParaRPr lang="en-GB" sz="16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24136">
                <a:tc>
                  <a:txBody>
                    <a:bodyPr/>
                    <a:lstStyle/>
                    <a:p>
                      <a:pPr algn="l">
                        <a:spcAft>
                          <a:spcPts val="600"/>
                        </a:spcAft>
                      </a:pPr>
                      <a:r>
                        <a:rPr lang="en-GB" sz="1600" dirty="0">
                          <a:latin typeface="Arial"/>
                          <a:ea typeface="Times New Roman"/>
                        </a:rPr>
                        <a:t>Hand-washing game and demonstration (5mins)</a:t>
                      </a:r>
                      <a:endParaRPr lang="en-GB" sz="1600" dirty="0">
                        <a:latin typeface="Times New Roman"/>
                        <a:ea typeface="Times New Roman"/>
                      </a:endParaRPr>
                    </a:p>
                    <a:p>
                      <a:pPr algn="l">
                        <a:spcAft>
                          <a:spcPts val="600"/>
                        </a:spcAft>
                      </a:pPr>
                      <a:r>
                        <a:rPr lang="en-GB" sz="1600" dirty="0">
                          <a:latin typeface="Arial"/>
                          <a:ea typeface="Times New Roman"/>
                        </a:rPr>
                        <a:t>SSS song (</a:t>
                      </a:r>
                      <a:r>
                        <a:rPr lang="en-GB" sz="1600" dirty="0" smtClean="0">
                          <a:latin typeface="Arial"/>
                          <a:ea typeface="Times New Roman"/>
                        </a:rPr>
                        <a:t>5mins)</a:t>
                      </a:r>
                      <a:endParaRPr lang="en-GB" sz="1600" dirty="0" smtClean="0">
                        <a:latin typeface="Times New Roman"/>
                        <a:ea typeface="Times New Roman"/>
                      </a:endParaRPr>
                    </a:p>
                    <a:p>
                      <a:pPr algn="l">
                        <a:spcAft>
                          <a:spcPts val="600"/>
                        </a:spcAft>
                      </a:pPr>
                      <a:r>
                        <a:rPr lang="en-GB" sz="1600" dirty="0" smtClean="0">
                          <a:latin typeface="Arial"/>
                          <a:ea typeface="Times New Roman"/>
                        </a:rPr>
                        <a:t>Signs </a:t>
                      </a:r>
                      <a:r>
                        <a:rPr lang="en-GB" sz="1600" dirty="0">
                          <a:latin typeface="Arial"/>
                          <a:ea typeface="Times New Roman"/>
                        </a:rPr>
                        <a:t>&amp; symptoms (5mins)</a:t>
                      </a:r>
                      <a:endParaRPr lang="en-GB" sz="16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6095">
                <a:tc>
                  <a:txBody>
                    <a:bodyPr/>
                    <a:lstStyle/>
                    <a:p>
                      <a:pPr algn="just">
                        <a:spcAft>
                          <a:spcPts val="600"/>
                        </a:spcAft>
                      </a:pPr>
                      <a:r>
                        <a:rPr lang="en-GB" sz="1600" dirty="0" smtClean="0">
                          <a:latin typeface="Arial"/>
                          <a:ea typeface="Times New Roman"/>
                        </a:rPr>
                        <a:t>Screening </a:t>
                      </a:r>
                      <a:r>
                        <a:rPr lang="en-GB" sz="1600" dirty="0">
                          <a:latin typeface="Arial"/>
                          <a:ea typeface="Times New Roman"/>
                        </a:rPr>
                        <a:t>of film (5mins)</a:t>
                      </a:r>
                      <a:endParaRPr lang="en-GB" sz="16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2280560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Why use mobile cinema?</a:t>
            </a:r>
            <a:endParaRPr lang="en-GB" dirty="0"/>
          </a:p>
        </p:txBody>
      </p:sp>
      <p:sp>
        <p:nvSpPr>
          <p:cNvPr id="3" name="Content Placeholder 2"/>
          <p:cNvSpPr>
            <a:spLocks noGrp="1"/>
          </p:cNvSpPr>
          <p:nvPr>
            <p:ph idx="1"/>
          </p:nvPr>
        </p:nvSpPr>
        <p:spPr>
          <a:xfrm>
            <a:off x="4499992" y="1700808"/>
            <a:ext cx="4464496" cy="4191000"/>
          </a:xfrm>
        </p:spPr>
        <p:txBody>
          <a:bodyPr/>
          <a:lstStyle/>
          <a:p>
            <a:r>
              <a:rPr lang="en-GB" sz="2100" dirty="0"/>
              <a:t>Can be used to educate on any topic </a:t>
            </a:r>
            <a:endParaRPr lang="en-GB" sz="2100" dirty="0" smtClean="0"/>
          </a:p>
          <a:p>
            <a:r>
              <a:rPr lang="en-GB" sz="2100" dirty="0" smtClean="0"/>
              <a:t>Can </a:t>
            </a:r>
            <a:r>
              <a:rPr lang="en-GB" sz="2100" dirty="0"/>
              <a:t>be used to collect </a:t>
            </a:r>
            <a:r>
              <a:rPr lang="en-GB" sz="2100" dirty="0" smtClean="0"/>
              <a:t>feedback – what do people know &amp; think?</a:t>
            </a:r>
            <a:endParaRPr lang="en-GB" sz="2100" dirty="0"/>
          </a:p>
          <a:p>
            <a:r>
              <a:rPr lang="en-GB" sz="2100" dirty="0"/>
              <a:t>Can be used to spark community </a:t>
            </a:r>
            <a:r>
              <a:rPr lang="en-GB" sz="2100" dirty="0" smtClean="0"/>
              <a:t>action</a:t>
            </a:r>
          </a:p>
          <a:p>
            <a:r>
              <a:rPr lang="en-GB" sz="2100" dirty="0" smtClean="0"/>
              <a:t>Good entry point for health, WATSAN, DM activities</a:t>
            </a:r>
          </a:p>
          <a:p>
            <a:r>
              <a:rPr lang="en-GB" sz="2100" dirty="0" smtClean="0"/>
              <a:t>Participatory&amp; fun – so supports learning</a:t>
            </a:r>
          </a:p>
          <a:p>
            <a:r>
              <a:rPr lang="en-GB" sz="2100" dirty="0" smtClean="0"/>
              <a:t>Reach large numbers of people at one time</a:t>
            </a:r>
          </a:p>
        </p:txBody>
      </p:sp>
      <p:pic>
        <p:nvPicPr>
          <p:cNvPr id="5" name="Picture 4" descr="P1010450.JPG"/>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79512" y="1836451"/>
            <a:ext cx="4248472" cy="3968813"/>
          </a:xfrm>
          <a:prstGeom prst="rect">
            <a:avLst/>
          </a:prstGeom>
        </p:spPr>
      </p:pic>
    </p:spTree>
    <p:extLst>
      <p:ext uri="{BB962C8B-B14F-4D97-AF65-F5344CB8AC3E}">
        <p14:creationId xmlns:p14="http://schemas.microsoft.com/office/powerpoint/2010/main" val="217155804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Why use mobile cinema?</a:t>
            </a:r>
            <a:endParaRPr lang="en-GB" dirty="0"/>
          </a:p>
        </p:txBody>
      </p:sp>
      <p:sp>
        <p:nvSpPr>
          <p:cNvPr id="3" name="Content Placeholder 2"/>
          <p:cNvSpPr>
            <a:spLocks noGrp="1"/>
          </p:cNvSpPr>
          <p:nvPr>
            <p:ph idx="1"/>
          </p:nvPr>
        </p:nvSpPr>
        <p:spPr>
          <a:xfrm>
            <a:off x="4644008" y="1628800"/>
            <a:ext cx="4320480" cy="4191000"/>
          </a:xfrm>
        </p:spPr>
        <p:txBody>
          <a:bodyPr/>
          <a:lstStyle/>
          <a:p>
            <a:r>
              <a:rPr lang="en-GB" sz="2100" dirty="0" smtClean="0"/>
              <a:t>Prevention activity</a:t>
            </a:r>
          </a:p>
          <a:p>
            <a:r>
              <a:rPr lang="en-GB" sz="2100" dirty="0" smtClean="0"/>
              <a:t>But can be scaled up in emergencies</a:t>
            </a:r>
          </a:p>
          <a:p>
            <a:r>
              <a:rPr lang="en-GB" sz="2100" dirty="0" smtClean="0"/>
              <a:t>Clear role for the </a:t>
            </a:r>
            <a:r>
              <a:rPr lang="en-GB" sz="2100" dirty="0" err="1" smtClean="0"/>
              <a:t>Collines</a:t>
            </a:r>
            <a:r>
              <a:rPr lang="en-GB" sz="2100" dirty="0" smtClean="0"/>
              <a:t> to be involved</a:t>
            </a:r>
          </a:p>
          <a:p>
            <a:r>
              <a:rPr lang="en-GB" sz="2100" dirty="0" smtClean="0"/>
              <a:t>Works well in schools as a peer education &amp; youth activity</a:t>
            </a:r>
          </a:p>
          <a:p>
            <a:r>
              <a:rPr lang="en-GB" sz="2100" dirty="0" smtClean="0"/>
              <a:t>Fits Burundi’s oral traditions</a:t>
            </a:r>
          </a:p>
          <a:p>
            <a:r>
              <a:rPr lang="en-GB" sz="2100" dirty="0" smtClean="0"/>
              <a:t>Could be income generating – hold film nights in the branch</a:t>
            </a:r>
          </a:p>
          <a:p>
            <a:r>
              <a:rPr lang="en-GB" sz="2100" dirty="0" smtClean="0"/>
              <a:t>Successful pilot in 4 branches – now rolling out</a:t>
            </a:r>
            <a:endParaRPr lang="en-GB" sz="2100" dirty="0" smtClean="0"/>
          </a:p>
        </p:txBody>
      </p:sp>
      <p:pic>
        <p:nvPicPr>
          <p:cNvPr id="4" name="Picture 3" descr="_MG_4377.jpg"/>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79512" y="1700808"/>
            <a:ext cx="4387100" cy="4128120"/>
          </a:xfrm>
          <a:prstGeom prst="rect">
            <a:avLst/>
          </a:prstGeom>
        </p:spPr>
      </p:pic>
    </p:spTree>
    <p:extLst>
      <p:ext uri="{BB962C8B-B14F-4D97-AF65-F5344CB8AC3E}">
        <p14:creationId xmlns:p14="http://schemas.microsoft.com/office/powerpoint/2010/main" val="75307275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pPr eaLnBrk="1" hangingPunct="1"/>
            <a:r>
              <a:rPr lang="en-US" dirty="0" smtClean="0"/>
              <a:t>The impact in Sierra Leone</a:t>
            </a:r>
            <a:endParaRPr lang="en-GB" dirty="0" smtClean="0">
              <a:solidFill>
                <a:srgbClr val="FF0000"/>
              </a:solidFill>
            </a:endParaRPr>
          </a:p>
        </p:txBody>
      </p:sp>
      <p:sp>
        <p:nvSpPr>
          <p:cNvPr id="11267" name="Content Placeholder 2"/>
          <p:cNvSpPr>
            <a:spLocks noGrp="1"/>
          </p:cNvSpPr>
          <p:nvPr>
            <p:ph idx="1"/>
          </p:nvPr>
        </p:nvSpPr>
        <p:spPr>
          <a:xfrm>
            <a:off x="4247988" y="1628800"/>
            <a:ext cx="4644492" cy="4349552"/>
          </a:xfrm>
        </p:spPr>
        <p:txBody>
          <a:bodyPr/>
          <a:lstStyle/>
          <a:p>
            <a:r>
              <a:rPr lang="en-GB" sz="2100" dirty="0"/>
              <a:t>Visited 57 </a:t>
            </a:r>
            <a:r>
              <a:rPr lang="en-GB" sz="2100" dirty="0" smtClean="0"/>
              <a:t>schools &amp; 67 communities in 4 months</a:t>
            </a:r>
            <a:endParaRPr lang="en-GB" sz="2100" dirty="0"/>
          </a:p>
          <a:p>
            <a:r>
              <a:rPr lang="en-US" sz="2100" dirty="0" smtClean="0">
                <a:latin typeface="Arial" charset="0"/>
              </a:rPr>
              <a:t>47,000 people attended country-wide</a:t>
            </a:r>
          </a:p>
          <a:p>
            <a:r>
              <a:rPr lang="en-GB" sz="2100" dirty="0" smtClean="0"/>
              <a:t>Each </a:t>
            </a:r>
            <a:r>
              <a:rPr lang="en-GB" sz="2100" dirty="0"/>
              <a:t>branch given their own kit and have reached </a:t>
            </a:r>
            <a:r>
              <a:rPr lang="en-GB" sz="2100" dirty="0" smtClean="0"/>
              <a:t>10,000 </a:t>
            </a:r>
            <a:r>
              <a:rPr lang="en-GB" sz="2100" dirty="0"/>
              <a:t>people</a:t>
            </a:r>
          </a:p>
          <a:p>
            <a:r>
              <a:rPr lang="en-GB" sz="2100" dirty="0"/>
              <a:t>17,000 bars of soap and 8500 leaflets handed out</a:t>
            </a:r>
          </a:p>
          <a:p>
            <a:r>
              <a:rPr lang="en-GB" sz="2100" dirty="0"/>
              <a:t>Answered 500 community questions</a:t>
            </a:r>
          </a:p>
          <a:p>
            <a:r>
              <a:rPr lang="en-GB" sz="2100" dirty="0"/>
              <a:t>Gave valuable insight to community beliefs and knowledge</a:t>
            </a:r>
          </a:p>
          <a:p>
            <a:endParaRPr lang="en-US" sz="2100" dirty="0" smtClean="0">
              <a:latin typeface="Arial" charset="0"/>
            </a:endParaRPr>
          </a:p>
          <a:p>
            <a:endParaRPr lang="en-US" sz="2100" dirty="0" smtClean="0">
              <a:latin typeface="Arial" charset="0"/>
            </a:endParaRPr>
          </a:p>
          <a:p>
            <a:endParaRPr lang="en-US" sz="2100" dirty="0" smtClean="0">
              <a:latin typeface="Arial" charset="0"/>
            </a:endParaRPr>
          </a:p>
          <a:p>
            <a:pPr marL="0" indent="0">
              <a:buNone/>
            </a:pPr>
            <a:endParaRPr lang="en-GB" sz="2100" dirty="0" smtClean="0">
              <a:latin typeface="Arial" charset="0"/>
            </a:endParaRPr>
          </a:p>
          <a:p>
            <a:endParaRPr lang="en-GB" sz="2100" dirty="0" smtClean="0">
              <a:latin typeface="Arial" charset="0"/>
            </a:endParaRPr>
          </a:p>
          <a:p>
            <a:endParaRPr lang="en-GB" sz="2100" dirty="0">
              <a:latin typeface="Arial" charset="0"/>
            </a:endParaRPr>
          </a:p>
          <a:p>
            <a:endParaRPr lang="en-GB" sz="2100" dirty="0" smtClean="0"/>
          </a:p>
        </p:txBody>
      </p:sp>
      <p:pic>
        <p:nvPicPr>
          <p:cNvPr id="10" name="Picture 9" descr="P1010298.JPG"/>
          <p:cNvPicPr>
            <a:picLocks noChangeAspect="1"/>
          </p:cNvPicPr>
          <p:nvPr/>
        </p:nvPicPr>
        <p:blipFill rotWithShape="1">
          <a:blip r:embed="rId3" cstate="screen">
            <a:extLst>
              <a:ext uri="{28A0092B-C50C-407E-A947-70E740481C1C}">
                <a14:useLocalDpi xmlns:a14="http://schemas.microsoft.com/office/drawing/2010/main"/>
              </a:ext>
            </a:extLst>
          </a:blip>
          <a:srcRect l="-1851"/>
          <a:stretch/>
        </p:blipFill>
        <p:spPr>
          <a:xfrm>
            <a:off x="179512" y="1677601"/>
            <a:ext cx="3888431" cy="4199671"/>
          </a:xfrm>
          <a:prstGeom prst="rect">
            <a:avLst/>
          </a:prstGeom>
        </p:spPr>
      </p:pic>
    </p:spTree>
    <p:extLst>
      <p:ext uri="{BB962C8B-B14F-4D97-AF65-F5344CB8AC3E}">
        <p14:creationId xmlns:p14="http://schemas.microsoft.com/office/powerpoint/2010/main" val="160183477"/>
      </p:ext>
    </p:extLst>
  </p:cSld>
  <p:clrMapOvr>
    <a:masterClrMapping/>
  </p:clrMapOvr>
  <p:timing>
    <p:tnLst>
      <p:par>
        <p:cTn id="1" dur="indefinite" restart="never" nodeType="tmRoot"/>
      </p:par>
    </p:tnLst>
  </p:timing>
</p:sld>
</file>

<file path=ppt/theme/theme1.xml><?xml version="1.0" encoding="utf-8"?>
<a:theme xmlns:a="http://schemas.openxmlformats.org/drawingml/2006/main" name="IFRC_2011 presentation-FR">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A95F0ADE9F2AD449E2722195F92FF5E" ma:contentTypeVersion="12" ma:contentTypeDescription="Create a new document." ma:contentTypeScope="" ma:versionID="3d9e139adc0fee8e9b147f6fa369248e">
  <xsd:schema xmlns:xsd="http://www.w3.org/2001/XMLSchema" xmlns:xs="http://www.w3.org/2001/XMLSchema" xmlns:p="http://schemas.microsoft.com/office/2006/metadata/properties" xmlns:ns1="http://schemas.microsoft.com/sharepoint/v3" xmlns:ns2="1d4640d9-733a-4c6d-a542-95167bbe3566" xmlns:ns3="728a61b5-d4b1-4106-b4bc-8560b724855e" targetNamespace="http://schemas.microsoft.com/office/2006/metadata/properties" ma:root="true" ma:fieldsID="56a608405f79cc80536b80514e4274f0" ns1:_="" ns2:_="" ns3:_="">
    <xsd:import namespace="http://schemas.microsoft.com/sharepoint/v3"/>
    <xsd:import namespace="1d4640d9-733a-4c6d-a542-95167bbe3566"/>
    <xsd:import namespace="728a61b5-d4b1-4106-b4bc-8560b724855e"/>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Location" minOccurs="0"/>
                <xsd:element ref="ns1:_ip_UnifiedCompliancePolicyProperties" minOccurs="0"/>
                <xsd:element ref="ns1:_ip_UnifiedCompliancePolicyUIAction" minOccurs="0"/>
                <xsd:element ref="ns2:MediaServiceOCR" minOccurs="0"/>
                <xsd:element ref="ns2:MediaServiceEventHashCode" minOccurs="0"/>
                <xsd:element ref="ns2:MediaServiceGenerationTime"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3" nillable="true" ma:displayName="Unified Compliance Policy Properties" ma:hidden="true" ma:internalName="_ip_UnifiedCompliancePolicyProperties">
      <xsd:simpleType>
        <xsd:restriction base="dms:Note"/>
      </xsd:simpleType>
    </xsd:element>
    <xsd:element name="_ip_UnifiedCompliancePolicyUIAction" ma:index="14"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d4640d9-733a-4c6d-a542-95167bbe356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MediaServiceAutoTags" ma:internalName="MediaServiceAutoTags" ma:readOnly="true">
      <xsd:simpleType>
        <xsd:restriction base="dms:Text"/>
      </xsd:simpleType>
    </xsd:element>
    <xsd:element name="MediaServiceLocation" ma:index="12" nillable="true" ma:displayName="MediaServiceLocation" ma:internalName="MediaServiceLocation" ma:readOnly="true">
      <xsd:simpleType>
        <xsd:restriction base="dms:Text"/>
      </xsd:simpleType>
    </xsd:element>
    <xsd:element name="MediaServiceOCR" ma:index="15" nillable="true" ma:displayName="MediaServiceOCR" ma:internalName="MediaServiceOCR" ma:readOnly="true">
      <xsd:simpleType>
        <xsd:restriction base="dms:Note">
          <xsd:maxLength value="255"/>
        </xsd:restriction>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28a61b5-d4b1-4106-b4bc-8560b724855e"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documentManagement>
</p:properties>
</file>

<file path=customXml/itemProps1.xml><?xml version="1.0" encoding="utf-8"?>
<ds:datastoreItem xmlns:ds="http://schemas.openxmlformats.org/officeDocument/2006/customXml" ds:itemID="{2CD1692F-8197-42F4-A52F-5641F852C1F4}"/>
</file>

<file path=customXml/itemProps2.xml><?xml version="1.0" encoding="utf-8"?>
<ds:datastoreItem xmlns:ds="http://schemas.openxmlformats.org/officeDocument/2006/customXml" ds:itemID="{8330BBD4-A877-49DE-8709-57FF6AFAFC0D}"/>
</file>

<file path=customXml/itemProps3.xml><?xml version="1.0" encoding="utf-8"?>
<ds:datastoreItem xmlns:ds="http://schemas.openxmlformats.org/officeDocument/2006/customXml" ds:itemID="{7C85FAF0-C147-40B0-A79B-AB37A7B9168B}"/>
</file>

<file path=docProps/app.xml><?xml version="1.0" encoding="utf-8"?>
<Properties xmlns="http://schemas.openxmlformats.org/officeDocument/2006/extended-properties" xmlns:vt="http://schemas.openxmlformats.org/officeDocument/2006/docPropsVTypes">
  <Template>IFRC_2011 presentation-FR</Template>
  <TotalTime>2377</TotalTime>
  <Words>1462</Words>
  <Application>Microsoft Office PowerPoint</Application>
  <PresentationFormat>On-screen Show (4:3)</PresentationFormat>
  <Paragraphs>195</Paragraphs>
  <Slides>14</Slides>
  <Notes>13</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IFRC_2011 presentation-FR</vt:lpstr>
      <vt:lpstr>The Red Cross Mobile Cinema</vt:lpstr>
      <vt:lpstr>What is beneficiary communications?</vt:lpstr>
      <vt:lpstr>What is mobile cinema?</vt:lpstr>
      <vt:lpstr>What is mobile cinema?</vt:lpstr>
      <vt:lpstr>Mobile Cinema – Media film</vt:lpstr>
      <vt:lpstr>The mobile cinema show</vt:lpstr>
      <vt:lpstr>Why use mobile cinema?</vt:lpstr>
      <vt:lpstr>Why use mobile cinema?</vt:lpstr>
      <vt:lpstr>The impact in Sierra Leone</vt:lpstr>
      <vt:lpstr>The impact of the mobile cinema</vt:lpstr>
      <vt:lpstr>The impact of the mobile cinema</vt:lpstr>
      <vt:lpstr>What is the plan in Burundi?</vt:lpstr>
      <vt:lpstr>Materials provided</vt:lpstr>
      <vt:lpstr>Questions?</vt:lpstr>
    </vt:vector>
  </TitlesOfParts>
  <Company>IFRC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Sharon Reader</dc:creator>
  <cp:lastModifiedBy>Sharon READER</cp:lastModifiedBy>
  <cp:revision>83</cp:revision>
  <cp:lastPrinted>2013-08-05T14:35:10Z</cp:lastPrinted>
  <dcterms:created xsi:type="dcterms:W3CDTF">2011-10-14T16:41:02Z</dcterms:created>
  <dcterms:modified xsi:type="dcterms:W3CDTF">2014-06-09T13:16:27Z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0x0101004A95F0ADE9F2AD449E2722195F92FF5E</vt:lpwstr>
  </property>
</Properties>
</file>