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354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30805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GB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205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GB" altLang="en-US" smtClean="0"/>
          </a:p>
        </p:txBody>
      </p:sp>
      <p:grpSp>
        <p:nvGrpSpPr>
          <p:cNvPr id="1028" name="Group 14"/>
          <p:cNvGrpSpPr>
            <a:grpSpLocks/>
          </p:cNvGrpSpPr>
          <p:nvPr/>
        </p:nvGrpSpPr>
        <p:grpSpPr bwMode="auto">
          <a:xfrm>
            <a:off x="152400" y="5943600"/>
            <a:ext cx="8839200" cy="787400"/>
            <a:chOff x="152400" y="5918015"/>
            <a:chExt cx="8839200" cy="787585"/>
          </a:xfrm>
        </p:grpSpPr>
        <p:sp>
          <p:nvSpPr>
            <p:cNvPr id="8" name="Rectangle 7"/>
            <p:cNvSpPr/>
            <p:nvPr/>
          </p:nvSpPr>
          <p:spPr bwMode="auto">
            <a:xfrm>
              <a:off x="152400" y="5918015"/>
              <a:ext cx="8839200" cy="787585"/>
            </a:xfrm>
            <a:prstGeom prst="rect">
              <a:avLst/>
            </a:prstGeom>
            <a:solidFill>
              <a:srgbClr val="DB0000"/>
            </a:solidFill>
            <a:ln w="9525" cap="flat" cmpd="sng" algn="ctr">
              <a:solidFill>
                <a:schemeClr val="bg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pPr marL="342900" indent="-342900" fontAlgn="auto">
                <a:spcBef>
                  <a:spcPct val="20000"/>
                </a:spcBef>
                <a:spcAft>
                  <a:spcPts val="0"/>
                </a:spcAft>
                <a:buFontTx/>
                <a:buChar char="•"/>
                <a:defRPr/>
              </a:pPr>
              <a:endParaRPr lang="en-US" sz="3200"/>
            </a:p>
          </p:txBody>
        </p:sp>
        <p:sp>
          <p:nvSpPr>
            <p:cNvPr id="9" name="TextBox 8"/>
            <p:cNvSpPr txBox="1"/>
            <p:nvPr/>
          </p:nvSpPr>
          <p:spPr bwMode="auto">
            <a:xfrm>
              <a:off x="304800" y="6106972"/>
              <a:ext cx="3124200" cy="369974"/>
            </a:xfrm>
            <a:prstGeom prst="rect">
              <a:avLst/>
            </a:prstGeom>
            <a:noFill/>
          </p:spPr>
          <p:txBody>
            <a:bodyPr lIns="0" tIns="0" rIns="0" bIns="0">
              <a:spAutoFit/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b="1">
                  <a:solidFill>
                    <a:srgbClr val="551C15"/>
                  </a:solidFill>
                  <a:latin typeface="Arial Rounded MT Bold" pitchFamily="-110" charset="0"/>
                  <a:ea typeface="Arial Rounded MT Bold" pitchFamily="-110" charset="0"/>
                  <a:cs typeface="Arial Rounded MT Bold" pitchFamily="-110" charset="0"/>
                </a:rPr>
                <a:t>www.ifrc.org</a:t>
              </a: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b="1">
                  <a:solidFill>
                    <a:schemeClr val="bg1"/>
                  </a:solidFill>
                  <a:latin typeface="Arial Rounded MT Bold" pitchFamily="-110" charset="0"/>
                  <a:ea typeface="Arial Rounded MT Bold" pitchFamily="-110" charset="0"/>
                  <a:cs typeface="Arial Rounded MT Bold" pitchFamily="-110" charset="0"/>
                </a:rPr>
                <a:t>Saving lives, changing minds.</a:t>
              </a:r>
              <a:endParaRPr lang="en-US" sz="1200">
                <a:solidFill>
                  <a:schemeClr val="bg1"/>
                </a:solidFill>
                <a:latin typeface="Arial Rounded MT Bold" pitchFamily="-110" charset="0"/>
                <a:ea typeface="Arial Rounded MT Bold" pitchFamily="-110" charset="0"/>
                <a:cs typeface="Arial Rounded MT Bold" pitchFamily="-110" charset="0"/>
              </a:endParaRPr>
            </a:p>
          </p:txBody>
        </p:sp>
        <p:pic>
          <p:nvPicPr>
            <p:cNvPr id="1033" name="Picture 14" descr="IFRC_logo_EN.gif"/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613869" y="6172201"/>
              <a:ext cx="3225331" cy="3048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cxnSp>
        <p:nvCxnSpPr>
          <p:cNvPr id="11" name="Straight Connector 10"/>
          <p:cNvCxnSpPr/>
          <p:nvPr/>
        </p:nvCxnSpPr>
        <p:spPr>
          <a:xfrm>
            <a:off x="461963" y="269875"/>
            <a:ext cx="8207375" cy="1588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461963" y="1411288"/>
            <a:ext cx="8207375" cy="1587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2600" b="1" i="1" kern="1200">
          <a:solidFill>
            <a:schemeClr val="tx1"/>
          </a:solidFill>
          <a:latin typeface="Arial" pitchFamily="34" charset="0"/>
          <a:ea typeface="+mj-ea"/>
          <a:cs typeface="Arial" pitchFamily="34" charset="0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600" b="1" i="1">
          <a:solidFill>
            <a:schemeClr val="tx1"/>
          </a:solidFill>
          <a:latin typeface="Arial" pitchFamily="34" charset="0"/>
          <a:cs typeface="Arial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600" b="1" i="1">
          <a:solidFill>
            <a:schemeClr val="tx1"/>
          </a:solidFill>
          <a:latin typeface="Arial" pitchFamily="34" charset="0"/>
          <a:cs typeface="Arial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600" b="1" i="1">
          <a:solidFill>
            <a:schemeClr val="tx1"/>
          </a:solidFill>
          <a:latin typeface="Arial" pitchFamily="34" charset="0"/>
          <a:cs typeface="Arial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600" b="1" i="1">
          <a:solidFill>
            <a:schemeClr val="tx1"/>
          </a:solidFill>
          <a:latin typeface="Arial" pitchFamily="34" charset="0"/>
          <a:cs typeface="Arial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600" b="1" i="1">
          <a:solidFill>
            <a:schemeClr val="tx1"/>
          </a:solidFill>
          <a:latin typeface="Arial" pitchFamily="34" charset="0"/>
          <a:cs typeface="Arial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600" b="1" i="1">
          <a:solidFill>
            <a:schemeClr val="tx1"/>
          </a:solidFill>
          <a:latin typeface="Arial" pitchFamily="34" charset="0"/>
          <a:cs typeface="Arial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600" b="1" i="1">
          <a:solidFill>
            <a:schemeClr val="tx1"/>
          </a:solidFill>
          <a:latin typeface="Arial" pitchFamily="34" charset="0"/>
          <a:cs typeface="Arial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600" b="1" i="1">
          <a:solidFill>
            <a:schemeClr val="tx1"/>
          </a:solidFill>
          <a:latin typeface="Arial" pitchFamily="34" charset="0"/>
          <a:cs typeface="Arial" pitchFamily="34" charset="0"/>
        </a:defRPr>
      </a:lvl9pPr>
    </p:titleStyle>
    <p:bodyStyle>
      <a:lvl1pPr marL="268288" indent="-268288" algn="l" rtl="0" eaLnBrk="1" fontAlgn="base" hangingPunct="1">
        <a:spcBef>
          <a:spcPct val="20000"/>
        </a:spcBef>
        <a:spcAft>
          <a:spcPct val="0"/>
        </a:spcAft>
        <a:buClr>
          <a:srgbClr val="C00000"/>
        </a:buClr>
        <a:buSzPct val="80000"/>
        <a:buFont typeface="Wingdings" pitchFamily="2" charset="2"/>
        <a:buChar char="§"/>
        <a:defRPr sz="22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538163" indent="-269875" algn="l" rtl="0" eaLnBrk="1" fontAlgn="base" hangingPunct="1">
        <a:spcBef>
          <a:spcPct val="20000"/>
        </a:spcBef>
        <a:spcAft>
          <a:spcPct val="0"/>
        </a:spcAft>
        <a:buClr>
          <a:srgbClr val="C00000"/>
        </a:buClr>
        <a:buSzPct val="80000"/>
        <a:buFont typeface="Wingdings" pitchFamily="2" charset="2"/>
        <a:buChar char="§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806450" indent="-268288" algn="l" rtl="0" eaLnBrk="1" fontAlgn="base" hangingPunct="1">
        <a:spcBef>
          <a:spcPct val="20000"/>
        </a:spcBef>
        <a:spcAft>
          <a:spcPct val="0"/>
        </a:spcAft>
        <a:buClr>
          <a:srgbClr val="C00000"/>
        </a:buClr>
        <a:buSzPct val="80000"/>
        <a:buFont typeface="Wingdings" pitchFamily="2" charset="2"/>
        <a:buChar char="§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806450" indent="-268288" algn="l" rtl="0" eaLnBrk="1" fontAlgn="base" hangingPunct="1">
        <a:spcBef>
          <a:spcPct val="20000"/>
        </a:spcBef>
        <a:spcAft>
          <a:spcPct val="0"/>
        </a:spcAft>
        <a:buClr>
          <a:srgbClr val="C00000"/>
        </a:buClr>
        <a:buSzPct val="80000"/>
        <a:buFont typeface="Wingdings" pitchFamily="2" charset="2"/>
        <a:buChar char="§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806450" indent="-268288" algn="l" rtl="0" eaLnBrk="1" fontAlgn="base" hangingPunct="1">
        <a:spcBef>
          <a:spcPct val="20000"/>
        </a:spcBef>
        <a:spcAft>
          <a:spcPct val="0"/>
        </a:spcAft>
        <a:buClr>
          <a:srgbClr val="C00000"/>
        </a:buClr>
        <a:buSzPct val="80000"/>
        <a:buFont typeface="Wingdings" pitchFamily="2" charset="2"/>
        <a:buChar char="§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dirty="0" smtClean="0">
                <a:latin typeface="Arial" charset="0"/>
                <a:cs typeface="Arial" charset="0"/>
              </a:rPr>
              <a:t>Aims of the </a:t>
            </a:r>
            <a:r>
              <a:rPr lang="en-GB" altLang="en-US" dirty="0" smtClean="0">
                <a:latin typeface="Arial" charset="0"/>
                <a:cs typeface="Arial" charset="0"/>
              </a:rPr>
              <a:t>mobile cinema training</a:t>
            </a:r>
            <a:endParaRPr lang="en-GB" altLang="en-US" dirty="0" smtClean="0">
              <a:latin typeface="Arial" charset="0"/>
              <a:cs typeface="Arial" charset="0"/>
            </a:endParaRPr>
          </a:p>
        </p:txBody>
      </p:sp>
      <p:sp>
        <p:nvSpPr>
          <p:cNvPr id="2051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lvl="0" indent="-457200">
              <a:buFont typeface="+mj-lt"/>
              <a:buAutoNum type="arabicPeriod"/>
            </a:pPr>
            <a:r>
              <a:rPr lang="en-US" dirty="0"/>
              <a:t>Introduce branch coordinators and volunteers to the idea of mobile cinema</a:t>
            </a:r>
            <a:endParaRPr lang="en-GB" dirty="0"/>
          </a:p>
          <a:p>
            <a:pPr marL="457200" lvl="0" indent="-457200">
              <a:buFont typeface="+mj-lt"/>
              <a:buAutoNum type="arabicPeriod"/>
            </a:pPr>
            <a:r>
              <a:rPr lang="en-US" dirty="0"/>
              <a:t>Provide staff and volunteers with the skills and knowledge to deliver mobile cinema</a:t>
            </a:r>
            <a:endParaRPr lang="en-GB" dirty="0"/>
          </a:p>
          <a:p>
            <a:pPr marL="457200" lvl="0" indent="-457200">
              <a:buFont typeface="+mj-lt"/>
              <a:buAutoNum type="arabicPeriod"/>
            </a:pPr>
            <a:r>
              <a:rPr lang="en-US" dirty="0"/>
              <a:t>Give staff and volunteers practical experience of delivering a mobile </a:t>
            </a:r>
            <a:r>
              <a:rPr lang="en-US" dirty="0" smtClean="0"/>
              <a:t>cinema in the community</a:t>
            </a:r>
            <a:endParaRPr lang="en-GB" dirty="0"/>
          </a:p>
          <a:p>
            <a:pPr marL="457200" lvl="0" indent="-457200">
              <a:buFont typeface="+mj-lt"/>
              <a:buAutoNum type="arabicPeriod"/>
            </a:pPr>
            <a:r>
              <a:rPr lang="en-US" dirty="0"/>
              <a:t>Refresher training for volunteers who have already been running mobile cinema in their </a:t>
            </a:r>
            <a:r>
              <a:rPr lang="en-US" dirty="0" smtClean="0"/>
              <a:t>branches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dirty="0" smtClean="0"/>
              <a:t>Planning mobile cinema activities in each branch for the next three months</a:t>
            </a:r>
          </a:p>
          <a:p>
            <a:pPr marL="0" lvl="0" indent="0" algn="ctr">
              <a:buNone/>
            </a:pPr>
            <a:r>
              <a:rPr lang="en-US" sz="2800" b="1" dirty="0" smtClean="0">
                <a:solidFill>
                  <a:srgbClr val="FF0000"/>
                </a:solidFill>
              </a:rPr>
              <a:t>What are your expectations?</a:t>
            </a:r>
            <a:endParaRPr lang="en-GB" sz="28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0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0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0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0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IFRC_2011 presentation-EN basic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A95F0ADE9F2AD449E2722195F92FF5E" ma:contentTypeVersion="12" ma:contentTypeDescription="Create a new document." ma:contentTypeScope="" ma:versionID="3d9e139adc0fee8e9b147f6fa369248e">
  <xsd:schema xmlns:xsd="http://www.w3.org/2001/XMLSchema" xmlns:xs="http://www.w3.org/2001/XMLSchema" xmlns:p="http://schemas.microsoft.com/office/2006/metadata/properties" xmlns:ns1="http://schemas.microsoft.com/sharepoint/v3" xmlns:ns2="1d4640d9-733a-4c6d-a542-95167bbe3566" xmlns:ns3="728a61b5-d4b1-4106-b4bc-8560b724855e" targetNamespace="http://schemas.microsoft.com/office/2006/metadata/properties" ma:root="true" ma:fieldsID="56a608405f79cc80536b80514e4274f0" ns1:_="" ns2:_="" ns3:_="">
    <xsd:import namespace="http://schemas.microsoft.com/sharepoint/v3"/>
    <xsd:import namespace="1d4640d9-733a-4c6d-a542-95167bbe3566"/>
    <xsd:import namespace="728a61b5-d4b1-4106-b4bc-8560b724855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Location" minOccurs="0"/>
                <xsd:element ref="ns1:_ip_UnifiedCompliancePolicyProperties" minOccurs="0"/>
                <xsd:element ref="ns1:_ip_UnifiedCompliancePolicyUIAction" minOccurs="0"/>
                <xsd:element ref="ns2:MediaServiceOCR" minOccurs="0"/>
                <xsd:element ref="ns2:MediaServiceEventHashCode" minOccurs="0"/>
                <xsd:element ref="ns2:MediaServiceGenerationTime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_ip_UnifiedCompliancePolicyProperties" ma:index="13" nillable="true" ma:displayName="Unified Compliance Policy Properties" ma:hidden="true" ma:internalName="_ip_UnifiedCompliancePolicyProperties">
      <xsd:simpleType>
        <xsd:restriction base="dms:Note"/>
      </xsd:simpleType>
    </xsd:element>
    <xsd:element name="_ip_UnifiedCompliancePolicyUIAction" ma:index="14" nillable="true" ma:displayName="Unified Compliance Policy UI Action" ma:hidden="true" ma:internalName="_ip_UnifiedCompliancePolicyUIAction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d4640d9-733a-4c6d-a542-95167bbe356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Location" ma:index="12" nillable="true" ma:displayName="MediaServiceLocation" ma:internalName="MediaServiceLocation" ma:readOnly="true">
      <xsd:simpleType>
        <xsd:restriction base="dms:Text"/>
      </xsd:simpleType>
    </xsd:element>
    <xsd:element name="MediaServiceOCR" ma:index="15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28a61b5-d4b1-4106-b4bc-8560b724855e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ip_UnifiedCompliancePolicyUIAction xmlns="http://schemas.microsoft.com/sharepoint/v3" xsi:nil="true"/>
    <_ip_UnifiedCompliancePolicyProperties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D90F09D1-C501-4338-A9E9-A0BDA24134DC}"/>
</file>

<file path=customXml/itemProps2.xml><?xml version="1.0" encoding="utf-8"?>
<ds:datastoreItem xmlns:ds="http://schemas.openxmlformats.org/officeDocument/2006/customXml" ds:itemID="{23DB646F-9B3E-4E18-BAAA-3C1BD10402F1}"/>
</file>

<file path=customXml/itemProps3.xml><?xml version="1.0" encoding="utf-8"?>
<ds:datastoreItem xmlns:ds="http://schemas.openxmlformats.org/officeDocument/2006/customXml" ds:itemID="{9A708301-B83D-430B-BD30-42DBDE603DB5}"/>
</file>

<file path=docProps/app.xml><?xml version="1.0" encoding="utf-8"?>
<Properties xmlns="http://schemas.openxmlformats.org/officeDocument/2006/extended-properties" xmlns:vt="http://schemas.openxmlformats.org/officeDocument/2006/docPropsVTypes">
  <Template>IFRC_2011 presentation-EN basic</Template>
  <TotalTime>33</TotalTime>
  <Words>75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IFRC_2011 presentation-EN basic</vt:lpstr>
      <vt:lpstr>Aims of the mobile cinema training</vt:lpstr>
    </vt:vector>
  </TitlesOfParts>
  <Company>IFRC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Action plans</dc:title>
  <dc:creator>Sharon READER</dc:creator>
  <cp:lastModifiedBy>Sharon READER</cp:lastModifiedBy>
  <cp:revision>4</cp:revision>
  <dcterms:created xsi:type="dcterms:W3CDTF">2014-05-23T14:15:34Z</dcterms:created>
  <dcterms:modified xsi:type="dcterms:W3CDTF">2014-06-09T12:27:28Z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0x0101004A95F0ADE9F2AD449E2722195F92FF5E</vt:lpwstr>
  </property>
</Properties>
</file>

<file path=docProps/thumbnail.jpeg>
</file>