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24.xml" ContentType="application/vnd.openxmlformats-officedocument.presentationml.slide+xml"/>
  <Override PartName="/ppt/slides/slide1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9.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1.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1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19.xml" ContentType="application/vnd.openxmlformats-officedocument.presentationml.notesSlide+xml"/>
  <Override PartName="/ppt/notesSlides/notesSlide22.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7"/>
  </p:notesMasterIdLst>
  <p:handoutMasterIdLst>
    <p:handoutMasterId r:id="rId28"/>
  </p:handoutMasterIdLst>
  <p:sldIdLst>
    <p:sldId id="283" r:id="rId2"/>
    <p:sldId id="352" r:id="rId3"/>
    <p:sldId id="350" r:id="rId4"/>
    <p:sldId id="353" r:id="rId5"/>
    <p:sldId id="354" r:id="rId6"/>
    <p:sldId id="360" r:id="rId7"/>
    <p:sldId id="361" r:id="rId8"/>
    <p:sldId id="356" r:id="rId9"/>
    <p:sldId id="370" r:id="rId10"/>
    <p:sldId id="358" r:id="rId11"/>
    <p:sldId id="367" r:id="rId12"/>
    <p:sldId id="365" r:id="rId13"/>
    <p:sldId id="371" r:id="rId14"/>
    <p:sldId id="362" r:id="rId15"/>
    <p:sldId id="366" r:id="rId16"/>
    <p:sldId id="363" r:id="rId17"/>
    <p:sldId id="364" r:id="rId18"/>
    <p:sldId id="368" r:id="rId19"/>
    <p:sldId id="372" r:id="rId20"/>
    <p:sldId id="373" r:id="rId21"/>
    <p:sldId id="359" r:id="rId22"/>
    <p:sldId id="357" r:id="rId23"/>
    <p:sldId id="348" r:id="rId24"/>
    <p:sldId id="374" r:id="rId25"/>
    <p:sldId id="337" r:id="rId26"/>
  </p:sldIdLst>
  <p:sldSz cx="9144000" cy="6858000" type="screen4x3"/>
  <p:notesSz cx="6669088" cy="9918700"/>
  <p:defaultTextStyle>
    <a:defPPr>
      <a:defRPr lang="en-GB"/>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dine David" initials="O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F1C21"/>
    <a:srgbClr val="541818"/>
    <a:srgbClr val="8B4907"/>
    <a:srgbClr val="5C4F46"/>
    <a:srgbClr val="66584E"/>
    <a:srgbClr val="E8C7B0"/>
    <a:srgbClr val="F4D1B9"/>
    <a:srgbClr val="B9BFC9"/>
  </p:clrMru>
  <p:extLst>
    <p:ext uri="{E76CE94A-603C-4142-B9EB-6D1370010A27}">
      <p14:discardImageEditData xmlns:p14="http://schemas.microsoft.com/office/powerpoint/2010/main" val="0"/>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78" autoAdjust="0"/>
    <p:restoredTop sz="78955" autoAdjust="0"/>
  </p:normalViewPr>
  <p:slideViewPr>
    <p:cSldViewPr>
      <p:cViewPr varScale="1">
        <p:scale>
          <a:sx n="54" d="100"/>
          <a:sy n="54" d="100"/>
        </p:scale>
        <p:origin x="-1550"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294" y="-86"/>
      </p:cViewPr>
      <p:guideLst>
        <p:guide orient="horz" pos="3124"/>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9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5935"/>
          </a:xfrm>
          <a:prstGeom prst="rect">
            <a:avLst/>
          </a:prstGeom>
        </p:spPr>
        <p:txBody>
          <a:bodyPr vert="horz" lIns="91440" tIns="45720" rIns="91440" bIns="45720" rtlCol="0"/>
          <a:lstStyle>
            <a:lvl1pPr algn="r">
              <a:defRPr sz="1200"/>
            </a:lvl1pPr>
          </a:lstStyle>
          <a:p>
            <a:fld id="{B0076D52-40F4-4C14-B5A8-C020DC32EB29}" type="datetimeFigureOut">
              <a:rPr lang="en-GB" smtClean="0"/>
              <a:t>11/06/2014</a:t>
            </a:fld>
            <a:endParaRPr lang="en-GB"/>
          </a:p>
        </p:txBody>
      </p:sp>
      <p:sp>
        <p:nvSpPr>
          <p:cNvPr id="4" name="Footer Placeholder 3"/>
          <p:cNvSpPr>
            <a:spLocks noGrp="1"/>
          </p:cNvSpPr>
          <p:nvPr>
            <p:ph type="ftr" sz="quarter" idx="2"/>
          </p:nvPr>
        </p:nvSpPr>
        <p:spPr>
          <a:xfrm>
            <a:off x="0" y="9421044"/>
            <a:ext cx="2889938" cy="49593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1044"/>
            <a:ext cx="2889938" cy="495935"/>
          </a:xfrm>
          <a:prstGeom prst="rect">
            <a:avLst/>
          </a:prstGeom>
        </p:spPr>
        <p:txBody>
          <a:bodyPr vert="horz" lIns="91440" tIns="45720" rIns="91440" bIns="45720" rtlCol="0" anchor="b"/>
          <a:lstStyle>
            <a:lvl1pPr algn="r">
              <a:defRPr sz="1200"/>
            </a:lvl1pPr>
          </a:lstStyle>
          <a:p>
            <a:fld id="{7EFAA173-BEA6-4D1B-AFB8-E35F29695FC1}" type="slidenum">
              <a:rPr lang="en-GB" smtClean="0"/>
              <a:t>‹#›</a:t>
            </a:fld>
            <a:endParaRPr lang="en-GB"/>
          </a:p>
        </p:txBody>
      </p:sp>
    </p:spTree>
    <p:extLst>
      <p:ext uri="{BB962C8B-B14F-4D97-AF65-F5344CB8AC3E}">
        <p14:creationId xmlns:p14="http://schemas.microsoft.com/office/powerpoint/2010/main" val="1024357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9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777607" y="0"/>
            <a:ext cx="2889938" cy="495935"/>
          </a:xfrm>
          <a:prstGeom prst="rect">
            <a:avLst/>
          </a:prstGeom>
        </p:spPr>
        <p:txBody>
          <a:bodyPr vert="horz" lIns="91440" tIns="45720" rIns="91440" bIns="45720" rtlCol="0"/>
          <a:lstStyle>
            <a:lvl1pPr algn="r">
              <a:defRPr sz="1200"/>
            </a:lvl1pPr>
          </a:lstStyle>
          <a:p>
            <a:fld id="{FFC3DBED-2602-425C-8B4D-22A7210BC0E2}" type="datetimeFigureOut">
              <a:rPr lang="en-GB" smtClean="0"/>
              <a:pPr/>
              <a:t>11/06/2014</a:t>
            </a:fld>
            <a:endParaRPr lang="en-GB" dirty="0"/>
          </a:p>
        </p:txBody>
      </p:sp>
      <p:sp>
        <p:nvSpPr>
          <p:cNvPr id="4" name="Slide Image Placeholder 3"/>
          <p:cNvSpPr>
            <a:spLocks noGrp="1" noRot="1" noChangeAspect="1"/>
          </p:cNvSpPr>
          <p:nvPr>
            <p:ph type="sldImg" idx="2"/>
          </p:nvPr>
        </p:nvSpPr>
        <p:spPr>
          <a:xfrm>
            <a:off x="930275" y="744538"/>
            <a:ext cx="3495675" cy="26225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66909" y="3553394"/>
            <a:ext cx="5335270" cy="56214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1044"/>
            <a:ext cx="2889938" cy="49593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7607" y="9421044"/>
            <a:ext cx="2889938" cy="495935"/>
          </a:xfrm>
          <a:prstGeom prst="rect">
            <a:avLst/>
          </a:prstGeom>
        </p:spPr>
        <p:txBody>
          <a:bodyPr vert="horz" lIns="91440" tIns="45720" rIns="91440" bIns="45720" rtlCol="0" anchor="b"/>
          <a:lstStyle>
            <a:lvl1pPr algn="r">
              <a:defRPr sz="1200"/>
            </a:lvl1pPr>
          </a:lstStyle>
          <a:p>
            <a:fld id="{73A19561-1BB8-4165-A927-694A5DA69049}" type="slidenum">
              <a:rPr lang="en-GB" smtClean="0"/>
              <a:pPr/>
              <a:t>‹#›</a:t>
            </a:fld>
            <a:endParaRPr lang="en-GB" dirty="0"/>
          </a:p>
        </p:txBody>
      </p:sp>
    </p:spTree>
    <p:extLst>
      <p:ext uri="{BB962C8B-B14F-4D97-AF65-F5344CB8AC3E}">
        <p14:creationId xmlns:p14="http://schemas.microsoft.com/office/powerpoint/2010/main" val="4006270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4538"/>
            <a:ext cx="3495675" cy="26225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r>
              <a:rPr lang="en-GB" dirty="0" smtClean="0"/>
              <a:t>Group discussion</a:t>
            </a:r>
            <a:r>
              <a:rPr lang="en-GB" baseline="0" dirty="0" smtClean="0"/>
              <a:t> first – why do good presentation skills matter?</a:t>
            </a:r>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23</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F1B9826-D12A-4285-870D-0DFDBDC1753C}" type="slidenum">
              <a:rPr lang="en-GB" smtClean="0"/>
              <a:pPr/>
              <a:t>25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without photo">
    <p:spTree>
      <p:nvGrpSpPr>
        <p:cNvPr id="1" name=""/>
        <p:cNvGrpSpPr/>
        <p:nvPr/>
      </p:nvGrpSpPr>
      <p:grpSpPr>
        <a:xfrm>
          <a:off x="0" y="0"/>
          <a:ext cx="0" cy="0"/>
          <a:chOff x="0" y="0"/>
          <a:chExt cx="0" cy="0"/>
        </a:xfrm>
      </p:grpSpPr>
      <p:grpSp>
        <p:nvGrpSpPr>
          <p:cNvPr id="4" name="Group 16"/>
          <p:cNvGrpSpPr>
            <a:grpSpLocks/>
          </p:cNvGrpSpPr>
          <p:nvPr/>
        </p:nvGrpSpPr>
        <p:grpSpPr bwMode="auto">
          <a:xfrm>
            <a:off x="339725" y="339725"/>
            <a:ext cx="1260475" cy="1260475"/>
            <a:chOff x="228600" y="228600"/>
            <a:chExt cx="1260000" cy="1260000"/>
          </a:xfrm>
        </p:grpSpPr>
        <p:sp>
          <p:nvSpPr>
            <p:cNvPr id="5" name="Oval 4"/>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extBox 5"/>
            <p:cNvSpPr txBox="1"/>
            <p:nvPr/>
          </p:nvSpPr>
          <p:spPr>
            <a:xfrm>
              <a:off x="282555" y="625325"/>
              <a:ext cx="1144157" cy="461789"/>
            </a:xfrm>
            <a:prstGeom prst="rect">
              <a:avLst/>
            </a:prstGeom>
            <a:noFill/>
          </p:spPr>
          <p:txBody>
            <a:bodyPr lIns="0" tIns="0" rIns="0" bIns="0">
              <a:spAutoFit/>
            </a:bodyPr>
            <a:lstStyle/>
            <a:p>
              <a:pPr algn="ctr" fontAlgn="auto">
                <a:spcBef>
                  <a:spcPts val="0"/>
                </a:spcBef>
                <a:spcAft>
                  <a:spcPts val="0"/>
                </a:spcAft>
                <a:defRPr/>
              </a:pPr>
              <a:r>
                <a:rPr lang="en-US" sz="1000" b="1" dirty="0">
                  <a:solidFill>
                    <a:schemeClr val="bg1"/>
                  </a:solidFill>
                  <a:latin typeface="+mn-lt"/>
                  <a:cs typeface="Arial"/>
                </a:rPr>
                <a:t>Presentation title</a:t>
              </a:r>
            </a:p>
            <a:p>
              <a:pPr algn="ctr" fontAlgn="auto">
                <a:spcBef>
                  <a:spcPts val="0"/>
                </a:spcBef>
                <a:spcAft>
                  <a:spcPts val="0"/>
                </a:spcAft>
                <a:defRPr/>
              </a:pPr>
              <a:r>
                <a:rPr lang="en-US" sz="1000" b="1" dirty="0">
                  <a:solidFill>
                    <a:schemeClr val="bg1"/>
                  </a:solidFill>
                  <a:latin typeface="+mn-lt"/>
                  <a:cs typeface="Arial"/>
                </a:rPr>
                <a:t>at-a-glance info</a:t>
              </a:r>
            </a:p>
            <a:p>
              <a:pPr algn="ctr" fontAlgn="auto">
                <a:spcBef>
                  <a:spcPts val="0"/>
                </a:spcBef>
                <a:spcAft>
                  <a:spcPts val="0"/>
                </a:spcAft>
                <a:defRPr/>
              </a:pPr>
              <a:r>
                <a:rPr lang="en-US" sz="1000" b="1" dirty="0">
                  <a:solidFill>
                    <a:schemeClr val="bg1"/>
                  </a:solidFill>
                  <a:latin typeface="+mn-lt"/>
                  <a:cs typeface="Arial"/>
                </a:rPr>
                <a:t>(in slide master)</a:t>
              </a:r>
            </a:p>
          </p:txBody>
        </p:sp>
      </p:grpSp>
      <p:sp>
        <p:nvSpPr>
          <p:cNvPr id="7" name="Rectangle 6"/>
          <p:cNvSpPr/>
          <p:nvPr/>
        </p:nvSpPr>
        <p:spPr>
          <a:xfrm>
            <a:off x="152400" y="152400"/>
            <a:ext cx="8839200" cy="5753100"/>
          </a:xfrm>
          <a:prstGeom prst="rect">
            <a:avLst/>
          </a:prstGeom>
          <a:solidFill>
            <a:srgbClr val="66584E">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8" name="Group 11"/>
          <p:cNvGrpSpPr>
            <a:grpSpLocks/>
          </p:cNvGrpSpPr>
          <p:nvPr/>
        </p:nvGrpSpPr>
        <p:grpSpPr bwMode="auto">
          <a:xfrm>
            <a:off x="339725" y="339725"/>
            <a:ext cx="1260475" cy="1260475"/>
            <a:chOff x="228600" y="228600"/>
            <a:chExt cx="1260000" cy="1260000"/>
          </a:xfrm>
        </p:grpSpPr>
        <p:sp>
          <p:nvSpPr>
            <p:cNvPr id="9" name="Oval 8"/>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282555" y="560263"/>
              <a:ext cx="1144157" cy="307661"/>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grpSp>
      <p:grpSp>
        <p:nvGrpSpPr>
          <p:cNvPr id="11" name="Group 17"/>
          <p:cNvGrpSpPr>
            <a:grpSpLocks/>
          </p:cNvGrpSpPr>
          <p:nvPr/>
        </p:nvGrpSpPr>
        <p:grpSpPr bwMode="auto">
          <a:xfrm>
            <a:off x="152400" y="5943600"/>
            <a:ext cx="8839200" cy="787400"/>
            <a:chOff x="96" y="3744"/>
            <a:chExt cx="5568" cy="496"/>
          </a:xfrm>
        </p:grpSpPr>
        <p:sp>
          <p:nvSpPr>
            <p:cNvPr id="12" name="Rectangle 11"/>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3" name="TextBox 12"/>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4"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ctrTitle"/>
          </p:nvPr>
        </p:nvSpPr>
        <p:spPr>
          <a:xfrm>
            <a:off x="990600" y="2819400"/>
            <a:ext cx="7239000" cy="647591"/>
          </a:xfrm>
        </p:spPr>
        <p:txBody>
          <a:bodyPr/>
          <a:lstStyle>
            <a:lvl1pPr algn="r">
              <a:defRPr b="1">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990600" y="3886200"/>
            <a:ext cx="7239000" cy="1752600"/>
          </a:xfrm>
        </p:spPr>
        <p:txBody>
          <a:bodyPr>
            <a:normAutofit/>
          </a:bodyPr>
          <a:lstStyle>
            <a:lvl1pPr marL="0" indent="0" algn="r">
              <a:buNone/>
              <a:defRPr sz="2400" b="1">
                <a:solidFill>
                  <a:srgbClr val="54181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16"/>
          <p:cNvGrpSpPr>
            <a:grpSpLocks/>
          </p:cNvGrpSpPr>
          <p:nvPr/>
        </p:nvGrpSpPr>
        <p:grpSpPr bwMode="auto">
          <a:xfrm>
            <a:off x="339725" y="339725"/>
            <a:ext cx="1260475" cy="1260475"/>
            <a:chOff x="228600" y="228600"/>
            <a:chExt cx="1260000" cy="1260000"/>
          </a:xfrm>
        </p:grpSpPr>
        <p:sp>
          <p:nvSpPr>
            <p:cNvPr id="4" name="Oval 3"/>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p:cNvSpPr txBox="1"/>
            <p:nvPr/>
          </p:nvSpPr>
          <p:spPr>
            <a:xfrm>
              <a:off x="282555" y="542807"/>
              <a:ext cx="1144157" cy="615718"/>
            </a:xfrm>
            <a:prstGeom prst="rect">
              <a:avLst/>
            </a:prstGeom>
            <a:noFill/>
          </p:spPr>
          <p:txBody>
            <a:bodyPr lIns="0" tIns="0" rIns="0" bIns="0">
              <a:spAutoFit/>
            </a:bodyPr>
            <a:lstStyle/>
            <a:p>
              <a:pPr algn="ctr">
                <a:defRPr/>
              </a:pPr>
              <a:r>
                <a:rPr lang="en-US" sz="1000" b="1" dirty="0">
                  <a:solidFill>
                    <a:schemeClr val="bg1"/>
                  </a:solidFill>
                </a:rPr>
                <a:t>Titre de la présentation et date</a:t>
              </a:r>
            </a:p>
            <a:p>
              <a:pPr algn="ctr">
                <a:defRPr/>
              </a:pPr>
              <a:r>
                <a:rPr lang="en-US" sz="1000" b="1" dirty="0">
                  <a:solidFill>
                    <a:schemeClr val="bg1"/>
                  </a:solidFill>
                </a:rPr>
                <a:t>(dans le masque)</a:t>
              </a:r>
            </a:p>
          </p:txBody>
        </p:sp>
      </p:grpSp>
      <p:cxnSp>
        <p:nvCxnSpPr>
          <p:cNvPr id="6" name="Straight Connector 5"/>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13"/>
          <p:cNvGrpSpPr>
            <a:grpSpLocks/>
          </p:cNvGrpSpPr>
          <p:nvPr/>
        </p:nvGrpSpPr>
        <p:grpSpPr bwMode="auto">
          <a:xfrm>
            <a:off x="152400" y="5943600"/>
            <a:ext cx="8839200" cy="787400"/>
            <a:chOff x="96" y="3744"/>
            <a:chExt cx="5568" cy="496"/>
          </a:xfrm>
        </p:grpSpPr>
        <p:sp>
          <p:nvSpPr>
            <p:cNvPr id="9" name="Rectangle 8"/>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0" name="TextBox 9"/>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1"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Communication in Haiti</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5" name="Oval 4"/>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7" name="Straight Connector 6"/>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13"/>
          <p:cNvGrpSpPr>
            <a:grpSpLocks/>
          </p:cNvGrpSpPr>
          <p:nvPr/>
        </p:nvGrpSpPr>
        <p:grpSpPr bwMode="auto">
          <a:xfrm>
            <a:off x="152400" y="5943600"/>
            <a:ext cx="8839200" cy="787400"/>
            <a:chOff x="96" y="3744"/>
            <a:chExt cx="5568" cy="496"/>
          </a:xfrm>
        </p:grpSpPr>
        <p:sp>
          <p:nvSpPr>
            <p:cNvPr id="10" name="Rectangle 9"/>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1" name="TextBox 10"/>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2"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Box 12"/>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rt Layout">
    <p:spTree>
      <p:nvGrpSpPr>
        <p:cNvPr id="1" name=""/>
        <p:cNvGrpSpPr/>
        <p:nvPr/>
      </p:nvGrpSpPr>
      <p:grpSpPr>
        <a:xfrm>
          <a:off x="0" y="0"/>
          <a:ext cx="0" cy="0"/>
          <a:chOff x="0" y="0"/>
          <a:chExt cx="0" cy="0"/>
        </a:xfrm>
      </p:grpSpPr>
      <p:sp>
        <p:nvSpPr>
          <p:cNvPr id="8" name="Oval 7"/>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3"/>
          <p:cNvGrpSpPr>
            <a:grpSpLocks/>
          </p:cNvGrpSpPr>
          <p:nvPr/>
        </p:nvGrpSpPr>
        <p:grpSpPr bwMode="auto">
          <a:xfrm>
            <a:off x="152400" y="5943600"/>
            <a:ext cx="8839200" cy="787400"/>
            <a:chOff x="96" y="3744"/>
            <a:chExt cx="5568" cy="496"/>
          </a:xfrm>
        </p:grpSpPr>
        <p:sp>
          <p:nvSpPr>
            <p:cNvPr id="13" name="Rectangle 12"/>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4" name="TextBox 13"/>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5"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4" name="Chart Placeholder 3"/>
          <p:cNvSpPr>
            <a:spLocks noGrp="1"/>
          </p:cNvSpPr>
          <p:nvPr>
            <p:ph type="chart" sz="quarter" idx="10"/>
          </p:nvPr>
        </p:nvSpPr>
        <p:spPr>
          <a:xfrm>
            <a:off x="395536" y="1628800"/>
            <a:ext cx="3352800" cy="4191000"/>
          </a:xfrm>
        </p:spPr>
        <p:txBody>
          <a:bodyPr rtlCol="0">
            <a:normAutofit/>
          </a:bodyPr>
          <a:lstStyle/>
          <a:p>
            <a:pPr lvl="0"/>
            <a:r>
              <a:rPr lang="en-US" noProof="0" dirty="0" smtClean="0"/>
              <a:t>Click icon to add chart</a:t>
            </a:r>
            <a:endParaRPr lang="en-GB" noProof="0" dirty="0"/>
          </a:p>
        </p:txBody>
      </p:sp>
      <p:sp>
        <p:nvSpPr>
          <p:cNvPr id="5" name="Title 4"/>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1"/>
          </p:nvPr>
        </p:nvSpPr>
        <p:spPr>
          <a:xfrm>
            <a:off x="3959770" y="1676400"/>
            <a:ext cx="4724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Box 16"/>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7" name="Oval 6"/>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9" name="Straight Connector 8"/>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1" name="Group 13"/>
          <p:cNvGrpSpPr>
            <a:grpSpLocks/>
          </p:cNvGrpSpPr>
          <p:nvPr/>
        </p:nvGrpSpPr>
        <p:grpSpPr bwMode="auto">
          <a:xfrm>
            <a:off x="152400" y="5943600"/>
            <a:ext cx="8839200" cy="787400"/>
            <a:chOff x="96" y="3744"/>
            <a:chExt cx="5568" cy="496"/>
          </a:xfrm>
        </p:grpSpPr>
        <p:sp>
          <p:nvSpPr>
            <p:cNvPr id="12" name="Rectangle 11"/>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3" name="TextBox 12"/>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4"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4" name="Picture Placeholder 3"/>
          <p:cNvSpPr>
            <a:spLocks noGrp="1"/>
          </p:cNvSpPr>
          <p:nvPr>
            <p:ph type="pic" sz="quarter" idx="10"/>
          </p:nvPr>
        </p:nvSpPr>
        <p:spPr>
          <a:xfrm>
            <a:off x="1828800" y="2895600"/>
            <a:ext cx="6858000" cy="2971800"/>
          </a:xfrm>
        </p:spPr>
        <p:txBody>
          <a:bodyPr rtlCol="0">
            <a:normAutofit/>
          </a:bodyPr>
          <a:lstStyle/>
          <a:p>
            <a:pPr lvl="0"/>
            <a:r>
              <a:rPr lang="en-US" noProof="0" dirty="0" smtClean="0"/>
              <a:t>Click icon to add picture</a:t>
            </a:r>
            <a:endParaRPr lang="en-GB" noProof="0" dirty="0"/>
          </a:p>
        </p:txBody>
      </p:sp>
      <p:sp>
        <p:nvSpPr>
          <p:cNvPr id="6" name="Text Placeholder 5"/>
          <p:cNvSpPr>
            <a:spLocks noGrp="1"/>
          </p:cNvSpPr>
          <p:nvPr>
            <p:ph type="body" sz="quarter" idx="11"/>
          </p:nvPr>
        </p:nvSpPr>
        <p:spPr>
          <a:xfrm>
            <a:off x="1828800" y="1631732"/>
            <a:ext cx="6858000" cy="1143000"/>
          </a:xfrm>
        </p:spPr>
        <p:txBody>
          <a:bodyPr/>
          <a:lstStyle/>
          <a:p>
            <a:pPr lvl="0"/>
            <a:r>
              <a:rPr lang="en-US" smtClean="0"/>
              <a:t>Click to edit Master text styles</a:t>
            </a:r>
          </a:p>
        </p:txBody>
      </p:sp>
      <p:sp>
        <p:nvSpPr>
          <p:cNvPr id="16" name="TextBox 15"/>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6" name="Oval 5"/>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Straight Connector 7"/>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 name="Group 13"/>
          <p:cNvGrpSpPr>
            <a:grpSpLocks/>
          </p:cNvGrpSpPr>
          <p:nvPr/>
        </p:nvGrpSpPr>
        <p:grpSpPr bwMode="auto">
          <a:xfrm>
            <a:off x="152400" y="5943600"/>
            <a:ext cx="8839200" cy="787400"/>
            <a:chOff x="96" y="3744"/>
            <a:chExt cx="5568" cy="496"/>
          </a:xfrm>
        </p:grpSpPr>
        <p:sp>
          <p:nvSpPr>
            <p:cNvPr id="11" name="Rectangle 10"/>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2" name="TextBox 11"/>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3"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76400"/>
            <a:ext cx="4038600" cy="4191000"/>
          </a:xfrm>
        </p:spPr>
        <p:txBody>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76400"/>
            <a:ext cx="4038600" cy="4191000"/>
          </a:xfrm>
        </p:spPr>
        <p:txBody>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TextBox 14"/>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8" name="Oval 7"/>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3"/>
          <p:cNvGrpSpPr>
            <a:grpSpLocks/>
          </p:cNvGrpSpPr>
          <p:nvPr/>
        </p:nvGrpSpPr>
        <p:grpSpPr bwMode="auto">
          <a:xfrm>
            <a:off x="152400" y="5943600"/>
            <a:ext cx="8839200" cy="787400"/>
            <a:chOff x="96" y="3744"/>
            <a:chExt cx="5568" cy="496"/>
          </a:xfrm>
        </p:grpSpPr>
        <p:sp>
          <p:nvSpPr>
            <p:cNvPr id="13" name="Rectangle 12"/>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4" name="TextBox 13"/>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5"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676399"/>
            <a:ext cx="4040188" cy="574675"/>
          </a:xfrm>
        </p:spPr>
        <p:txBody>
          <a:bodyPr anchor="ct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51075"/>
            <a:ext cx="4040188" cy="3616325"/>
          </a:xfrm>
        </p:spPr>
        <p:txBody>
          <a:bodyPr/>
          <a:lstStyle>
            <a:lvl1pPr>
              <a:defRPr sz="22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676399"/>
            <a:ext cx="4041775" cy="574675"/>
          </a:xfrm>
        </p:spPr>
        <p:txBody>
          <a:bodyPr anchor="ct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51075"/>
            <a:ext cx="4041775" cy="3616325"/>
          </a:xfrm>
        </p:spPr>
        <p:txBody>
          <a:bodyPr/>
          <a:lstStyle>
            <a:lvl1pPr>
              <a:defRPr sz="22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Box 16"/>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 contact Layout">
    <p:spTree>
      <p:nvGrpSpPr>
        <p:cNvPr id="1" name=""/>
        <p:cNvGrpSpPr/>
        <p:nvPr/>
      </p:nvGrpSpPr>
      <p:grpSpPr>
        <a:xfrm>
          <a:off x="0" y="0"/>
          <a:ext cx="0" cy="0"/>
          <a:chOff x="0" y="0"/>
          <a:chExt cx="0" cy="0"/>
        </a:xfrm>
      </p:grpSpPr>
      <p:grpSp>
        <p:nvGrpSpPr>
          <p:cNvPr id="2" name="Group 12"/>
          <p:cNvGrpSpPr>
            <a:grpSpLocks/>
          </p:cNvGrpSpPr>
          <p:nvPr/>
        </p:nvGrpSpPr>
        <p:grpSpPr bwMode="auto">
          <a:xfrm>
            <a:off x="152400" y="152400"/>
            <a:ext cx="8839200" cy="6553200"/>
            <a:chOff x="96" y="96"/>
            <a:chExt cx="5568" cy="4128"/>
          </a:xfrm>
        </p:grpSpPr>
        <p:sp>
          <p:nvSpPr>
            <p:cNvPr id="3" name="Rectangle 2"/>
            <p:cNvSpPr/>
            <p:nvPr/>
          </p:nvSpPr>
          <p:spPr>
            <a:xfrm>
              <a:off x="96" y="96"/>
              <a:ext cx="5568" cy="4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Rectangle 3"/>
            <p:cNvSpPr/>
            <p:nvPr/>
          </p:nvSpPr>
          <p:spPr>
            <a:xfrm>
              <a:off x="96" y="96"/>
              <a:ext cx="5568" cy="3168"/>
            </a:xfrm>
            <a:prstGeom prst="rect">
              <a:avLst/>
            </a:prstGeom>
            <a:solidFill>
              <a:srgbClr val="CF1C2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p:cNvSpPr txBox="1"/>
            <p:nvPr/>
          </p:nvSpPr>
          <p:spPr>
            <a:xfrm>
              <a:off x="336" y="362"/>
              <a:ext cx="2976" cy="2456"/>
            </a:xfrm>
            <a:prstGeom prst="rect">
              <a:avLst/>
            </a:prstGeom>
            <a:noFill/>
          </p:spPr>
          <p:txBody>
            <a:bodyPr lIns="0" tIns="0" rIns="0" bIns="0">
              <a:spAutoFit/>
            </a:bodyPr>
            <a:lstStyle/>
            <a:p>
              <a:pPr>
                <a:defRPr/>
              </a:pPr>
              <a:r>
                <a:rPr lang="en-US" sz="2000" b="1" baseline="30000" dirty="0">
                  <a:solidFill>
                    <a:schemeClr val="bg1"/>
                  </a:solidFill>
                  <a:ea typeface="Calibri (Body)"/>
                </a:rPr>
                <a:t>POUR DE PLUS AMPLES </a:t>
              </a:r>
              <a:r>
                <a:rPr lang="en-US" sz="2000" b="1" baseline="30000" dirty="0" smtClean="0">
                  <a:solidFill>
                    <a:schemeClr val="bg1"/>
                  </a:solidFill>
                  <a:ea typeface="Calibri (Body)"/>
                </a:rPr>
                <a:t>INFORMATIONS, </a:t>
              </a:r>
              <a:r>
                <a:rPr lang="en-US" sz="2000" b="1" baseline="30000" dirty="0">
                  <a:solidFill>
                    <a:schemeClr val="bg1"/>
                  </a:solidFill>
                  <a:ea typeface="Calibri (Body)"/>
                </a:rPr>
                <a:t>VEUILLEZ CONTACTER </a:t>
              </a:r>
              <a:r>
                <a:rPr lang="en-US" sz="2000" b="1" baseline="30000" dirty="0" smtClean="0">
                  <a:solidFill>
                    <a:schemeClr val="bg1"/>
                  </a:solidFill>
                  <a:ea typeface="Calibri (Body)"/>
                </a:rPr>
                <a:t>: Sharon</a:t>
              </a:r>
              <a:r>
                <a:rPr lang="en-US" sz="2000" b="1" baseline="0" dirty="0" smtClean="0">
                  <a:solidFill>
                    <a:schemeClr val="bg1"/>
                  </a:solidFill>
                  <a:ea typeface="Calibri (Body)"/>
                </a:rPr>
                <a:t> Reader </a:t>
              </a:r>
              <a:endParaRPr lang="en-US" sz="2000" b="1" baseline="30000" dirty="0">
                <a:solidFill>
                  <a:schemeClr val="bg1"/>
                </a:solidFill>
                <a:ea typeface="Calibri (Body)"/>
              </a:endParaRP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DÉPARTEMENT</a:t>
              </a:r>
              <a:r>
                <a:rPr lang="en-US" sz="2000" b="1" dirty="0">
                  <a:solidFill>
                    <a:schemeClr val="bg1"/>
                  </a:solidFill>
                  <a:ea typeface="Calibri (Body)"/>
                </a:rPr>
                <a:t> </a:t>
              </a:r>
              <a:r>
                <a:rPr lang="en-US" sz="2000" b="1" baseline="30000" dirty="0">
                  <a:solidFill>
                    <a:schemeClr val="bg1"/>
                  </a:solidFill>
                  <a:ea typeface="Calibri (Body)"/>
                </a:rPr>
                <a:t>XXXXXXXXXXXXX</a:t>
              </a:r>
            </a:p>
            <a:p>
              <a:pPr>
                <a:defRPr/>
              </a:pPr>
              <a:r>
                <a:rPr lang="en-US" sz="2000" baseline="30000" dirty="0">
                  <a:solidFill>
                    <a:schemeClr val="bg1"/>
                  </a:solidFill>
                  <a:ea typeface="Calibri (Body)"/>
                </a:rPr>
                <a:t>PRÉNOM, NOM, TITRE</a:t>
              </a:r>
              <a:br>
                <a:rPr lang="en-US" sz="2000" baseline="30000" dirty="0">
                  <a:solidFill>
                    <a:schemeClr val="bg1"/>
                  </a:solidFill>
                  <a:ea typeface="Calibri (Body)"/>
                </a:rPr>
              </a:br>
              <a:r>
                <a:rPr lang="en-US" sz="2000" b="1" baseline="30000" dirty="0">
                  <a:solidFill>
                    <a:schemeClr val="bg1"/>
                  </a:solidFill>
                  <a:ea typeface="Calibri (Body)"/>
                </a:rPr>
                <a:t>TÉL. : +41 022 730 XXXX</a:t>
              </a:r>
            </a:p>
            <a:p>
              <a:pPr>
                <a:defRPr/>
              </a:pPr>
              <a:r>
                <a:rPr lang="en-US" sz="2000" b="1" baseline="30000" dirty="0">
                  <a:solidFill>
                    <a:schemeClr val="bg1"/>
                  </a:solidFill>
                  <a:ea typeface="Calibri (Body)"/>
                </a:rPr>
                <a:t>COURRIEL: prénom.nom@ifrc.org</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CETTE PRÉSENTATION EST PUBLIÉE PAR </a:t>
              </a:r>
              <a:br>
                <a:rPr lang="en-US" sz="2000" b="1" baseline="30000" dirty="0">
                  <a:solidFill>
                    <a:schemeClr val="bg1"/>
                  </a:solidFill>
                  <a:ea typeface="Calibri (Body)"/>
                </a:rPr>
              </a:br>
              <a:r>
                <a:rPr lang="en-US" sz="2000" b="1" baseline="30000" dirty="0">
                  <a:solidFill>
                    <a:schemeClr val="bg1"/>
                  </a:solidFill>
                  <a:ea typeface="Calibri (Body)"/>
                </a:rPr>
                <a:t>LA FÉDÉRATION INTERNATIONALE DES SOCIÉTES </a:t>
              </a:r>
              <a:br>
                <a:rPr lang="en-US" sz="2000" b="1" baseline="30000" dirty="0">
                  <a:solidFill>
                    <a:schemeClr val="bg1"/>
                  </a:solidFill>
                  <a:ea typeface="Calibri (Body)"/>
                </a:rPr>
              </a:br>
              <a:r>
                <a:rPr lang="en-US" sz="2000" b="1" baseline="30000" dirty="0">
                  <a:solidFill>
                    <a:schemeClr val="bg1"/>
                  </a:solidFill>
                  <a:ea typeface="Calibri (Body)"/>
                </a:rPr>
                <a:t>DE LA CROIX-ROUGE ET DU CROISSANT-ROUGE</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CASE POSTALE 372</a:t>
              </a:r>
            </a:p>
            <a:p>
              <a:pPr>
                <a:defRPr/>
              </a:pPr>
              <a:r>
                <a:rPr lang="en-US" sz="2000" b="1" baseline="30000" dirty="0">
                  <a:solidFill>
                    <a:schemeClr val="bg1"/>
                  </a:solidFill>
                  <a:ea typeface="Calibri (Body)"/>
                </a:rPr>
                <a:t>CH-1211 GENÉVE 19</a:t>
              </a:r>
            </a:p>
            <a:p>
              <a:pPr>
                <a:defRPr/>
              </a:pPr>
              <a:r>
                <a:rPr lang="en-US" sz="2000" b="1" baseline="30000" dirty="0">
                  <a:solidFill>
                    <a:schemeClr val="bg1"/>
                  </a:solidFill>
                  <a:ea typeface="Calibri (Body)"/>
                </a:rPr>
                <a:t>SUISSE</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TÉL.: +41 22 730 42 22</a:t>
              </a:r>
            </a:p>
            <a:p>
              <a:pPr>
                <a:defRPr/>
              </a:pPr>
              <a:r>
                <a:rPr lang="en-US" sz="2000" b="1" baseline="30000" dirty="0">
                  <a:solidFill>
                    <a:schemeClr val="bg1"/>
                  </a:solidFill>
                  <a:ea typeface="Calibri (Body)"/>
                </a:rPr>
                <a:t>FAX.: +41 22 733 03 95</a:t>
              </a:r>
            </a:p>
          </p:txBody>
        </p:sp>
      </p:grpSp>
      <p:pic>
        <p:nvPicPr>
          <p:cNvPr id="6" name="Picture 10" descr="FICR-Sauver des vies#302397.jpg                                00302394Macintosh HD                   C3E3631A:"/>
          <p:cNvPicPr>
            <a:picLocks noChangeAspect="1" noChangeArrowheads="1"/>
          </p:cNvPicPr>
          <p:nvPr/>
        </p:nvPicPr>
        <p:blipFill>
          <a:blip r:embed="rId2" cstate="print"/>
          <a:srcRect/>
          <a:stretch>
            <a:fillRect/>
          </a:stretch>
        </p:blipFill>
        <p:spPr bwMode="auto">
          <a:xfrm>
            <a:off x="457200" y="5522913"/>
            <a:ext cx="2057400" cy="1071562"/>
          </a:xfrm>
          <a:prstGeom prst="rect">
            <a:avLst/>
          </a:prstGeom>
          <a:noFill/>
          <a:ln w="9525">
            <a:noFill/>
            <a:miter lim="800000"/>
            <a:headEnd/>
            <a:tailEnd/>
          </a:ln>
        </p:spPr>
      </p:pic>
      <p:pic>
        <p:nvPicPr>
          <p:cNvPr id="7" name="Picture 11" descr="IFRC_logo_FR_RGB.jpg                                           003022E3Macintosh HD                   C3E3631A:"/>
          <p:cNvPicPr>
            <a:picLocks noChangeAspect="1" noChangeArrowheads="1"/>
          </p:cNvPicPr>
          <p:nvPr/>
        </p:nvPicPr>
        <p:blipFill>
          <a:blip r:embed="rId3" cstate="print"/>
          <a:srcRect/>
          <a:stretch>
            <a:fillRect/>
          </a:stretch>
        </p:blipFill>
        <p:spPr bwMode="auto">
          <a:xfrm>
            <a:off x="5562600" y="6162675"/>
            <a:ext cx="3221038" cy="314325"/>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350838"/>
            <a:ext cx="6858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err="1" smtClean="0"/>
              <a:t>Cliquez</a:t>
            </a:r>
            <a:r>
              <a:rPr lang="en-GB" dirty="0" smtClean="0"/>
              <a:t> et </a:t>
            </a:r>
            <a:r>
              <a:rPr lang="en-GB" dirty="0" err="1" smtClean="0"/>
              <a:t>modifiez</a:t>
            </a:r>
            <a:r>
              <a:rPr lang="en-GB" dirty="0" smtClean="0"/>
              <a:t> le titre</a:t>
            </a:r>
          </a:p>
        </p:txBody>
      </p:sp>
      <p:sp>
        <p:nvSpPr>
          <p:cNvPr id="1027" name="Text Placeholder 2"/>
          <p:cNvSpPr>
            <a:spLocks noGrp="1"/>
          </p:cNvSpPr>
          <p:nvPr>
            <p:ph type="body" idx="1"/>
          </p:nvPr>
        </p:nvSpPr>
        <p:spPr bwMode="auto">
          <a:xfrm>
            <a:off x="1828800" y="1676400"/>
            <a:ext cx="68580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Cliquez pour modifier les styles du texte du masque</a:t>
            </a:r>
          </a:p>
          <a:p>
            <a:pPr lvl="1"/>
            <a:r>
              <a:rPr lang="en-GB" smtClean="0"/>
              <a:t>Deuxième niveau</a:t>
            </a:r>
          </a:p>
          <a:p>
            <a:pPr lvl="2"/>
            <a:r>
              <a:rPr lang="en-GB" smtClean="0"/>
              <a:t>Troisième niveau</a:t>
            </a:r>
          </a:p>
          <a:p>
            <a:pPr lvl="3"/>
            <a:r>
              <a:rPr lang="en-GB" smtClean="0"/>
              <a:t>Quatrième niveau</a:t>
            </a:r>
          </a:p>
          <a:p>
            <a:pPr lvl="4"/>
            <a:r>
              <a:rPr lang="en-GB" smtClean="0"/>
              <a:t>Cinquième niveau</a:t>
            </a:r>
          </a:p>
        </p:txBody>
      </p:sp>
      <p:grpSp>
        <p:nvGrpSpPr>
          <p:cNvPr id="1028" name="Group 16"/>
          <p:cNvGrpSpPr>
            <a:grpSpLocks/>
          </p:cNvGrpSpPr>
          <p:nvPr/>
        </p:nvGrpSpPr>
        <p:grpSpPr bwMode="auto">
          <a:xfrm>
            <a:off x="339725" y="339725"/>
            <a:ext cx="1260475" cy="1260475"/>
            <a:chOff x="228600" y="228600"/>
            <a:chExt cx="1260000" cy="1260000"/>
          </a:xfrm>
        </p:grpSpPr>
        <p:sp>
          <p:nvSpPr>
            <p:cNvPr id="18" name="Oval 17"/>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TextBox 18"/>
            <p:cNvSpPr txBox="1"/>
            <p:nvPr/>
          </p:nvSpPr>
          <p:spPr>
            <a:xfrm>
              <a:off x="282555" y="557089"/>
              <a:ext cx="1144157" cy="461491"/>
            </a:xfrm>
            <a:prstGeom prst="rect">
              <a:avLst/>
            </a:prstGeom>
            <a:noFill/>
          </p:spPr>
          <p:txBody>
            <a:bodyPr lIns="0" tIns="0" rIns="0" bIns="0">
              <a:spAutoFit/>
            </a:bodyPr>
            <a:lstStyle/>
            <a:p>
              <a:pPr algn="ctr">
                <a:defRPr/>
              </a:pPr>
              <a:r>
                <a:rPr lang="en-US" sz="1000" b="1" dirty="0" smtClean="0">
                  <a:solidFill>
                    <a:schemeClr val="bg1"/>
                  </a:solidFill>
                </a:rPr>
                <a:t>IAC: Beneficiary Communications Side Event</a:t>
              </a:r>
              <a:endParaRPr lang="en-US" sz="1000" b="1" dirty="0">
                <a:solidFill>
                  <a:schemeClr val="bg1"/>
                </a:solidFill>
              </a:endParaRPr>
            </a:p>
          </p:txBody>
        </p:sp>
      </p:grpSp>
      <p:grpSp>
        <p:nvGrpSpPr>
          <p:cNvPr id="1029" name="Group 11"/>
          <p:cNvGrpSpPr>
            <a:grpSpLocks/>
          </p:cNvGrpSpPr>
          <p:nvPr/>
        </p:nvGrpSpPr>
        <p:grpSpPr bwMode="auto">
          <a:xfrm>
            <a:off x="152400" y="5943600"/>
            <a:ext cx="8839200" cy="787400"/>
            <a:chOff x="96" y="3744"/>
            <a:chExt cx="5568" cy="496"/>
          </a:xfrm>
        </p:grpSpPr>
        <p:sp>
          <p:nvSpPr>
            <p:cNvPr id="9" name="Rectangle 8"/>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0" name="TextBox 9"/>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032" name="Picture 14" descr="IFRC_logo_FR_REV.gif                                           003022E3Macintosh HD                   C3E3631A:"/>
            <p:cNvPicPr>
              <a:picLocks noChangeAspect="1" noChangeArrowheads="1"/>
            </p:cNvPicPr>
            <p:nvPr/>
          </p:nvPicPr>
          <p:blipFill>
            <a:blip r:embed="rId14" cstate="print"/>
            <a:srcRect/>
            <a:stretch>
              <a:fillRect/>
            </a:stretch>
          </p:blipFill>
          <p:spPr bwMode="auto">
            <a:xfrm>
              <a:off x="3456" y="3894"/>
              <a:ext cx="2004" cy="195"/>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33" r:id="rId4"/>
    <p:sldLayoutId id="2147483727" r:id="rId5"/>
    <p:sldLayoutId id="2147483728" r:id="rId6"/>
    <p:sldLayoutId id="2147483734" r:id="rId7"/>
    <p:sldLayoutId id="2147483729" r:id="rId8"/>
    <p:sldLayoutId id="2147483730" r:id="rId9"/>
    <p:sldLayoutId id="2147483731" r:id="rId10"/>
    <p:sldLayoutId id="2147483723" r:id="rId11"/>
    <p:sldLayoutId id="2147483732" r:id="rId12"/>
  </p:sldLayoutIdLst>
  <p:txStyles>
    <p:titleStyle>
      <a:lvl1pPr algn="l" rtl="0" eaLnBrk="1" fontAlgn="base" hangingPunct="1">
        <a:spcBef>
          <a:spcPct val="0"/>
        </a:spcBef>
        <a:spcAft>
          <a:spcPct val="0"/>
        </a:spcAft>
        <a:defRPr sz="2600" b="1" i="1" kern="12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2600" b="1" i="1">
          <a:solidFill>
            <a:schemeClr val="tx1"/>
          </a:solidFill>
          <a:latin typeface="Arial" pitchFamily="34" charset="0"/>
          <a:cs typeface="Arial" pitchFamily="34" charset="0"/>
        </a:defRPr>
      </a:lvl2pPr>
      <a:lvl3pPr algn="l" rtl="0" eaLnBrk="1" fontAlgn="base" hangingPunct="1">
        <a:spcBef>
          <a:spcPct val="0"/>
        </a:spcBef>
        <a:spcAft>
          <a:spcPct val="0"/>
        </a:spcAft>
        <a:defRPr sz="2600" b="1" i="1">
          <a:solidFill>
            <a:schemeClr val="tx1"/>
          </a:solidFill>
          <a:latin typeface="Arial" pitchFamily="34" charset="0"/>
          <a:cs typeface="Arial" pitchFamily="34" charset="0"/>
        </a:defRPr>
      </a:lvl3pPr>
      <a:lvl4pPr algn="l" rtl="0" eaLnBrk="1" fontAlgn="base" hangingPunct="1">
        <a:spcBef>
          <a:spcPct val="0"/>
        </a:spcBef>
        <a:spcAft>
          <a:spcPct val="0"/>
        </a:spcAft>
        <a:defRPr sz="2600" b="1" i="1">
          <a:solidFill>
            <a:schemeClr val="tx1"/>
          </a:solidFill>
          <a:latin typeface="Arial" pitchFamily="34" charset="0"/>
          <a:cs typeface="Arial" pitchFamily="34" charset="0"/>
        </a:defRPr>
      </a:lvl4pPr>
      <a:lvl5pPr algn="l" rtl="0" eaLnBrk="1" fontAlgn="base" hangingPunct="1">
        <a:spcBef>
          <a:spcPct val="0"/>
        </a:spcBef>
        <a:spcAft>
          <a:spcPct val="0"/>
        </a:spcAft>
        <a:defRPr sz="2600" b="1" i="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600" b="1" i="1">
          <a:solidFill>
            <a:schemeClr val="tx1"/>
          </a:solidFill>
          <a:latin typeface="Arial" pitchFamily="34" charset="0"/>
          <a:cs typeface="Arial" pitchFamily="34" charset="0"/>
        </a:defRPr>
      </a:lvl6pPr>
      <a:lvl7pPr marL="914400" algn="l" rtl="0" eaLnBrk="1" fontAlgn="base" hangingPunct="1">
        <a:spcBef>
          <a:spcPct val="0"/>
        </a:spcBef>
        <a:spcAft>
          <a:spcPct val="0"/>
        </a:spcAft>
        <a:defRPr sz="2600" b="1" i="1">
          <a:solidFill>
            <a:schemeClr val="tx1"/>
          </a:solidFill>
          <a:latin typeface="Arial" pitchFamily="34" charset="0"/>
          <a:cs typeface="Arial" pitchFamily="34" charset="0"/>
        </a:defRPr>
      </a:lvl7pPr>
      <a:lvl8pPr marL="1371600" algn="l" rtl="0" eaLnBrk="1" fontAlgn="base" hangingPunct="1">
        <a:spcBef>
          <a:spcPct val="0"/>
        </a:spcBef>
        <a:spcAft>
          <a:spcPct val="0"/>
        </a:spcAft>
        <a:defRPr sz="2600" b="1" i="1">
          <a:solidFill>
            <a:schemeClr val="tx1"/>
          </a:solidFill>
          <a:latin typeface="Arial" pitchFamily="34" charset="0"/>
          <a:cs typeface="Arial" pitchFamily="34" charset="0"/>
        </a:defRPr>
      </a:lvl8pPr>
      <a:lvl9pPr marL="1828800" algn="l" rtl="0" eaLnBrk="1" fontAlgn="base" hangingPunct="1">
        <a:spcBef>
          <a:spcPct val="0"/>
        </a:spcBef>
        <a:spcAft>
          <a:spcPct val="0"/>
        </a:spcAft>
        <a:defRPr sz="2600" b="1" i="1">
          <a:solidFill>
            <a:schemeClr val="tx1"/>
          </a:solidFill>
          <a:latin typeface="Arial" pitchFamily="34" charset="0"/>
          <a:cs typeface="Arial" pitchFamily="34" charset="0"/>
        </a:defRPr>
      </a:lvl9pPr>
    </p:titleStyle>
    <p:body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755576" y="2819400"/>
            <a:ext cx="7474024" cy="647700"/>
          </a:xfrm>
        </p:spPr>
        <p:txBody>
          <a:bodyPr/>
          <a:lstStyle/>
          <a:p>
            <a:pPr eaLnBrk="1" hangingPunct="1"/>
            <a:r>
              <a:rPr lang="en-US" dirty="0" smtClean="0"/>
              <a:t>Presentation Skills</a:t>
            </a:r>
            <a:endParaRPr lang="en-GB" dirty="0" smtClean="0"/>
          </a:p>
        </p:txBody>
      </p:sp>
      <p:sp>
        <p:nvSpPr>
          <p:cNvPr id="10243" name="Subtitle 2"/>
          <p:cNvSpPr>
            <a:spLocks noGrp="1"/>
          </p:cNvSpPr>
          <p:nvPr>
            <p:ph type="subTitle" idx="1"/>
          </p:nvPr>
        </p:nvSpPr>
        <p:spPr>
          <a:xfrm>
            <a:off x="683568" y="3886200"/>
            <a:ext cx="7546032" cy="1752600"/>
          </a:xfrm>
        </p:spPr>
        <p:txBody>
          <a:bodyPr>
            <a:normAutofit/>
          </a:bodyPr>
          <a:lstStyle/>
          <a:p>
            <a:pPr eaLnBrk="1" hangingPunct="1"/>
            <a:r>
              <a:rPr lang="en-US" dirty="0" smtClean="0"/>
              <a:t>Burundi Red Cross Society</a:t>
            </a:r>
          </a:p>
          <a:p>
            <a:pPr eaLnBrk="1" hangingPunct="1"/>
            <a:r>
              <a:rPr lang="en-US" dirty="0" smtClean="0"/>
              <a:t>Mobile cinema training</a:t>
            </a:r>
          </a:p>
          <a:p>
            <a:pPr eaLnBrk="1" hangingPunct="1"/>
            <a:r>
              <a:rPr lang="en-US" dirty="0" smtClean="0"/>
              <a:t>June 2014</a:t>
            </a:r>
          </a:p>
          <a:p>
            <a:pPr eaLnBrk="1" hangingPunct="1"/>
            <a:endParaRPr lang="en-US" dirty="0" smtClean="0"/>
          </a:p>
          <a:p>
            <a:pPr eaLnBrk="1" hangingPunct="1"/>
            <a:endParaRPr lang="en-GB" sz="2000" dirty="0" smtClean="0"/>
          </a:p>
        </p:txBody>
      </p:sp>
      <p:sp>
        <p:nvSpPr>
          <p:cNvPr id="4" name="TextBox 3"/>
          <p:cNvSpPr txBox="1"/>
          <p:nvPr/>
        </p:nvSpPr>
        <p:spPr>
          <a:xfrm>
            <a:off x="611560" y="764704"/>
            <a:ext cx="648072" cy="369332"/>
          </a:xfrm>
          <a:prstGeom prst="rect">
            <a:avLst/>
          </a:prstGeom>
          <a:noFill/>
        </p:spPr>
        <p:txBody>
          <a:bodyPr wrap="square" rtlCol="0">
            <a:spAutoFit/>
          </a:bodyPr>
          <a:lstStyle/>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Managing challenges</a:t>
            </a:r>
            <a:endParaRPr lang="en-GB" dirty="0" smtClean="0">
              <a:solidFill>
                <a:srgbClr val="FF0000"/>
              </a:solidFill>
            </a:endParaRPr>
          </a:p>
        </p:txBody>
      </p:sp>
      <p:sp>
        <p:nvSpPr>
          <p:cNvPr id="12" name="Content Placeholder 2"/>
          <p:cNvSpPr>
            <a:spLocks noGrp="1"/>
          </p:cNvSpPr>
          <p:nvPr>
            <p:ph idx="1"/>
          </p:nvPr>
        </p:nvSpPr>
        <p:spPr>
          <a:xfrm>
            <a:off x="1691680" y="1628800"/>
            <a:ext cx="7148580" cy="4349552"/>
          </a:xfrm>
        </p:spPr>
        <p:txBody>
          <a:bodyPr/>
          <a:lstStyle/>
          <a:p>
            <a:pPr marL="0" indent="0">
              <a:buNone/>
            </a:pPr>
            <a:r>
              <a:rPr lang="en-GB" sz="2800" b="1" dirty="0" smtClean="0">
                <a:solidFill>
                  <a:srgbClr val="FF0000"/>
                </a:solidFill>
              </a:rPr>
              <a:t>DISCUSS…</a:t>
            </a:r>
          </a:p>
          <a:p>
            <a:pPr marL="0" indent="0">
              <a:buNone/>
            </a:pPr>
            <a:r>
              <a:rPr lang="en-GB" sz="2800" b="1" dirty="0" smtClean="0">
                <a:solidFill>
                  <a:srgbClr val="FF0000"/>
                </a:solidFill>
              </a:rPr>
              <a:t>Q. </a:t>
            </a:r>
            <a:r>
              <a:rPr lang="en-GB" sz="2800" dirty="0" smtClean="0"/>
              <a:t>Should a person get a prize if they give the wrong answer?</a:t>
            </a:r>
          </a:p>
          <a:p>
            <a:pPr marL="0" indent="0">
              <a:buNone/>
            </a:pPr>
            <a:endParaRPr lang="en-GB" sz="2800" dirty="0" smtClean="0"/>
          </a:p>
          <a:p>
            <a:pPr marL="0" indent="0">
              <a:buNone/>
            </a:pPr>
            <a:r>
              <a:rPr lang="en-GB" sz="2800" b="1" dirty="0" smtClean="0">
                <a:solidFill>
                  <a:srgbClr val="FF0000"/>
                </a:solidFill>
              </a:rPr>
              <a:t>A. </a:t>
            </a:r>
            <a:r>
              <a:rPr lang="en-GB" sz="2800" dirty="0" smtClean="0"/>
              <a:t>No if </a:t>
            </a:r>
            <a:r>
              <a:rPr lang="en-GB" sz="2800" dirty="0"/>
              <a:t>the answer is completely wrong, because it reinforces the wrong </a:t>
            </a:r>
            <a:r>
              <a:rPr lang="en-GB" sz="2800" dirty="0" smtClean="0"/>
              <a:t>answer. Yes if their answer is partly right then they can get a prize. </a:t>
            </a:r>
            <a:endParaRPr lang="en-GB" sz="2800" dirty="0"/>
          </a:p>
        </p:txBody>
      </p:sp>
    </p:spTree>
    <p:extLst>
      <p:ext uri="{BB962C8B-B14F-4D97-AF65-F5344CB8AC3E}">
        <p14:creationId xmlns:p14="http://schemas.microsoft.com/office/powerpoint/2010/main" val="230925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1691680" y="1628800"/>
            <a:ext cx="7148580" cy="4349552"/>
          </a:xfrm>
        </p:spPr>
        <p:txBody>
          <a:bodyPr/>
          <a:lstStyle/>
          <a:p>
            <a:pPr marL="0" indent="0">
              <a:buNone/>
            </a:pPr>
            <a:r>
              <a:rPr lang="en-GB" sz="2800" b="1" dirty="0" smtClean="0">
                <a:solidFill>
                  <a:srgbClr val="FF0000"/>
                </a:solidFill>
              </a:rPr>
              <a:t>DISCUSS…</a:t>
            </a:r>
          </a:p>
          <a:p>
            <a:pPr marL="0" indent="0">
              <a:buNone/>
            </a:pPr>
            <a:r>
              <a:rPr lang="en-GB" sz="2800" b="1" dirty="0" smtClean="0">
                <a:solidFill>
                  <a:srgbClr val="FF0000"/>
                </a:solidFill>
              </a:rPr>
              <a:t>Q. </a:t>
            </a:r>
            <a:r>
              <a:rPr lang="en-GB" sz="2800" dirty="0" smtClean="0"/>
              <a:t>When should you give the prize?</a:t>
            </a:r>
          </a:p>
          <a:p>
            <a:pPr marL="0" indent="0">
              <a:buNone/>
            </a:pPr>
            <a:endParaRPr lang="en-GB" sz="2800" dirty="0" smtClean="0"/>
          </a:p>
          <a:p>
            <a:pPr marL="0" indent="0">
              <a:buNone/>
            </a:pPr>
            <a:r>
              <a:rPr lang="en-GB" sz="2800" b="1" dirty="0" smtClean="0">
                <a:solidFill>
                  <a:srgbClr val="FF0000"/>
                </a:solidFill>
              </a:rPr>
              <a:t>A. </a:t>
            </a:r>
            <a:r>
              <a:rPr lang="en-GB" sz="2800" dirty="0" smtClean="0"/>
              <a:t>As soon as the person gives the right answer – this helps reinforce to the rest of the audience that the answer was correct.</a:t>
            </a:r>
            <a:endParaRPr lang="en-GB" sz="2800" dirty="0"/>
          </a:p>
        </p:txBody>
      </p:sp>
    </p:spTree>
    <p:extLst>
      <p:ext uri="{BB962C8B-B14F-4D97-AF65-F5344CB8AC3E}">
        <p14:creationId xmlns:p14="http://schemas.microsoft.com/office/powerpoint/2010/main" val="309487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1691680" y="1628800"/>
            <a:ext cx="7148580" cy="4349552"/>
          </a:xfrm>
        </p:spPr>
        <p:txBody>
          <a:bodyPr/>
          <a:lstStyle/>
          <a:p>
            <a:pPr marL="0" indent="0">
              <a:buNone/>
            </a:pPr>
            <a:r>
              <a:rPr lang="en-GB" sz="2800" b="1" dirty="0" smtClean="0">
                <a:solidFill>
                  <a:srgbClr val="FF0000"/>
                </a:solidFill>
              </a:rPr>
              <a:t>DISCUSS…</a:t>
            </a:r>
            <a:endParaRPr lang="en-GB" sz="2800" dirty="0"/>
          </a:p>
          <a:p>
            <a:pPr marL="0" indent="0">
              <a:buNone/>
            </a:pPr>
            <a:r>
              <a:rPr lang="en-GB" sz="2800" b="1" dirty="0" smtClean="0">
                <a:solidFill>
                  <a:srgbClr val="FF0000"/>
                </a:solidFill>
              </a:rPr>
              <a:t>Q. </a:t>
            </a:r>
            <a:r>
              <a:rPr lang="en-GB" sz="2800" dirty="0" smtClean="0"/>
              <a:t>How many times should you ask the same question?</a:t>
            </a:r>
          </a:p>
          <a:p>
            <a:pPr marL="0" indent="0">
              <a:buNone/>
            </a:pPr>
            <a:endParaRPr lang="en-GB" sz="2800" dirty="0" smtClean="0"/>
          </a:p>
          <a:p>
            <a:pPr marL="0" indent="0">
              <a:buNone/>
            </a:pPr>
            <a:r>
              <a:rPr lang="en-GB" sz="2800" b="1" dirty="0" smtClean="0">
                <a:solidFill>
                  <a:srgbClr val="FF0000"/>
                </a:solidFill>
              </a:rPr>
              <a:t>A. </a:t>
            </a:r>
            <a:r>
              <a:rPr lang="en-GB" sz="2800" dirty="0" smtClean="0"/>
              <a:t>Until all the right answers have been given. If the question is ‘what causes cholera?’ keep asking until all the correct answers have been given</a:t>
            </a:r>
          </a:p>
        </p:txBody>
      </p:sp>
    </p:spTree>
    <p:extLst>
      <p:ext uri="{BB962C8B-B14F-4D97-AF65-F5344CB8AC3E}">
        <p14:creationId xmlns:p14="http://schemas.microsoft.com/office/powerpoint/2010/main" val="404375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395536" y="1671736"/>
            <a:ext cx="8444724" cy="4349552"/>
          </a:xfrm>
        </p:spPr>
        <p:txBody>
          <a:bodyPr/>
          <a:lstStyle/>
          <a:p>
            <a:pPr marL="0" indent="0">
              <a:buNone/>
            </a:pPr>
            <a:r>
              <a:rPr lang="en-GB" sz="2800" b="1" dirty="0" smtClean="0">
                <a:solidFill>
                  <a:srgbClr val="FF0000"/>
                </a:solidFill>
              </a:rPr>
              <a:t>DISCUSS…</a:t>
            </a:r>
            <a:endParaRPr lang="en-GB" sz="2800" dirty="0"/>
          </a:p>
          <a:p>
            <a:pPr marL="0" indent="0">
              <a:buNone/>
            </a:pPr>
            <a:r>
              <a:rPr lang="en-GB" sz="2400" b="1" dirty="0" smtClean="0">
                <a:solidFill>
                  <a:srgbClr val="FF0000"/>
                </a:solidFill>
              </a:rPr>
              <a:t>Q. </a:t>
            </a:r>
            <a:r>
              <a:rPr lang="en-GB" sz="2400" dirty="0" smtClean="0"/>
              <a:t>Can you change the programme?</a:t>
            </a:r>
          </a:p>
          <a:p>
            <a:pPr marL="0" indent="0">
              <a:buNone/>
            </a:pPr>
            <a:endParaRPr lang="en-GB" sz="2400" dirty="0" smtClean="0"/>
          </a:p>
          <a:p>
            <a:pPr marL="0" indent="0">
              <a:buNone/>
            </a:pPr>
            <a:r>
              <a:rPr lang="en-GB" sz="2400" b="1" dirty="0" smtClean="0">
                <a:solidFill>
                  <a:srgbClr val="FF0000"/>
                </a:solidFill>
              </a:rPr>
              <a:t>A. </a:t>
            </a:r>
            <a:r>
              <a:rPr lang="en-GB" sz="2400" dirty="0" smtClean="0"/>
              <a:t>Yes, a good presenter is flexible enough to respond to what the audience are saying…but it is important to make sure the key messages are still covered. Improvising is good…for example if everyone is giving correct answers, ask harder questions or challenge them. For example: ‘WHY is it important to wash your hands?’ or ‘You all say you sleep under a bed net so has anyone had malaria?’</a:t>
            </a:r>
            <a:endParaRPr lang="en-GB" sz="2400" dirty="0"/>
          </a:p>
          <a:p>
            <a:pPr marL="0" indent="0">
              <a:buNone/>
            </a:pPr>
            <a:endParaRPr lang="en-GB" sz="2400" dirty="0" smtClean="0"/>
          </a:p>
        </p:txBody>
      </p:sp>
    </p:spTree>
    <p:extLst>
      <p:ext uri="{BB962C8B-B14F-4D97-AF65-F5344CB8AC3E}">
        <p14:creationId xmlns:p14="http://schemas.microsoft.com/office/powerpoint/2010/main" val="1465634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Managing questions with the audience</a:t>
            </a:r>
            <a:endParaRPr lang="en-GB" dirty="0" smtClean="0">
              <a:solidFill>
                <a:srgbClr val="FF0000"/>
              </a:solidFill>
            </a:endParaRPr>
          </a:p>
        </p:txBody>
      </p:sp>
      <p:sp>
        <p:nvSpPr>
          <p:cNvPr id="12" name="Content Placeholder 2"/>
          <p:cNvSpPr>
            <a:spLocks noGrp="1"/>
          </p:cNvSpPr>
          <p:nvPr>
            <p:ph idx="1"/>
          </p:nvPr>
        </p:nvSpPr>
        <p:spPr>
          <a:xfrm>
            <a:off x="1835696" y="1628800"/>
            <a:ext cx="7128792" cy="4349552"/>
          </a:xfrm>
        </p:spPr>
        <p:txBody>
          <a:bodyPr/>
          <a:lstStyle/>
          <a:p>
            <a:pPr marL="0" indent="0">
              <a:buNone/>
            </a:pPr>
            <a:r>
              <a:rPr lang="en-GB" sz="2800" b="1" dirty="0" smtClean="0">
                <a:solidFill>
                  <a:srgbClr val="FF0000"/>
                </a:solidFill>
              </a:rPr>
              <a:t>DISCUSS…</a:t>
            </a:r>
          </a:p>
          <a:p>
            <a:pPr marL="0" indent="0">
              <a:buNone/>
            </a:pPr>
            <a:r>
              <a:rPr lang="en-GB" sz="2800" b="1" dirty="0" smtClean="0">
                <a:solidFill>
                  <a:srgbClr val="FF0000"/>
                </a:solidFill>
              </a:rPr>
              <a:t>Q. </a:t>
            </a:r>
            <a:r>
              <a:rPr lang="en-GB" sz="2800" dirty="0" smtClean="0"/>
              <a:t>How long should the post test section be?</a:t>
            </a:r>
          </a:p>
          <a:p>
            <a:pPr marL="0" indent="0">
              <a:buNone/>
            </a:pPr>
            <a:endParaRPr lang="en-GB" sz="2800" dirty="0" smtClean="0"/>
          </a:p>
          <a:p>
            <a:pPr marL="0" indent="0">
              <a:buNone/>
            </a:pPr>
            <a:r>
              <a:rPr lang="en-GB" sz="2800" b="1" dirty="0" smtClean="0">
                <a:solidFill>
                  <a:srgbClr val="FF0000"/>
                </a:solidFill>
              </a:rPr>
              <a:t>A. </a:t>
            </a:r>
            <a:r>
              <a:rPr lang="en-GB" sz="2800" dirty="0" smtClean="0"/>
              <a:t>The 2</a:t>
            </a:r>
            <a:r>
              <a:rPr lang="en-GB" sz="2800" baseline="30000" dirty="0" smtClean="0"/>
              <a:t>nd</a:t>
            </a:r>
            <a:r>
              <a:rPr lang="en-GB" sz="2800" dirty="0" smtClean="0"/>
              <a:t> time you ask the audience questions should be much quicker than the first. The post test is to check that people have understood the key messages. Only ask each question once or twice.</a:t>
            </a:r>
            <a:endParaRPr lang="en-GB" sz="2800" dirty="0"/>
          </a:p>
        </p:txBody>
      </p:sp>
    </p:spTree>
    <p:extLst>
      <p:ext uri="{BB962C8B-B14F-4D97-AF65-F5344CB8AC3E}">
        <p14:creationId xmlns:p14="http://schemas.microsoft.com/office/powerpoint/2010/main" val="3482494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755576" y="1628800"/>
            <a:ext cx="8208912" cy="4349552"/>
          </a:xfrm>
        </p:spPr>
        <p:txBody>
          <a:bodyPr/>
          <a:lstStyle/>
          <a:p>
            <a:pPr marL="0" indent="0" algn="ctr">
              <a:buNone/>
            </a:pPr>
            <a:r>
              <a:rPr lang="en-GB" sz="2800" b="1" dirty="0" smtClean="0">
                <a:solidFill>
                  <a:srgbClr val="FF0000"/>
                </a:solidFill>
              </a:rPr>
              <a:t>DISCUSS…</a:t>
            </a:r>
            <a:endParaRPr lang="en-GB" sz="2800" dirty="0"/>
          </a:p>
          <a:p>
            <a:pPr marL="0" indent="0">
              <a:buNone/>
            </a:pPr>
            <a:r>
              <a:rPr lang="en-GB" sz="2600" b="1" dirty="0" smtClean="0">
                <a:solidFill>
                  <a:srgbClr val="FF0000"/>
                </a:solidFill>
              </a:rPr>
              <a:t>Q. </a:t>
            </a:r>
            <a:r>
              <a:rPr lang="en-GB" sz="2600" dirty="0" smtClean="0"/>
              <a:t>Should we give the correct answer after each question?</a:t>
            </a:r>
          </a:p>
          <a:p>
            <a:pPr marL="0" indent="0">
              <a:buNone/>
            </a:pPr>
            <a:endParaRPr lang="en-GB" sz="2600" dirty="0" smtClean="0"/>
          </a:p>
          <a:p>
            <a:pPr marL="0" indent="0">
              <a:buNone/>
            </a:pPr>
            <a:r>
              <a:rPr lang="en-GB" sz="2600" b="1" dirty="0" smtClean="0">
                <a:solidFill>
                  <a:srgbClr val="FF0000"/>
                </a:solidFill>
              </a:rPr>
              <a:t>A. </a:t>
            </a:r>
            <a:r>
              <a:rPr lang="en-GB" sz="2600" dirty="0" smtClean="0"/>
              <a:t>Yes, it is critical that the presenter or expert clearly gives the correct answers after each question – and corrects any wrong answers, explaining why they are wrong. Cinema can be loud and confusing, so we need to make sure people have heard the correct information clearly.</a:t>
            </a:r>
          </a:p>
        </p:txBody>
      </p:sp>
    </p:spTree>
    <p:extLst>
      <p:ext uri="{BB962C8B-B14F-4D97-AF65-F5344CB8AC3E}">
        <p14:creationId xmlns:p14="http://schemas.microsoft.com/office/powerpoint/2010/main" val="4288184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179512" y="1628800"/>
            <a:ext cx="8784976" cy="4349552"/>
          </a:xfrm>
        </p:spPr>
        <p:txBody>
          <a:bodyPr/>
          <a:lstStyle/>
          <a:p>
            <a:pPr marL="0" indent="0" algn="ctr">
              <a:buNone/>
            </a:pPr>
            <a:r>
              <a:rPr lang="en-GB" sz="2800" b="1" dirty="0" smtClean="0">
                <a:solidFill>
                  <a:srgbClr val="FF0000"/>
                </a:solidFill>
              </a:rPr>
              <a:t>DISCUSS…</a:t>
            </a:r>
          </a:p>
          <a:p>
            <a:pPr marL="0" indent="0">
              <a:buNone/>
            </a:pPr>
            <a:r>
              <a:rPr lang="en-GB" sz="2800" b="1" dirty="0" smtClean="0">
                <a:solidFill>
                  <a:srgbClr val="FF0000"/>
                </a:solidFill>
              </a:rPr>
              <a:t>Q. </a:t>
            </a:r>
            <a:r>
              <a:rPr lang="en-GB" sz="2800" dirty="0"/>
              <a:t>What if someone asks a question you don’t know the answer to</a:t>
            </a:r>
            <a:r>
              <a:rPr lang="en-GB" sz="2800" dirty="0" smtClean="0"/>
              <a:t>?</a:t>
            </a:r>
          </a:p>
          <a:p>
            <a:pPr marL="0" indent="0">
              <a:buNone/>
            </a:pPr>
            <a:endParaRPr lang="en-GB" sz="2800" dirty="0"/>
          </a:p>
          <a:p>
            <a:pPr marL="0" indent="0">
              <a:buNone/>
            </a:pPr>
            <a:r>
              <a:rPr lang="en-GB" sz="2800" b="1" dirty="0" smtClean="0">
                <a:solidFill>
                  <a:srgbClr val="FF0000"/>
                </a:solidFill>
              </a:rPr>
              <a:t>A. </a:t>
            </a:r>
            <a:r>
              <a:rPr lang="en-GB" sz="2800" dirty="0" smtClean="0"/>
              <a:t>If someone asks a question that you do not know the answer to, check if anyone else knows the answer. NEVER make up an answer. If nobody knows the correct answer, it is ok to say you are sorry, you don’t have the answer but will find out and report back</a:t>
            </a:r>
            <a:endParaRPr lang="en-GB" sz="2800" dirty="0"/>
          </a:p>
        </p:txBody>
      </p:sp>
    </p:spTree>
    <p:extLst>
      <p:ext uri="{BB962C8B-B14F-4D97-AF65-F5344CB8AC3E}">
        <p14:creationId xmlns:p14="http://schemas.microsoft.com/office/powerpoint/2010/main" val="172380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251520" y="1628800"/>
            <a:ext cx="8712968" cy="4349552"/>
          </a:xfrm>
        </p:spPr>
        <p:txBody>
          <a:bodyPr/>
          <a:lstStyle/>
          <a:p>
            <a:pPr marL="0" indent="0" algn="ctr">
              <a:buNone/>
            </a:pPr>
            <a:r>
              <a:rPr lang="en-GB" sz="2800" b="1" dirty="0" smtClean="0">
                <a:solidFill>
                  <a:srgbClr val="FF0000"/>
                </a:solidFill>
              </a:rPr>
              <a:t>DISCUSS…</a:t>
            </a:r>
          </a:p>
          <a:p>
            <a:pPr marL="0" indent="0">
              <a:buNone/>
            </a:pPr>
            <a:r>
              <a:rPr lang="en-GB" sz="2400" b="1" dirty="0" smtClean="0">
                <a:solidFill>
                  <a:srgbClr val="FF0000"/>
                </a:solidFill>
              </a:rPr>
              <a:t>Q. </a:t>
            </a:r>
            <a:r>
              <a:rPr lang="en-GB" sz="2400" dirty="0" smtClean="0"/>
              <a:t>What if people ask for help – for example for Red Cross to build latrines for them?</a:t>
            </a:r>
          </a:p>
          <a:p>
            <a:pPr marL="0" indent="0">
              <a:buNone/>
            </a:pPr>
            <a:endParaRPr lang="en-GB" sz="2400" dirty="0" smtClean="0"/>
          </a:p>
          <a:p>
            <a:pPr marL="0" indent="0">
              <a:buNone/>
            </a:pPr>
            <a:r>
              <a:rPr lang="en-GB" sz="2400" b="1" dirty="0" smtClean="0">
                <a:solidFill>
                  <a:srgbClr val="FF0000"/>
                </a:solidFill>
              </a:rPr>
              <a:t>A. </a:t>
            </a:r>
            <a:r>
              <a:rPr lang="en-GB" sz="2400" dirty="0" smtClean="0"/>
              <a:t>NEVER promise to help a community unless you are sure you really will. Making false promises means people will not trust Red Cross in the future. Instead, acknowledge their concern and say you will investigate what you can do to help. If you know you really can’t help with the problem – it’s ok to say sorry, this issue is something the Red Cross cannot help with.</a:t>
            </a:r>
          </a:p>
        </p:txBody>
      </p:sp>
    </p:spTree>
    <p:extLst>
      <p:ext uri="{BB962C8B-B14F-4D97-AF65-F5344CB8AC3E}">
        <p14:creationId xmlns:p14="http://schemas.microsoft.com/office/powerpoint/2010/main" val="78554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1475656" y="1628800"/>
            <a:ext cx="7488832" cy="4349552"/>
          </a:xfrm>
        </p:spPr>
        <p:txBody>
          <a:bodyPr/>
          <a:lstStyle/>
          <a:p>
            <a:pPr marL="0" indent="0" algn="ctr">
              <a:buNone/>
            </a:pPr>
            <a:r>
              <a:rPr lang="en-GB" sz="2800" b="1" dirty="0" smtClean="0">
                <a:solidFill>
                  <a:srgbClr val="FF0000"/>
                </a:solidFill>
              </a:rPr>
              <a:t>DISCUSS…</a:t>
            </a:r>
          </a:p>
          <a:p>
            <a:pPr marL="0" indent="0">
              <a:buNone/>
            </a:pPr>
            <a:r>
              <a:rPr lang="en-GB" sz="2400" b="1" dirty="0" smtClean="0">
                <a:solidFill>
                  <a:srgbClr val="FF0000"/>
                </a:solidFill>
              </a:rPr>
              <a:t>Q. </a:t>
            </a:r>
            <a:r>
              <a:rPr lang="en-GB" sz="2400" dirty="0" smtClean="0"/>
              <a:t>What if the community leader or official talks for too long?</a:t>
            </a:r>
          </a:p>
          <a:p>
            <a:pPr marL="0" indent="0">
              <a:buNone/>
            </a:pPr>
            <a:endParaRPr lang="en-GB" sz="2400" dirty="0" smtClean="0"/>
          </a:p>
          <a:p>
            <a:pPr marL="0" indent="0">
              <a:buNone/>
            </a:pPr>
            <a:r>
              <a:rPr lang="en-GB" sz="2400" b="1" dirty="0" smtClean="0">
                <a:solidFill>
                  <a:srgbClr val="FF0000"/>
                </a:solidFill>
              </a:rPr>
              <a:t>A. </a:t>
            </a:r>
            <a:r>
              <a:rPr lang="en-GB" sz="2400" dirty="0" smtClean="0"/>
              <a:t>Always tell the community leader or official how long they have to talk before the start  – tell them less time, for example 3 minutes. If they continue to talk for too long, try and catch their attention so they realise they need to finish. </a:t>
            </a:r>
          </a:p>
        </p:txBody>
      </p:sp>
    </p:spTree>
    <p:extLst>
      <p:ext uri="{BB962C8B-B14F-4D97-AF65-F5344CB8AC3E}">
        <p14:creationId xmlns:p14="http://schemas.microsoft.com/office/powerpoint/2010/main" val="231606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1331640" y="1628800"/>
            <a:ext cx="7632848" cy="4349552"/>
          </a:xfrm>
        </p:spPr>
        <p:txBody>
          <a:bodyPr/>
          <a:lstStyle/>
          <a:p>
            <a:pPr marL="0" indent="0" algn="ctr">
              <a:buNone/>
            </a:pPr>
            <a:r>
              <a:rPr lang="en-GB" sz="2800" b="1" dirty="0" smtClean="0">
                <a:solidFill>
                  <a:srgbClr val="FF0000"/>
                </a:solidFill>
              </a:rPr>
              <a:t>DISCUSS…</a:t>
            </a:r>
          </a:p>
          <a:p>
            <a:pPr marL="0" indent="0">
              <a:buNone/>
            </a:pPr>
            <a:r>
              <a:rPr lang="en-GB" sz="2400" b="1" dirty="0" smtClean="0">
                <a:solidFill>
                  <a:srgbClr val="FF0000"/>
                </a:solidFill>
              </a:rPr>
              <a:t>Q. </a:t>
            </a:r>
            <a:r>
              <a:rPr lang="en-GB" sz="2400" dirty="0" smtClean="0"/>
              <a:t>What if people say they have no money to buy soap, clean water, fire wood, mosquito nets </a:t>
            </a:r>
            <a:r>
              <a:rPr lang="en-GB" sz="2400" dirty="0" err="1" smtClean="0"/>
              <a:t>etc</a:t>
            </a:r>
            <a:r>
              <a:rPr lang="en-GB" sz="2400" dirty="0" smtClean="0"/>
              <a:t>? Or that is too hot to sleep under a mosquito net?</a:t>
            </a:r>
          </a:p>
          <a:p>
            <a:pPr marL="0" indent="0">
              <a:buNone/>
            </a:pPr>
            <a:endParaRPr lang="en-GB" sz="2400" dirty="0" smtClean="0"/>
          </a:p>
          <a:p>
            <a:pPr marL="0" indent="0">
              <a:buNone/>
            </a:pPr>
            <a:r>
              <a:rPr lang="en-GB" sz="2400" b="1" dirty="0" smtClean="0">
                <a:solidFill>
                  <a:srgbClr val="FF0000"/>
                </a:solidFill>
              </a:rPr>
              <a:t>A. </a:t>
            </a:r>
            <a:r>
              <a:rPr lang="en-GB" sz="2400" dirty="0" smtClean="0"/>
              <a:t>Sell the benefits of why money spent on these items is worth it. Prevention is cheaper than a </a:t>
            </a:r>
            <a:r>
              <a:rPr lang="en-GB" sz="2400" dirty="0" err="1" smtClean="0"/>
              <a:t>cure.It</a:t>
            </a:r>
            <a:r>
              <a:rPr lang="en-GB" sz="2400" dirty="0" smtClean="0"/>
              <a:t> costs more money to treat malaria or cholera than buy a bed net or some fire wood. Also cholera and malaria can be deadly…so it’s worth it being a little hotter at night</a:t>
            </a:r>
          </a:p>
        </p:txBody>
      </p:sp>
    </p:spTree>
    <p:extLst>
      <p:ext uri="{BB962C8B-B14F-4D97-AF65-F5344CB8AC3E}">
        <p14:creationId xmlns:p14="http://schemas.microsoft.com/office/powerpoint/2010/main" val="123639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 calcmode="lin" valueType="num">
                                      <p:cBhvr additive="base">
                                        <p:cTn id="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Why does it matter how you present?</a:t>
            </a:r>
            <a:endParaRPr lang="en-US" altLang="en-US" sz="2800" dirty="0">
              <a:solidFill>
                <a:srgbClr val="CC140C"/>
              </a:solidFill>
              <a:latin typeface="75 Helvetica Bold" pitchFamily="48" charset="0"/>
            </a:endParaRPr>
          </a:p>
        </p:txBody>
      </p:sp>
      <p:sp>
        <p:nvSpPr>
          <p:cNvPr id="11267" name="Content Placeholder 2"/>
          <p:cNvSpPr>
            <a:spLocks noGrp="1"/>
          </p:cNvSpPr>
          <p:nvPr>
            <p:ph idx="1"/>
          </p:nvPr>
        </p:nvSpPr>
        <p:spPr>
          <a:xfrm>
            <a:off x="1835696" y="1628800"/>
            <a:ext cx="7148580" cy="4349552"/>
          </a:xfrm>
        </p:spPr>
        <p:txBody>
          <a:bodyPr/>
          <a:lstStyle/>
          <a:p>
            <a:endParaRPr lang="en-US" sz="2000" dirty="0" smtClean="0">
              <a:latin typeface="Arial" charset="0"/>
            </a:endParaRPr>
          </a:p>
          <a:p>
            <a:endParaRPr lang="en-GB" sz="2000" dirty="0" smtClean="0"/>
          </a:p>
        </p:txBody>
      </p:sp>
      <p:sp>
        <p:nvSpPr>
          <p:cNvPr id="2" name="Rectangle 1"/>
          <p:cNvSpPr/>
          <p:nvPr/>
        </p:nvSpPr>
        <p:spPr>
          <a:xfrm>
            <a:off x="467544" y="1844824"/>
            <a:ext cx="8280920" cy="3785652"/>
          </a:xfrm>
          <a:prstGeom prst="rect">
            <a:avLst/>
          </a:prstGeom>
        </p:spPr>
        <p:txBody>
          <a:bodyPr wrap="square">
            <a:spAutoFit/>
          </a:bodyPr>
          <a:lstStyle/>
          <a:p>
            <a:pPr algn="ctr">
              <a:spcBef>
                <a:spcPct val="50000"/>
              </a:spcBef>
              <a:spcAft>
                <a:spcPct val="20000"/>
              </a:spcAft>
              <a:defRPr/>
            </a:pPr>
            <a:r>
              <a:rPr lang="en-US" sz="4000" b="1" i="1" spc="300" dirty="0" smtClean="0">
                <a:solidFill>
                  <a:srgbClr val="FF0000"/>
                </a:solidFill>
                <a:latin typeface="Arial" charset="0"/>
                <a:ea typeface="MS PGothic" charset="0"/>
                <a:cs typeface="MS PGothic" charset="0"/>
              </a:rPr>
              <a:t>The mobile cinema aims to transmit information </a:t>
            </a:r>
            <a:r>
              <a:rPr lang="en-US" sz="4000" b="1" i="1" spc="300" dirty="0">
                <a:solidFill>
                  <a:srgbClr val="FF0000"/>
                </a:solidFill>
                <a:latin typeface="Arial" charset="0"/>
                <a:ea typeface="MS PGothic" charset="0"/>
                <a:cs typeface="MS PGothic" charset="0"/>
              </a:rPr>
              <a:t>and meaning from </a:t>
            </a:r>
            <a:r>
              <a:rPr lang="en-US" sz="4000" b="1" i="1" spc="300" dirty="0" smtClean="0">
                <a:solidFill>
                  <a:srgbClr val="FF0000"/>
                </a:solidFill>
                <a:latin typeface="Arial" charset="0"/>
                <a:ea typeface="MS PGothic" charset="0"/>
                <a:cs typeface="MS PGothic" charset="0"/>
              </a:rPr>
              <a:t>the Red Cross to the community in a way that encourages learning and behavior change</a:t>
            </a:r>
            <a:endParaRPr lang="en-US" sz="4000" b="1" i="1" spc="300" dirty="0">
              <a:solidFill>
                <a:srgbClr val="FF0000"/>
              </a:solidFill>
              <a:latin typeface="Arial" charset="0"/>
              <a:ea typeface="MS PGothic" charset="0"/>
              <a:cs typeface="MS PGothic" charset="0"/>
            </a:endParaRPr>
          </a:p>
        </p:txBody>
      </p:sp>
    </p:spTree>
    <p:extLst>
      <p:ext uri="{BB962C8B-B14F-4D97-AF65-F5344CB8AC3E}">
        <p14:creationId xmlns:p14="http://schemas.microsoft.com/office/powerpoint/2010/main" val="10324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a:t>Managing challenges</a:t>
            </a:r>
            <a:endParaRPr lang="en-GB" dirty="0" smtClean="0">
              <a:solidFill>
                <a:srgbClr val="FF0000"/>
              </a:solidFill>
            </a:endParaRPr>
          </a:p>
        </p:txBody>
      </p:sp>
      <p:sp>
        <p:nvSpPr>
          <p:cNvPr id="12" name="Content Placeholder 2"/>
          <p:cNvSpPr>
            <a:spLocks noGrp="1"/>
          </p:cNvSpPr>
          <p:nvPr>
            <p:ph idx="1"/>
          </p:nvPr>
        </p:nvSpPr>
        <p:spPr>
          <a:xfrm>
            <a:off x="1547664" y="1628800"/>
            <a:ext cx="7416824" cy="4349552"/>
          </a:xfrm>
        </p:spPr>
        <p:txBody>
          <a:bodyPr/>
          <a:lstStyle/>
          <a:p>
            <a:pPr marL="0" indent="0">
              <a:buNone/>
            </a:pPr>
            <a:r>
              <a:rPr lang="en-GB" sz="2800" b="1" dirty="0" smtClean="0">
                <a:solidFill>
                  <a:srgbClr val="FF0000"/>
                </a:solidFill>
              </a:rPr>
              <a:t>DISCUSS….</a:t>
            </a:r>
          </a:p>
          <a:p>
            <a:pPr marL="0" indent="0">
              <a:buNone/>
            </a:pPr>
            <a:endParaRPr lang="en-GB" sz="2800" b="1" dirty="0" smtClean="0">
              <a:solidFill>
                <a:srgbClr val="FF0000"/>
              </a:solidFill>
            </a:endParaRPr>
          </a:p>
          <a:p>
            <a:pPr marL="0" indent="0">
              <a:buNone/>
            </a:pPr>
            <a:r>
              <a:rPr lang="en-GB" sz="2800" b="1" dirty="0" smtClean="0">
                <a:solidFill>
                  <a:srgbClr val="FF0000"/>
                </a:solidFill>
              </a:rPr>
              <a:t>What other difficult questions have people encountered and how did you answer these?</a:t>
            </a:r>
          </a:p>
        </p:txBody>
      </p:sp>
    </p:spTree>
    <p:extLst>
      <p:ext uri="{BB962C8B-B14F-4D97-AF65-F5344CB8AC3E}">
        <p14:creationId xmlns:p14="http://schemas.microsoft.com/office/powerpoint/2010/main" val="6222273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Co-presenting</a:t>
            </a:r>
            <a:endParaRPr lang="en-GB" dirty="0" smtClean="0">
              <a:solidFill>
                <a:srgbClr val="FF0000"/>
              </a:solidFill>
            </a:endParaRPr>
          </a:p>
        </p:txBody>
      </p:sp>
      <p:sp>
        <p:nvSpPr>
          <p:cNvPr id="12" name="Content Placeholder 2"/>
          <p:cNvSpPr txBox="1">
            <a:spLocks/>
          </p:cNvSpPr>
          <p:nvPr/>
        </p:nvSpPr>
        <p:spPr bwMode="auto">
          <a:xfrm>
            <a:off x="179512" y="2492896"/>
            <a:ext cx="4176464" cy="33123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GB" b="1" dirty="0" smtClean="0">
                <a:solidFill>
                  <a:srgbClr val="FF0000"/>
                </a:solidFill>
              </a:rPr>
              <a:t>DO’s…</a:t>
            </a:r>
          </a:p>
          <a:p>
            <a:pPr fontAlgn="auto">
              <a:spcBef>
                <a:spcPts val="0"/>
              </a:spcBef>
              <a:spcAft>
                <a:spcPts val="600"/>
              </a:spcAft>
              <a:buClr>
                <a:srgbClr val="FF0000"/>
              </a:buClr>
              <a:buSzPct val="150000"/>
              <a:buFont typeface="Wingdings" panose="05000000000000000000" pitchFamily="2" charset="2"/>
              <a:buChar char="ü"/>
              <a:defRPr/>
            </a:pPr>
            <a:r>
              <a:rPr lang="en-GB" sz="2100" dirty="0" smtClean="0"/>
              <a:t> Decide who the lead presenter is and respect that</a:t>
            </a:r>
          </a:p>
          <a:p>
            <a:pPr fontAlgn="auto">
              <a:spcBef>
                <a:spcPts val="0"/>
              </a:spcBef>
              <a:spcAft>
                <a:spcPts val="600"/>
              </a:spcAft>
              <a:buClr>
                <a:srgbClr val="FF0000"/>
              </a:buClr>
              <a:buSzPct val="150000"/>
              <a:buFont typeface="Wingdings" panose="05000000000000000000" pitchFamily="2" charset="2"/>
              <a:buChar char="ü"/>
              <a:defRPr/>
            </a:pPr>
            <a:r>
              <a:rPr lang="en-GB" sz="2100" dirty="0" smtClean="0"/>
              <a:t>Co present with someone you know </a:t>
            </a:r>
          </a:p>
          <a:p>
            <a:pPr fontAlgn="auto">
              <a:spcBef>
                <a:spcPts val="0"/>
              </a:spcBef>
              <a:spcAft>
                <a:spcPts val="600"/>
              </a:spcAft>
              <a:buClr>
                <a:srgbClr val="FF0000"/>
              </a:buClr>
              <a:buSzPct val="150000"/>
              <a:buFont typeface="Wingdings" panose="05000000000000000000" pitchFamily="2" charset="2"/>
              <a:buChar char="ü"/>
              <a:defRPr/>
            </a:pPr>
            <a:r>
              <a:rPr lang="en-GB" sz="2100" dirty="0" smtClean="0"/>
              <a:t>Cover the points your co-presenter has forgotten</a:t>
            </a:r>
          </a:p>
          <a:p>
            <a:pPr fontAlgn="auto">
              <a:spcBef>
                <a:spcPts val="0"/>
              </a:spcBef>
              <a:spcAft>
                <a:spcPts val="600"/>
              </a:spcAft>
              <a:buClr>
                <a:srgbClr val="FF0000"/>
              </a:buClr>
              <a:buSzPct val="150000"/>
              <a:buFont typeface="Wingdings" panose="05000000000000000000" pitchFamily="2" charset="2"/>
              <a:buChar char="ü"/>
              <a:defRPr/>
            </a:pPr>
            <a:r>
              <a:rPr lang="en-GB" sz="2100" dirty="0" smtClean="0"/>
              <a:t>Discuss the programme together in advance</a:t>
            </a:r>
          </a:p>
          <a:p>
            <a:pPr fontAlgn="auto">
              <a:spcBef>
                <a:spcPts val="0"/>
              </a:spcBef>
              <a:spcAft>
                <a:spcPts val="600"/>
              </a:spcAft>
              <a:buClr>
                <a:srgbClr val="FF0000"/>
              </a:buClr>
              <a:buSzPct val="150000"/>
              <a:buFont typeface="Wingdings" panose="05000000000000000000" pitchFamily="2" charset="2"/>
              <a:buChar char="ü"/>
              <a:defRPr/>
            </a:pPr>
            <a:endParaRPr lang="en-GB" sz="2100" dirty="0" smtClean="0"/>
          </a:p>
          <a:p>
            <a:pPr fontAlgn="auto">
              <a:spcBef>
                <a:spcPts val="0"/>
              </a:spcBef>
              <a:spcAft>
                <a:spcPts val="600"/>
              </a:spcAft>
              <a:buClr>
                <a:srgbClr val="FF0000"/>
              </a:buClr>
              <a:buSzPct val="150000"/>
              <a:buFont typeface="Wingdings" panose="05000000000000000000" pitchFamily="2" charset="2"/>
              <a:buChar char="ü"/>
              <a:defRPr/>
            </a:pPr>
            <a:endParaRPr lang="en-GB" sz="2100"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a:spcAft>
                <a:spcPts val="600"/>
              </a:spcAft>
              <a:buSzPct val="200000"/>
              <a:buFont typeface="Wingdings" panose="05000000000000000000" pitchFamily="2" charset="2"/>
              <a:buChar char="ü"/>
            </a:pPr>
            <a:endParaRPr lang="en-GB" dirty="0" smtClean="0"/>
          </a:p>
          <a:p>
            <a:pPr>
              <a:spcAft>
                <a:spcPts val="600"/>
              </a:spcAft>
              <a:buFont typeface="Wingdings" panose="05000000000000000000" pitchFamily="2" charset="2"/>
              <a:buChar char="ü"/>
            </a:pPr>
            <a:endParaRPr lang="en-GB" dirty="0" smtClean="0"/>
          </a:p>
          <a:p>
            <a:pPr>
              <a:spcAft>
                <a:spcPts val="600"/>
              </a:spcAft>
              <a:buFont typeface="Wingdings" panose="05000000000000000000" pitchFamily="2" charset="2"/>
              <a:buChar char="ü"/>
            </a:pPr>
            <a:endParaRPr lang="en-GB" dirty="0" smtClean="0"/>
          </a:p>
          <a:p>
            <a:pPr>
              <a:spcAft>
                <a:spcPts val="600"/>
              </a:spcAft>
              <a:buFont typeface="Wingdings" panose="05000000000000000000" pitchFamily="2" charset="2"/>
              <a:buChar char="ü"/>
            </a:pPr>
            <a:endParaRPr lang="en-GB" dirty="0" smtClean="0"/>
          </a:p>
        </p:txBody>
      </p:sp>
      <p:sp>
        <p:nvSpPr>
          <p:cNvPr id="14" name="Content Placeholder 2"/>
          <p:cNvSpPr>
            <a:spLocks noGrp="1"/>
          </p:cNvSpPr>
          <p:nvPr>
            <p:ph idx="1"/>
          </p:nvPr>
        </p:nvSpPr>
        <p:spPr>
          <a:xfrm>
            <a:off x="1691680" y="1599728"/>
            <a:ext cx="7272808" cy="1037184"/>
          </a:xfrm>
        </p:spPr>
        <p:txBody>
          <a:bodyPr/>
          <a:lstStyle/>
          <a:p>
            <a:r>
              <a:rPr lang="en-GB" sz="2400" dirty="0" smtClean="0"/>
              <a:t>Group discussion – what are the do’s and don’ts of good co presenting?</a:t>
            </a:r>
          </a:p>
        </p:txBody>
      </p:sp>
      <p:sp>
        <p:nvSpPr>
          <p:cNvPr id="15" name="Content Placeholder 2"/>
          <p:cNvSpPr txBox="1">
            <a:spLocks/>
          </p:cNvSpPr>
          <p:nvPr/>
        </p:nvSpPr>
        <p:spPr bwMode="auto">
          <a:xfrm>
            <a:off x="4499992" y="2492896"/>
            <a:ext cx="4320480" cy="33123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GB" b="1" dirty="0" smtClean="0">
                <a:solidFill>
                  <a:srgbClr val="FF0000"/>
                </a:solidFill>
              </a:rPr>
              <a:t>DONT’s…</a:t>
            </a:r>
          </a:p>
          <a:p>
            <a:pPr>
              <a:spcAft>
                <a:spcPts val="1200"/>
              </a:spcAft>
              <a:buSzPct val="100000"/>
              <a:buFont typeface="Arial" panose="020B0604020202020204" pitchFamily="34" charset="0"/>
              <a:buChar char="X"/>
            </a:pPr>
            <a:r>
              <a:rPr lang="en-GB" sz="2100" dirty="0" smtClean="0"/>
              <a:t>Talk over each other</a:t>
            </a:r>
            <a:endParaRPr lang="en-GB" sz="2100" dirty="0"/>
          </a:p>
          <a:p>
            <a:pPr>
              <a:spcAft>
                <a:spcPts val="1200"/>
              </a:spcAft>
              <a:buSzPct val="100000"/>
              <a:buFont typeface="Arial" panose="020B0604020202020204" pitchFamily="34" charset="0"/>
              <a:buChar char="X"/>
            </a:pPr>
            <a:r>
              <a:rPr lang="en-GB" sz="2100" dirty="0" smtClean="0"/>
              <a:t>Repeat what your co-presenter has just said</a:t>
            </a:r>
          </a:p>
          <a:p>
            <a:pPr>
              <a:spcAft>
                <a:spcPts val="1200"/>
              </a:spcAft>
              <a:buSzPct val="100000"/>
              <a:buFont typeface="Arial" panose="020B0604020202020204" pitchFamily="34" charset="0"/>
              <a:buChar char="X"/>
            </a:pPr>
            <a:r>
              <a:rPr lang="en-GB" sz="2100" dirty="0" smtClean="0"/>
              <a:t>Present with someone you dislike…the audience can tell!</a:t>
            </a:r>
          </a:p>
          <a:p>
            <a:pPr>
              <a:spcAft>
                <a:spcPts val="1200"/>
              </a:spcAft>
              <a:buSzPct val="100000"/>
              <a:buFont typeface="Arial" panose="020B0604020202020204" pitchFamily="34" charset="0"/>
              <a:buChar char="X"/>
            </a:pPr>
            <a:r>
              <a:rPr lang="en-GB" sz="2100" dirty="0" smtClean="0"/>
              <a:t>Relax…stay focused on your co-presenter (no calls or texts)</a:t>
            </a:r>
          </a:p>
          <a:p>
            <a:pPr>
              <a:spcAft>
                <a:spcPts val="1200"/>
              </a:spcAft>
              <a:buSzPct val="100000"/>
              <a:buFont typeface="Arial" panose="020B0604020202020204" pitchFamily="34" charset="0"/>
              <a:buChar char="X"/>
            </a:pPr>
            <a:endParaRPr lang="en-GB" sz="2100" dirty="0"/>
          </a:p>
          <a:p>
            <a:pPr fontAlgn="auto">
              <a:spcBef>
                <a:spcPts val="0"/>
              </a:spcBef>
              <a:spcAft>
                <a:spcPts val="600"/>
              </a:spcAft>
              <a:buClr>
                <a:srgbClr val="FF0000"/>
              </a:buClr>
              <a:buSzPct val="150000"/>
              <a:buFont typeface="Wingdings" panose="05000000000000000000" pitchFamily="2" charset="2"/>
              <a:buChar char="ü"/>
              <a:defRPr/>
            </a:pPr>
            <a:endParaRPr lang="en-GB" sz="2100" dirty="0" smtClean="0"/>
          </a:p>
          <a:p>
            <a:pPr fontAlgn="auto">
              <a:spcBef>
                <a:spcPts val="0"/>
              </a:spcBef>
              <a:spcAft>
                <a:spcPts val="600"/>
              </a:spcAft>
              <a:buClr>
                <a:srgbClr val="FF0000"/>
              </a:buClr>
              <a:buSzPct val="150000"/>
              <a:buFont typeface="Wingdings" panose="05000000000000000000" pitchFamily="2" charset="2"/>
              <a:buChar char="ü"/>
              <a:defRPr/>
            </a:pPr>
            <a:endParaRPr lang="en-GB" sz="2100"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fontAlgn="auto">
              <a:spcBef>
                <a:spcPts val="0"/>
              </a:spcBef>
              <a:spcAft>
                <a:spcPts val="600"/>
              </a:spcAft>
              <a:buClr>
                <a:srgbClr val="FF0000"/>
              </a:buClr>
              <a:buSzPct val="150000"/>
              <a:buFont typeface="Wingdings" panose="05000000000000000000" pitchFamily="2" charset="2"/>
              <a:buChar char="ü"/>
              <a:defRPr/>
            </a:pPr>
            <a:endParaRPr lang="en-GB"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smtClean="0"/>
          </a:p>
          <a:p>
            <a:pPr fontAlgn="auto">
              <a:spcBef>
                <a:spcPts val="0"/>
              </a:spcBef>
              <a:spcAft>
                <a:spcPts val="600"/>
              </a:spcAft>
              <a:buClr>
                <a:srgbClr val="FF0000"/>
              </a:buClr>
              <a:buSzPct val="150000"/>
              <a:buFont typeface="Wingdings" panose="05000000000000000000" pitchFamily="2" charset="2"/>
              <a:buChar char="ü"/>
              <a:defRPr/>
            </a:pPr>
            <a:endParaRPr lang="en-GB" dirty="0"/>
          </a:p>
          <a:p>
            <a:pPr>
              <a:spcAft>
                <a:spcPts val="600"/>
              </a:spcAft>
              <a:buSzPct val="200000"/>
              <a:buFont typeface="Wingdings" panose="05000000000000000000" pitchFamily="2" charset="2"/>
              <a:buChar char="ü"/>
            </a:pPr>
            <a:endParaRPr lang="en-GB" dirty="0" smtClean="0"/>
          </a:p>
          <a:p>
            <a:pPr>
              <a:spcAft>
                <a:spcPts val="600"/>
              </a:spcAft>
              <a:buFont typeface="Wingdings" panose="05000000000000000000" pitchFamily="2" charset="2"/>
              <a:buChar char="ü"/>
            </a:pPr>
            <a:endParaRPr lang="en-GB" dirty="0" smtClean="0"/>
          </a:p>
          <a:p>
            <a:pPr>
              <a:spcAft>
                <a:spcPts val="600"/>
              </a:spcAft>
              <a:buFont typeface="Wingdings" panose="05000000000000000000" pitchFamily="2" charset="2"/>
              <a:buChar char="ü"/>
            </a:pPr>
            <a:endParaRPr lang="en-GB" dirty="0" smtClean="0"/>
          </a:p>
          <a:p>
            <a:pPr>
              <a:spcAft>
                <a:spcPts val="600"/>
              </a:spcAft>
              <a:buFont typeface="Wingdings" panose="05000000000000000000" pitchFamily="2" charset="2"/>
              <a:buChar char="ü"/>
            </a:pPr>
            <a:endParaRPr lang="en-GB" dirty="0" smtClean="0"/>
          </a:p>
        </p:txBody>
      </p:sp>
    </p:spTree>
    <p:extLst>
      <p:ext uri="{BB962C8B-B14F-4D97-AF65-F5344CB8AC3E}">
        <p14:creationId xmlns:p14="http://schemas.microsoft.com/office/powerpoint/2010/main" val="363486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 calcmode="lin" valueType="num">
                                      <p:cBhvr additive="base">
                                        <p:cTn id="37"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5">
                                            <p:txEl>
                                              <p:pRg st="1" end="1"/>
                                            </p:txEl>
                                          </p:spTgt>
                                        </p:tgtEl>
                                        <p:attrNameLst>
                                          <p:attrName>style.visibility</p:attrName>
                                        </p:attrNameLst>
                                      </p:cBhvr>
                                      <p:to>
                                        <p:strVal val="visible"/>
                                      </p:to>
                                    </p:set>
                                    <p:anim calcmode="lin" valueType="num">
                                      <p:cBhvr additive="base">
                                        <p:cTn id="43"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5">
                                            <p:txEl>
                                              <p:pRg st="2" end="2"/>
                                            </p:txEl>
                                          </p:spTgt>
                                        </p:tgtEl>
                                        <p:attrNameLst>
                                          <p:attrName>style.visibility</p:attrName>
                                        </p:attrNameLst>
                                      </p:cBhvr>
                                      <p:to>
                                        <p:strVal val="visible"/>
                                      </p:to>
                                    </p:set>
                                    <p:anim calcmode="lin" valueType="num">
                                      <p:cBhvr additive="base">
                                        <p:cTn id="49"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5">
                                            <p:txEl>
                                              <p:pRg st="3" end="3"/>
                                            </p:txEl>
                                          </p:spTgt>
                                        </p:tgtEl>
                                        <p:attrNameLst>
                                          <p:attrName>style.visibility</p:attrName>
                                        </p:attrNameLst>
                                      </p:cBhvr>
                                      <p:to>
                                        <p:strVal val="visible"/>
                                      </p:to>
                                    </p:set>
                                    <p:anim calcmode="lin" valueType="num">
                                      <p:cBhvr additive="base">
                                        <p:cTn id="55"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5">
                                            <p:txEl>
                                              <p:pRg st="4" end="4"/>
                                            </p:txEl>
                                          </p:spTgt>
                                        </p:tgtEl>
                                        <p:attrNameLst>
                                          <p:attrName>style.visibility</p:attrName>
                                        </p:attrNameLst>
                                      </p:cBhvr>
                                      <p:to>
                                        <p:strVal val="visible"/>
                                      </p:to>
                                    </p:set>
                                    <p:anim calcmode="lin" valueType="num">
                                      <p:cBhvr additive="base">
                                        <p:cTn id="61"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A good message is…</a:t>
            </a:r>
            <a:endParaRPr lang="en-GB" dirty="0" smtClean="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900933516"/>
              </p:ext>
            </p:extLst>
          </p:nvPr>
        </p:nvGraphicFramePr>
        <p:xfrm>
          <a:off x="107504" y="1628800"/>
          <a:ext cx="8928992" cy="5206239"/>
        </p:xfrm>
        <a:graphic>
          <a:graphicData uri="http://schemas.openxmlformats.org/drawingml/2006/table">
            <a:tbl>
              <a:tblPr firstRow="1" bandRow="1">
                <a:tableStyleId>{21E4AEA4-8DFA-4A89-87EB-49C32662AFE0}</a:tableStyleId>
              </a:tblPr>
              <a:tblGrid>
                <a:gridCol w="8928992"/>
              </a:tblGrid>
              <a:tr h="616837">
                <a:tc>
                  <a:txBody>
                    <a:bodyPr/>
                    <a:lstStyle/>
                    <a:p>
                      <a:r>
                        <a:rPr lang="en-GB" sz="2000" dirty="0" smtClean="0"/>
                        <a:t>The information you</a:t>
                      </a:r>
                      <a:r>
                        <a:rPr lang="en-GB" sz="2000" baseline="0" dirty="0" smtClean="0"/>
                        <a:t> share with the audience should be</a:t>
                      </a:r>
                      <a:endParaRPr lang="en-GB" sz="2000" dirty="0"/>
                    </a:p>
                  </a:txBody>
                  <a:tcPr/>
                </a:tc>
              </a:tr>
              <a:tr h="616837">
                <a:tc>
                  <a:txBody>
                    <a:bodyPr/>
                    <a:lstStyle/>
                    <a:p>
                      <a:pPr marL="285750" indent="-285750">
                        <a:buFont typeface="Wingdings" panose="05000000000000000000" pitchFamily="2" charset="2"/>
                        <a:buChar char="ü"/>
                      </a:pPr>
                      <a:r>
                        <a:rPr lang="en-GB" sz="2000" dirty="0" smtClean="0"/>
                        <a:t>Clear and easy to understand</a:t>
                      </a:r>
                      <a:endParaRPr lang="en-GB" sz="2000" dirty="0"/>
                    </a:p>
                  </a:txBody>
                  <a:tcPr/>
                </a:tc>
              </a:tr>
              <a:tr h="783296">
                <a:tc>
                  <a:txBody>
                    <a:bodyPr/>
                    <a:lstStyle/>
                    <a:p>
                      <a:pPr marL="285750" indent="-285750">
                        <a:buFont typeface="Wingdings" panose="05000000000000000000" pitchFamily="2" charset="2"/>
                        <a:buChar char="ü"/>
                      </a:pPr>
                      <a:r>
                        <a:rPr lang="en-GB" sz="2000" dirty="0" smtClean="0"/>
                        <a:t>Clearly</a:t>
                      </a:r>
                      <a:r>
                        <a:rPr lang="en-GB" sz="2000" baseline="0" dirty="0" smtClean="0"/>
                        <a:t> explain th</a:t>
                      </a:r>
                      <a:r>
                        <a:rPr lang="en-GB" sz="2000" dirty="0" smtClean="0"/>
                        <a:t>e positive benefits of following certain advice…for</a:t>
                      </a:r>
                      <a:r>
                        <a:rPr lang="en-GB" sz="2000" baseline="0" dirty="0" smtClean="0"/>
                        <a:t> example, wash your hands because it stops you getting sick</a:t>
                      </a:r>
                      <a:endParaRPr lang="en-GB" sz="2000" dirty="0"/>
                    </a:p>
                  </a:txBody>
                  <a:tcPr/>
                </a:tc>
              </a:tr>
              <a:tr h="783296">
                <a:tc>
                  <a:txBody>
                    <a:bodyPr/>
                    <a:lstStyle/>
                    <a:p>
                      <a:pPr marL="285750" indent="-285750">
                        <a:buFont typeface="Wingdings" panose="05000000000000000000" pitchFamily="2" charset="2"/>
                        <a:buChar char="ü"/>
                      </a:pPr>
                      <a:r>
                        <a:rPr lang="en-GB" sz="2000" dirty="0" smtClean="0"/>
                        <a:t>Provide</a:t>
                      </a:r>
                      <a:r>
                        <a:rPr lang="en-GB" sz="2000" baseline="0" dirty="0" smtClean="0"/>
                        <a:t> clear guidance and instructions on what people should do and how…for example, good techniques for washing hands</a:t>
                      </a:r>
                      <a:endParaRPr lang="en-GB" sz="2000" dirty="0"/>
                    </a:p>
                  </a:txBody>
                  <a:tcPr/>
                </a:tc>
              </a:tr>
              <a:tr h="1002552">
                <a:tc>
                  <a:txBody>
                    <a:bodyPr/>
                    <a:lstStyle/>
                    <a:p>
                      <a:pPr marL="342900" indent="-342900">
                        <a:buFont typeface="Wingdings" panose="05000000000000000000" pitchFamily="2" charset="2"/>
                        <a:buChar char="ü"/>
                      </a:pPr>
                      <a:r>
                        <a:rPr lang="en-GB" sz="2000" dirty="0" smtClean="0"/>
                        <a:t>Appropriate to the audience. Think</a:t>
                      </a:r>
                      <a:r>
                        <a:rPr lang="en-GB" sz="2000" baseline="0" dirty="0" smtClean="0"/>
                        <a:t> about culture, religion, access to resources…for example, don’t tell people to use a latrine if there are no latrines in the village</a:t>
                      </a:r>
                      <a:endParaRPr lang="en-GB" sz="2000" dirty="0"/>
                    </a:p>
                  </a:txBody>
                  <a:tcPr/>
                </a:tc>
              </a:tr>
              <a:tr h="616837">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sz="2000" dirty="0" smtClean="0"/>
                        <a:t>Repeated several</a:t>
                      </a:r>
                      <a:r>
                        <a:rPr lang="en-GB" sz="2000" baseline="0" dirty="0" smtClean="0"/>
                        <a:t> times to make sure people have heard and understood</a:t>
                      </a:r>
                      <a:endParaRPr lang="en-GB" sz="2000" dirty="0" smtClean="0"/>
                    </a:p>
                  </a:txBody>
                  <a:tcPr/>
                </a:tc>
              </a:tr>
              <a:tr h="783296">
                <a:tc>
                  <a:txBody>
                    <a:bodyPr/>
                    <a:lstStyle/>
                    <a:p>
                      <a:pPr marL="285750" indent="-285750">
                        <a:buFont typeface="Wingdings" panose="05000000000000000000" pitchFamily="2" charset="2"/>
                        <a:buChar char="ü"/>
                      </a:pPr>
                      <a:r>
                        <a:rPr lang="en-GB" sz="2000" dirty="0" smtClean="0"/>
                        <a:t>Adapted</a:t>
                      </a:r>
                      <a:r>
                        <a:rPr lang="en-GB" sz="2000" baseline="0" dirty="0" smtClean="0"/>
                        <a:t> depending on what people are telling you…if people say they have no soap, adapt your message to say wash your hands with ash</a:t>
                      </a:r>
                      <a:endParaRPr lang="en-GB" sz="2000" dirty="0"/>
                    </a:p>
                  </a:txBody>
                  <a:tcPr/>
                </a:tc>
              </a:tr>
            </a:tbl>
          </a:graphicData>
        </a:graphic>
      </p:graphicFrame>
    </p:spTree>
    <p:extLst>
      <p:ext uri="{BB962C8B-B14F-4D97-AF65-F5344CB8AC3E}">
        <p14:creationId xmlns:p14="http://schemas.microsoft.com/office/powerpoint/2010/main" val="2309252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Practicing presentation skills </a:t>
            </a:r>
            <a:r>
              <a:rPr lang="en-US" dirty="0" smtClean="0"/>
              <a:t>– Exercise (1.30mins)</a:t>
            </a:r>
            <a:endParaRPr lang="en-GB" dirty="0" smtClean="0">
              <a:solidFill>
                <a:srgbClr val="FF0000"/>
              </a:solidFill>
            </a:endParaRPr>
          </a:p>
        </p:txBody>
      </p:sp>
      <p:sp>
        <p:nvSpPr>
          <p:cNvPr id="11267" name="Content Placeholder 2"/>
          <p:cNvSpPr>
            <a:spLocks noGrp="1"/>
          </p:cNvSpPr>
          <p:nvPr>
            <p:ph idx="1"/>
          </p:nvPr>
        </p:nvSpPr>
        <p:spPr>
          <a:xfrm>
            <a:off x="5537842" y="1628800"/>
            <a:ext cx="3446434" cy="4349552"/>
          </a:xfrm>
        </p:spPr>
        <p:txBody>
          <a:bodyPr/>
          <a:lstStyle/>
          <a:p>
            <a:r>
              <a:rPr lang="en-US" sz="2000" dirty="0" smtClean="0">
                <a:latin typeface="Arial" charset="0"/>
              </a:rPr>
              <a:t>In your groups, select two people to play presenter</a:t>
            </a:r>
          </a:p>
          <a:p>
            <a:r>
              <a:rPr lang="en-US" sz="2000" dirty="0" smtClean="0">
                <a:latin typeface="Arial" charset="0"/>
              </a:rPr>
              <a:t>The other 3 will play audience members</a:t>
            </a:r>
          </a:p>
          <a:p>
            <a:r>
              <a:rPr lang="en-US" sz="2000" dirty="0" smtClean="0">
                <a:latin typeface="Arial" charset="0"/>
              </a:rPr>
              <a:t>Use the cinema programme you developed and practice presenting and asking the audience questions</a:t>
            </a:r>
          </a:p>
          <a:p>
            <a:r>
              <a:rPr lang="en-US" sz="2000" dirty="0" smtClean="0">
                <a:latin typeface="Arial" charset="0"/>
              </a:rPr>
              <a:t>After 30 minutes, switch roles and two new people become </a:t>
            </a:r>
            <a:r>
              <a:rPr lang="en-US" sz="2000" dirty="0" smtClean="0">
                <a:latin typeface="Arial" charset="0"/>
              </a:rPr>
              <a:t>presenters</a:t>
            </a:r>
          </a:p>
        </p:txBody>
      </p:sp>
      <p:pic>
        <p:nvPicPr>
          <p:cNvPr id="4" name="Picture 3" descr="IMG_0138.JPG"/>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l="19002" t="14338" r="5556"/>
          <a:stretch/>
        </p:blipFill>
        <p:spPr>
          <a:xfrm>
            <a:off x="179512" y="1749153"/>
            <a:ext cx="5358330" cy="4056111"/>
          </a:xfrm>
          <a:prstGeom prst="rect">
            <a:avLst/>
          </a:prstGeom>
        </p:spPr>
      </p:pic>
    </p:spTree>
    <p:extLst>
      <p:ext uri="{BB962C8B-B14F-4D97-AF65-F5344CB8AC3E}">
        <p14:creationId xmlns:p14="http://schemas.microsoft.com/office/powerpoint/2010/main" val="535140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Practicing presentation skills </a:t>
            </a:r>
            <a:r>
              <a:rPr lang="en-US" dirty="0" smtClean="0"/>
              <a:t>– Feedback (1 hour)</a:t>
            </a:r>
            <a:endParaRPr lang="en-GB" dirty="0" smtClean="0">
              <a:solidFill>
                <a:srgbClr val="FF0000"/>
              </a:solidFill>
            </a:endParaRPr>
          </a:p>
        </p:txBody>
      </p:sp>
      <p:sp>
        <p:nvSpPr>
          <p:cNvPr id="11267" name="Content Placeholder 2"/>
          <p:cNvSpPr>
            <a:spLocks noGrp="1"/>
          </p:cNvSpPr>
          <p:nvPr>
            <p:ph idx="1"/>
          </p:nvPr>
        </p:nvSpPr>
        <p:spPr>
          <a:xfrm>
            <a:off x="5537842" y="1628800"/>
            <a:ext cx="3446434" cy="4349552"/>
          </a:xfrm>
        </p:spPr>
        <p:txBody>
          <a:bodyPr/>
          <a:lstStyle/>
          <a:p>
            <a:r>
              <a:rPr lang="en-US" sz="2000" dirty="0" smtClean="0">
                <a:latin typeface="Arial" charset="0"/>
              </a:rPr>
              <a:t>Now each group present a portion of their show in front of everyone</a:t>
            </a:r>
          </a:p>
          <a:p>
            <a:pPr marL="0" lvl="1" indent="0">
              <a:buNone/>
            </a:pPr>
            <a:r>
              <a:rPr lang="en-US" dirty="0" smtClean="0">
                <a:latin typeface="Arial" charset="0"/>
              </a:rPr>
              <a:t>    (5mins per group)</a:t>
            </a:r>
            <a:endParaRPr lang="en-US" dirty="0">
              <a:latin typeface="Arial" charset="0"/>
            </a:endParaRPr>
          </a:p>
          <a:p>
            <a:pPr marL="0" indent="0">
              <a:buNone/>
            </a:pPr>
            <a:endParaRPr lang="en-US" sz="2000" dirty="0" smtClean="0">
              <a:latin typeface="Arial" charset="0"/>
            </a:endParaRPr>
          </a:p>
          <a:p>
            <a:r>
              <a:rPr lang="en-US" sz="2000" dirty="0" smtClean="0">
                <a:latin typeface="Arial" charset="0"/>
              </a:rPr>
              <a:t>Each group receives feedback on their performance…what was good, what did they forget, did they follow the rules of good presenting </a:t>
            </a:r>
          </a:p>
          <a:p>
            <a:pPr marL="0" indent="0">
              <a:buNone/>
            </a:pPr>
            <a:r>
              <a:rPr lang="en-US" sz="2000" dirty="0">
                <a:latin typeface="Arial" charset="0"/>
              </a:rPr>
              <a:t> </a:t>
            </a:r>
            <a:r>
              <a:rPr lang="en-US" sz="2000" dirty="0" smtClean="0">
                <a:latin typeface="Arial" charset="0"/>
              </a:rPr>
              <a:t>  </a:t>
            </a:r>
            <a:r>
              <a:rPr lang="en-US" sz="2000" dirty="0" smtClean="0">
                <a:latin typeface="Arial" charset="0"/>
              </a:rPr>
              <a:t>(10mins per group)</a:t>
            </a:r>
          </a:p>
        </p:txBody>
      </p:sp>
      <p:pic>
        <p:nvPicPr>
          <p:cNvPr id="4" name="Picture 3" descr="IMG_0138.JPG"/>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l="19002" t="14338" r="5556"/>
          <a:stretch/>
        </p:blipFill>
        <p:spPr>
          <a:xfrm>
            <a:off x="179512" y="1749153"/>
            <a:ext cx="5358330" cy="4056111"/>
          </a:xfrm>
          <a:prstGeom prst="rect">
            <a:avLst/>
          </a:prstGeom>
        </p:spPr>
      </p:pic>
    </p:spTree>
    <p:extLst>
      <p:ext uri="{BB962C8B-B14F-4D97-AF65-F5344CB8AC3E}">
        <p14:creationId xmlns:p14="http://schemas.microsoft.com/office/powerpoint/2010/main" val="3285078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pic>
        <p:nvPicPr>
          <p:cNvPr id="5" name="Content Placeholder 4" descr="_MG_4384.jpg"/>
          <p:cNvPicPr>
            <a:picLocks noGrp="1" noChangeAspect="1"/>
          </p:cNvPicPr>
          <p:nvPr>
            <p:ph sz="half" idx="1"/>
          </p:nvPr>
        </p:nvPicPr>
        <p:blipFill>
          <a:blip r:embed="rId3" cstate="print"/>
          <a:stretch>
            <a:fillRect/>
          </a:stretch>
        </p:blipFill>
        <p:spPr>
          <a:xfrm>
            <a:off x="1547664" y="1700807"/>
            <a:ext cx="7128792" cy="4202235"/>
          </a:xfrm>
        </p:spPr>
      </p:pic>
    </p:spTree>
    <p:extLst>
      <p:ext uri="{BB962C8B-B14F-4D97-AF65-F5344CB8AC3E}">
        <p14:creationId xmlns:p14="http://schemas.microsoft.com/office/powerpoint/2010/main" val="3806731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makes a good presenter?</a:t>
            </a:r>
            <a:endParaRPr lang="en-GB" dirty="0" smtClean="0">
              <a:solidFill>
                <a:srgbClr val="FF0000"/>
              </a:solidFill>
            </a:endParaRPr>
          </a:p>
        </p:txBody>
      </p:sp>
      <p:sp>
        <p:nvSpPr>
          <p:cNvPr id="11267" name="Content Placeholder 2"/>
          <p:cNvSpPr>
            <a:spLocks noGrp="1"/>
          </p:cNvSpPr>
          <p:nvPr>
            <p:ph idx="1"/>
          </p:nvPr>
        </p:nvSpPr>
        <p:spPr>
          <a:xfrm>
            <a:off x="1835696" y="1628800"/>
            <a:ext cx="7148580" cy="4349552"/>
          </a:xfrm>
        </p:spPr>
        <p:txBody>
          <a:bodyPr/>
          <a:lstStyle/>
          <a:p>
            <a:r>
              <a:rPr lang="en-GB" dirty="0" smtClean="0"/>
              <a:t>Game…(10mins)</a:t>
            </a:r>
          </a:p>
          <a:p>
            <a:pPr lvl="1"/>
            <a:r>
              <a:rPr lang="en-GB" sz="2000" dirty="0" smtClean="0"/>
              <a:t>Two flip charts on the wall – one says ‘A good presenter…’ and the other says ‘A bad presenter…’</a:t>
            </a:r>
          </a:p>
          <a:p>
            <a:pPr lvl="1"/>
            <a:r>
              <a:rPr lang="en-GB" sz="2200" dirty="0" smtClean="0"/>
              <a:t>Everybody gets pieces of paper with characteristics on it and they have to decide whether to place it on the good presenter or bad presenter flip chart</a:t>
            </a:r>
          </a:p>
          <a:p>
            <a:pPr lvl="1"/>
            <a:r>
              <a:rPr lang="en-GB" sz="2200" dirty="0" smtClean="0"/>
              <a:t>Group discussion over the results – does everyone agree with where the characteristics have been placed?</a:t>
            </a:r>
          </a:p>
          <a:p>
            <a:pPr lvl="1"/>
            <a:r>
              <a:rPr lang="en-GB" sz="2200" dirty="0" smtClean="0"/>
              <a:t>If people disagree discuss why</a:t>
            </a:r>
          </a:p>
        </p:txBody>
      </p:sp>
    </p:spTree>
    <p:extLst>
      <p:ext uri="{BB962C8B-B14F-4D97-AF65-F5344CB8AC3E}">
        <p14:creationId xmlns:p14="http://schemas.microsoft.com/office/powerpoint/2010/main" val="4078216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Characteristics of a good presenter – Language to use</a:t>
            </a:r>
            <a:endParaRPr lang="en-GB" dirty="0" smtClean="0">
              <a:solidFill>
                <a:srgbClr val="FF0000"/>
              </a:solidFill>
            </a:endParaRPr>
          </a:p>
        </p:txBody>
      </p:sp>
      <p:sp>
        <p:nvSpPr>
          <p:cNvPr id="3" name="Rectangle 2"/>
          <p:cNvSpPr/>
          <p:nvPr/>
        </p:nvSpPr>
        <p:spPr>
          <a:xfrm>
            <a:off x="251520" y="1703793"/>
            <a:ext cx="2808312" cy="914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Clear &amp; Simple language</a:t>
            </a:r>
            <a:endParaRPr lang="en-GB" sz="2400" dirty="0"/>
          </a:p>
        </p:txBody>
      </p:sp>
      <p:sp>
        <p:nvSpPr>
          <p:cNvPr id="6" name="Rectangle 5"/>
          <p:cNvSpPr/>
          <p:nvPr/>
        </p:nvSpPr>
        <p:spPr>
          <a:xfrm>
            <a:off x="314934" y="2799616"/>
            <a:ext cx="2168834" cy="16731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Explain things well – </a:t>
            </a:r>
            <a:r>
              <a:rPr lang="en-GB" sz="2400" dirty="0" err="1" smtClean="0"/>
              <a:t>eg</a:t>
            </a:r>
            <a:r>
              <a:rPr lang="en-GB" sz="2400" dirty="0" smtClean="0"/>
              <a:t> transmission routes</a:t>
            </a:r>
            <a:endParaRPr lang="en-GB" sz="2400" dirty="0"/>
          </a:p>
        </p:txBody>
      </p:sp>
      <p:sp>
        <p:nvSpPr>
          <p:cNvPr id="7" name="Rectangle 6"/>
          <p:cNvSpPr/>
          <p:nvPr/>
        </p:nvSpPr>
        <p:spPr>
          <a:xfrm>
            <a:off x="2699792" y="3102753"/>
            <a:ext cx="3384376" cy="14783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Use real life  examples that people have experienced and can relate to</a:t>
            </a:r>
            <a:endParaRPr lang="en-GB" sz="2400" dirty="0"/>
          </a:p>
        </p:txBody>
      </p:sp>
      <p:sp>
        <p:nvSpPr>
          <p:cNvPr id="9" name="Rectangle 8"/>
          <p:cNvSpPr/>
          <p:nvPr/>
        </p:nvSpPr>
        <p:spPr>
          <a:xfrm>
            <a:off x="5900795" y="1661517"/>
            <a:ext cx="2808312" cy="119500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Use the local language of the community</a:t>
            </a:r>
            <a:endParaRPr lang="en-GB" sz="2400" dirty="0"/>
          </a:p>
        </p:txBody>
      </p:sp>
      <p:sp>
        <p:nvSpPr>
          <p:cNvPr id="10" name="Rectangle 9"/>
          <p:cNvSpPr/>
          <p:nvPr/>
        </p:nvSpPr>
        <p:spPr>
          <a:xfrm>
            <a:off x="3419872" y="1661517"/>
            <a:ext cx="2232248" cy="13053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No technical jargon </a:t>
            </a:r>
            <a:endParaRPr lang="en-GB" sz="2400" dirty="0"/>
          </a:p>
        </p:txBody>
      </p:sp>
      <p:sp>
        <p:nvSpPr>
          <p:cNvPr id="11" name="Rectangle 10"/>
          <p:cNvSpPr/>
          <p:nvPr/>
        </p:nvSpPr>
        <p:spPr>
          <a:xfrm>
            <a:off x="6300192" y="3044270"/>
            <a:ext cx="2408915" cy="196890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Adapt what you say to the level of knowledge in the community</a:t>
            </a:r>
            <a:endParaRPr lang="en-GB" sz="2400" dirty="0"/>
          </a:p>
        </p:txBody>
      </p:sp>
      <p:sp>
        <p:nvSpPr>
          <p:cNvPr id="4" name="TextBox 3"/>
          <p:cNvSpPr txBox="1"/>
          <p:nvPr/>
        </p:nvSpPr>
        <p:spPr>
          <a:xfrm>
            <a:off x="3770607" y="5060457"/>
            <a:ext cx="2376264" cy="646331"/>
          </a:xfrm>
          <a:prstGeom prst="rect">
            <a:avLst/>
          </a:prstGeom>
          <a:noFill/>
        </p:spPr>
        <p:txBody>
          <a:bodyPr wrap="square" rtlCol="0">
            <a:spAutoFit/>
          </a:bodyPr>
          <a:lstStyle/>
          <a:p>
            <a:r>
              <a:rPr lang="en-GB" sz="3600" dirty="0" smtClean="0"/>
              <a:t>OTHERS?</a:t>
            </a:r>
            <a:endParaRPr lang="en-GB" sz="3600" dirty="0"/>
          </a:p>
        </p:txBody>
      </p:sp>
      <p:sp>
        <p:nvSpPr>
          <p:cNvPr id="15" name="Rectangle 14"/>
          <p:cNvSpPr/>
          <p:nvPr/>
        </p:nvSpPr>
        <p:spPr>
          <a:xfrm>
            <a:off x="251519" y="4792388"/>
            <a:ext cx="3519087" cy="108488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Be kind and encouraging, even when people give wrong answers</a:t>
            </a:r>
            <a:endParaRPr lang="en-GB" sz="2400" dirty="0"/>
          </a:p>
        </p:txBody>
      </p:sp>
    </p:spTree>
    <p:extLst>
      <p:ext uri="{BB962C8B-B14F-4D97-AF65-F5344CB8AC3E}">
        <p14:creationId xmlns:p14="http://schemas.microsoft.com/office/powerpoint/2010/main" val="42752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ppt_x"/>
                                          </p:val>
                                        </p:tav>
                                        <p:tav tm="100000">
                                          <p:val>
                                            <p:strVal val="#ppt_x"/>
                                          </p:val>
                                        </p:tav>
                                      </p:tavLst>
                                    </p:anim>
                                    <p:anim calcmode="lin" valueType="num">
                                      <p:cBhvr additive="base">
                                        <p:cTn id="5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9" grpId="0" animBg="1"/>
      <p:bldP spid="10" grpId="0" animBg="1"/>
      <p:bldP spid="11" grpId="0" animBg="1"/>
      <p:bldP spid="4" grpId="0"/>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Characteristics of a good presenter – Body language &amp; style</a:t>
            </a:r>
            <a:endParaRPr lang="en-GB" dirty="0" smtClean="0">
              <a:solidFill>
                <a:srgbClr val="FF0000"/>
              </a:solidFill>
            </a:endParaRPr>
          </a:p>
        </p:txBody>
      </p:sp>
      <p:sp>
        <p:nvSpPr>
          <p:cNvPr id="3" name="Rectangle 2"/>
          <p:cNvSpPr/>
          <p:nvPr/>
        </p:nvSpPr>
        <p:spPr>
          <a:xfrm>
            <a:off x="251520" y="1759062"/>
            <a:ext cx="2520280" cy="7338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Enthusiastic and energetic</a:t>
            </a:r>
            <a:endParaRPr lang="en-GB" sz="2400" dirty="0"/>
          </a:p>
        </p:txBody>
      </p:sp>
      <p:sp>
        <p:nvSpPr>
          <p:cNvPr id="6" name="Rectangle 5"/>
          <p:cNvSpPr/>
          <p:nvPr/>
        </p:nvSpPr>
        <p:spPr>
          <a:xfrm>
            <a:off x="289411" y="2617464"/>
            <a:ext cx="1690301" cy="88065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Make eye contact</a:t>
            </a:r>
            <a:endParaRPr lang="en-GB" sz="2400" dirty="0"/>
          </a:p>
        </p:txBody>
      </p:sp>
      <p:sp>
        <p:nvSpPr>
          <p:cNvPr id="7" name="Rectangle 6"/>
          <p:cNvSpPr/>
          <p:nvPr/>
        </p:nvSpPr>
        <p:spPr>
          <a:xfrm>
            <a:off x="6948264" y="1684131"/>
            <a:ext cx="1800201" cy="93333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Don’t mumble</a:t>
            </a:r>
            <a:endParaRPr lang="en-GB" sz="2400" dirty="0"/>
          </a:p>
        </p:txBody>
      </p:sp>
      <p:sp>
        <p:nvSpPr>
          <p:cNvPr id="10" name="Rectangle 9"/>
          <p:cNvSpPr/>
          <p:nvPr/>
        </p:nvSpPr>
        <p:spPr>
          <a:xfrm>
            <a:off x="2987824" y="1831371"/>
            <a:ext cx="1800200" cy="91687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Face the audience</a:t>
            </a:r>
            <a:endParaRPr lang="en-GB" sz="2400" dirty="0"/>
          </a:p>
        </p:txBody>
      </p:sp>
      <p:sp>
        <p:nvSpPr>
          <p:cNvPr id="11" name="Rectangle 10"/>
          <p:cNvSpPr/>
          <p:nvPr/>
        </p:nvSpPr>
        <p:spPr>
          <a:xfrm>
            <a:off x="2123727" y="2830594"/>
            <a:ext cx="2808313" cy="80922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Dress in appropriate clothing</a:t>
            </a:r>
            <a:endParaRPr lang="en-GB" sz="2400" dirty="0"/>
          </a:p>
        </p:txBody>
      </p:sp>
      <p:sp>
        <p:nvSpPr>
          <p:cNvPr id="13" name="Rectangle 12"/>
          <p:cNvSpPr/>
          <p:nvPr/>
        </p:nvSpPr>
        <p:spPr>
          <a:xfrm>
            <a:off x="289411" y="4869160"/>
            <a:ext cx="1834316" cy="98251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Speak loudly and clearly</a:t>
            </a:r>
            <a:endParaRPr lang="en-GB" sz="2400" dirty="0"/>
          </a:p>
        </p:txBody>
      </p:sp>
      <p:sp>
        <p:nvSpPr>
          <p:cNvPr id="12" name="Rectangle 11"/>
          <p:cNvSpPr/>
          <p:nvPr/>
        </p:nvSpPr>
        <p:spPr>
          <a:xfrm>
            <a:off x="2123726" y="3789040"/>
            <a:ext cx="2808313" cy="7920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Move around – don’t stand in one place</a:t>
            </a:r>
            <a:endParaRPr lang="en-GB" sz="2400" dirty="0"/>
          </a:p>
        </p:txBody>
      </p:sp>
      <p:sp>
        <p:nvSpPr>
          <p:cNvPr id="14" name="Rectangle 13"/>
          <p:cNvSpPr/>
          <p:nvPr/>
        </p:nvSpPr>
        <p:spPr>
          <a:xfrm>
            <a:off x="378477" y="3639821"/>
            <a:ext cx="1512168" cy="11625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Be natural – not fake</a:t>
            </a:r>
            <a:endParaRPr lang="en-GB" sz="2400" dirty="0"/>
          </a:p>
        </p:txBody>
      </p:sp>
      <p:sp>
        <p:nvSpPr>
          <p:cNvPr id="15" name="Rectangle 14"/>
          <p:cNvSpPr/>
          <p:nvPr/>
        </p:nvSpPr>
        <p:spPr>
          <a:xfrm>
            <a:off x="4932040" y="1676299"/>
            <a:ext cx="1800200" cy="81659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Be confident</a:t>
            </a:r>
            <a:endParaRPr lang="en-GB" sz="2400" dirty="0"/>
          </a:p>
        </p:txBody>
      </p:sp>
      <p:sp>
        <p:nvSpPr>
          <p:cNvPr id="16" name="TextBox 15"/>
          <p:cNvSpPr txBox="1"/>
          <p:nvPr/>
        </p:nvSpPr>
        <p:spPr>
          <a:xfrm>
            <a:off x="6588224" y="4737291"/>
            <a:ext cx="2376264" cy="646331"/>
          </a:xfrm>
          <a:prstGeom prst="rect">
            <a:avLst/>
          </a:prstGeom>
          <a:noFill/>
        </p:spPr>
        <p:txBody>
          <a:bodyPr wrap="square" rtlCol="0">
            <a:spAutoFit/>
          </a:bodyPr>
          <a:lstStyle/>
          <a:p>
            <a:r>
              <a:rPr lang="en-GB" sz="3600" dirty="0" smtClean="0"/>
              <a:t>OTHERS?</a:t>
            </a:r>
            <a:endParaRPr lang="en-GB" sz="3600" dirty="0"/>
          </a:p>
        </p:txBody>
      </p:sp>
      <p:sp>
        <p:nvSpPr>
          <p:cNvPr id="17" name="Rectangle 16"/>
          <p:cNvSpPr/>
          <p:nvPr/>
        </p:nvSpPr>
        <p:spPr>
          <a:xfrm>
            <a:off x="5076055" y="2820365"/>
            <a:ext cx="3024337" cy="15510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Don’t stand in front of the screen when the film is on…audience need to see it!</a:t>
            </a:r>
            <a:endParaRPr lang="en-GB" sz="2400" dirty="0"/>
          </a:p>
        </p:txBody>
      </p:sp>
      <p:sp>
        <p:nvSpPr>
          <p:cNvPr id="18" name="Rectangle 17"/>
          <p:cNvSpPr/>
          <p:nvPr/>
        </p:nvSpPr>
        <p:spPr>
          <a:xfrm>
            <a:off x="2276126" y="4737291"/>
            <a:ext cx="4312098" cy="11399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Be knowledgeable about your subject…know what you are talking about!! </a:t>
            </a:r>
            <a:endParaRPr lang="en-GB" sz="2400" dirty="0"/>
          </a:p>
        </p:txBody>
      </p:sp>
    </p:spTree>
    <p:extLst>
      <p:ext uri="{BB962C8B-B14F-4D97-AF65-F5344CB8AC3E}">
        <p14:creationId xmlns:p14="http://schemas.microsoft.com/office/powerpoint/2010/main" val="182344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0-#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0-#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0-#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ppt_x"/>
                                          </p:val>
                                        </p:tav>
                                        <p:tav tm="100000">
                                          <p:val>
                                            <p:strVal val="#ppt_x"/>
                                          </p:val>
                                        </p:tav>
                                      </p:tavLst>
                                    </p:anim>
                                    <p:anim calcmode="lin" valueType="num">
                                      <p:cBhvr additive="base">
                                        <p:cTn id="7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10" grpId="0" animBg="1"/>
      <p:bldP spid="11" grpId="0" animBg="1"/>
      <p:bldP spid="13" grpId="0" animBg="1"/>
      <p:bldP spid="12" grpId="0" animBg="1"/>
      <p:bldP spid="14" grpId="0" animBg="1"/>
      <p:bldP spid="15" grpId="0" animBg="1"/>
      <p:bldP spid="16" grpId="0"/>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Understanding your audience…Group Discussion…</a:t>
            </a:r>
            <a:endParaRPr lang="en-GB" dirty="0" smtClean="0">
              <a:solidFill>
                <a:srgbClr val="FF0000"/>
              </a:solidFill>
            </a:endParaRPr>
          </a:p>
        </p:txBody>
      </p:sp>
      <p:sp>
        <p:nvSpPr>
          <p:cNvPr id="2" name="Rounded Rectangle 1"/>
          <p:cNvSpPr/>
          <p:nvPr/>
        </p:nvSpPr>
        <p:spPr>
          <a:xfrm>
            <a:off x="251520" y="1916832"/>
            <a:ext cx="3816424" cy="194421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dirty="0" smtClean="0"/>
              <a:t>QUESTION: </a:t>
            </a:r>
          </a:p>
          <a:p>
            <a:pPr algn="ctr"/>
            <a:r>
              <a:rPr lang="en-GB" sz="2400" dirty="0" smtClean="0"/>
              <a:t>Why is it important to be aware of how the audience are responding to you?</a:t>
            </a:r>
          </a:p>
          <a:p>
            <a:pPr algn="ctr"/>
            <a:endParaRPr lang="en-GB" dirty="0"/>
          </a:p>
        </p:txBody>
      </p:sp>
      <p:sp>
        <p:nvSpPr>
          <p:cNvPr id="5" name="Rounded Rectangle 4"/>
          <p:cNvSpPr/>
          <p:nvPr/>
        </p:nvSpPr>
        <p:spPr>
          <a:xfrm>
            <a:off x="4355976" y="3717032"/>
            <a:ext cx="4248472" cy="206587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400" dirty="0" smtClean="0">
                <a:solidFill>
                  <a:schemeClr val="tx1"/>
                </a:solidFill>
              </a:rPr>
              <a:t>ANSWER: </a:t>
            </a:r>
          </a:p>
          <a:p>
            <a:pPr algn="ctr"/>
            <a:r>
              <a:rPr lang="en-GB" sz="2400" dirty="0" smtClean="0">
                <a:solidFill>
                  <a:schemeClr val="tx1"/>
                </a:solidFill>
              </a:rPr>
              <a:t>If people are not listening, they will not learn and so we will fail to change their behaviour </a:t>
            </a:r>
          </a:p>
          <a:p>
            <a:pPr algn="ctr"/>
            <a:endParaRPr lang="en-GB" dirty="0"/>
          </a:p>
        </p:txBody>
      </p:sp>
    </p:spTree>
    <p:extLst>
      <p:ext uri="{BB962C8B-B14F-4D97-AF65-F5344CB8AC3E}">
        <p14:creationId xmlns:p14="http://schemas.microsoft.com/office/powerpoint/2010/main" val="287786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How do you know if your audience is bored?</a:t>
            </a:r>
            <a:endParaRPr lang="en-GB" dirty="0" smtClean="0">
              <a:solidFill>
                <a:srgbClr val="FF0000"/>
              </a:solidFill>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24451340"/>
              </p:ext>
            </p:extLst>
          </p:nvPr>
        </p:nvGraphicFramePr>
        <p:xfrm>
          <a:off x="251520" y="1844824"/>
          <a:ext cx="8712968" cy="3930744"/>
        </p:xfrm>
        <a:graphic>
          <a:graphicData uri="http://schemas.openxmlformats.org/drawingml/2006/table">
            <a:tbl>
              <a:tblPr firstRow="1" bandRow="1">
                <a:tableStyleId>{21E4AEA4-8DFA-4A89-87EB-49C32662AFE0}</a:tableStyleId>
              </a:tblPr>
              <a:tblGrid>
                <a:gridCol w="1887810"/>
                <a:gridCol w="6825158"/>
              </a:tblGrid>
              <a:tr h="976289">
                <a:tc>
                  <a:txBody>
                    <a:bodyPr/>
                    <a:lstStyle/>
                    <a:p>
                      <a:r>
                        <a:rPr lang="en-GB" sz="2400" dirty="0" smtClean="0"/>
                        <a:t>ACTION</a:t>
                      </a:r>
                      <a:endParaRPr lang="en-GB" sz="2400" dirty="0"/>
                    </a:p>
                  </a:txBody>
                  <a:tcPr/>
                </a:tc>
                <a:tc>
                  <a:txBody>
                    <a:bodyPr/>
                    <a:lstStyle/>
                    <a:p>
                      <a:r>
                        <a:rPr lang="en-GB" sz="2400" dirty="0" smtClean="0"/>
                        <a:t>BEHAVIOUR</a:t>
                      </a:r>
                      <a:endParaRPr lang="en-GB" sz="2400" dirty="0"/>
                    </a:p>
                  </a:txBody>
                  <a:tcPr/>
                </a:tc>
              </a:tr>
              <a:tr h="1399975">
                <a:tc>
                  <a:txBody>
                    <a:bodyPr/>
                    <a:lstStyle/>
                    <a:p>
                      <a:r>
                        <a:rPr lang="en-GB" sz="2400" dirty="0" smtClean="0"/>
                        <a:t>Looking</a:t>
                      </a:r>
                      <a:endParaRPr lang="en-GB" sz="2400" dirty="0"/>
                    </a:p>
                  </a:txBody>
                  <a:tcPr/>
                </a:tc>
                <a:tc>
                  <a:txBody>
                    <a:bodyPr/>
                    <a:lstStyle/>
                    <a:p>
                      <a:pPr marL="342900" indent="-342900">
                        <a:buFont typeface="Arial" panose="020B0604020202020204" pitchFamily="34" charset="0"/>
                        <a:buChar char="•"/>
                      </a:pPr>
                      <a:r>
                        <a:rPr lang="en-GB" sz="2400" dirty="0" smtClean="0"/>
                        <a:t>Are</a:t>
                      </a:r>
                      <a:r>
                        <a:rPr lang="en-GB" sz="2400" baseline="0" dirty="0" smtClean="0"/>
                        <a:t> people leaving?</a:t>
                      </a:r>
                    </a:p>
                    <a:p>
                      <a:pPr marL="342900" indent="-342900">
                        <a:buFont typeface="Arial" panose="020B0604020202020204" pitchFamily="34" charset="0"/>
                        <a:buChar char="•"/>
                      </a:pPr>
                      <a:r>
                        <a:rPr lang="en-GB" sz="2400" baseline="0" dirty="0" smtClean="0"/>
                        <a:t>Are people watching you or looking elsewhere?</a:t>
                      </a:r>
                    </a:p>
                    <a:p>
                      <a:pPr marL="342900" indent="-342900">
                        <a:buFont typeface="Arial" panose="020B0604020202020204" pitchFamily="34" charset="0"/>
                        <a:buChar char="•"/>
                      </a:pPr>
                      <a:r>
                        <a:rPr lang="en-GB" sz="2400" dirty="0" smtClean="0"/>
                        <a:t>Are people on</a:t>
                      </a:r>
                      <a:r>
                        <a:rPr lang="en-GB" sz="2400" baseline="0" dirty="0" smtClean="0"/>
                        <a:t> their phones?</a:t>
                      </a:r>
                      <a:endParaRPr lang="en-GB" sz="2400" dirty="0"/>
                    </a:p>
                  </a:txBody>
                  <a:tcPr/>
                </a:tc>
              </a:tr>
              <a:tr h="1121393">
                <a:tc>
                  <a:txBody>
                    <a:bodyPr/>
                    <a:lstStyle/>
                    <a:p>
                      <a:r>
                        <a:rPr lang="en-GB" sz="2400" dirty="0" smtClean="0"/>
                        <a:t>Listening</a:t>
                      </a:r>
                      <a:endParaRPr lang="en-GB" sz="2400" dirty="0"/>
                    </a:p>
                  </a:txBody>
                  <a:tcPr/>
                </a:tc>
                <a:tc>
                  <a:txBody>
                    <a:bodyPr/>
                    <a:lstStyle/>
                    <a:p>
                      <a:pPr marL="342900" indent="-342900">
                        <a:buFont typeface="Arial" panose="020B0604020202020204" pitchFamily="34" charset="0"/>
                        <a:buChar char="•"/>
                      </a:pPr>
                      <a:r>
                        <a:rPr lang="en-GB" sz="2400" dirty="0" smtClean="0"/>
                        <a:t>Are people talking to each other?</a:t>
                      </a:r>
                    </a:p>
                    <a:p>
                      <a:pPr marL="342900" indent="-342900">
                        <a:buFont typeface="Arial" panose="020B0604020202020204" pitchFamily="34" charset="0"/>
                        <a:buChar char="•"/>
                      </a:pPr>
                      <a:r>
                        <a:rPr lang="en-GB" sz="2400" dirty="0" smtClean="0"/>
                        <a:t>Are people</a:t>
                      </a:r>
                      <a:r>
                        <a:rPr lang="en-GB" sz="2400" baseline="0" dirty="0" smtClean="0"/>
                        <a:t> listening to you or shouting over you?</a:t>
                      </a:r>
                    </a:p>
                    <a:p>
                      <a:pPr marL="342900" indent="-342900">
                        <a:buFont typeface="Arial" panose="020B0604020202020204" pitchFamily="34" charset="0"/>
                        <a:buChar char="•"/>
                      </a:pPr>
                      <a:r>
                        <a:rPr lang="en-GB" sz="2400" baseline="0" dirty="0" smtClean="0"/>
                        <a:t>Are people answering the actual questions you ask…or just giving a random answer</a:t>
                      </a:r>
                      <a:endParaRPr lang="en-GB" sz="2400" dirty="0"/>
                    </a:p>
                  </a:txBody>
                  <a:tcPr/>
                </a:tc>
              </a:tr>
            </a:tbl>
          </a:graphicData>
        </a:graphic>
      </p:graphicFrame>
    </p:spTree>
    <p:extLst>
      <p:ext uri="{BB962C8B-B14F-4D97-AF65-F5344CB8AC3E}">
        <p14:creationId xmlns:p14="http://schemas.microsoft.com/office/powerpoint/2010/main" val="364189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828800" y="485800"/>
            <a:ext cx="6858000" cy="1143000"/>
          </a:xfrm>
        </p:spPr>
        <p:txBody>
          <a:bodyPr/>
          <a:lstStyle/>
          <a:p>
            <a:pPr marL="0" indent="0"/>
            <a:r>
              <a:rPr lang="en-GB" sz="2800" dirty="0"/>
              <a:t>Group discussion: How do you keep the audience’s attention?</a:t>
            </a:r>
          </a:p>
        </p:txBody>
      </p:sp>
      <p:sp>
        <p:nvSpPr>
          <p:cNvPr id="14" name="Content Placeholder 2"/>
          <p:cNvSpPr txBox="1">
            <a:spLocks/>
          </p:cNvSpPr>
          <p:nvPr/>
        </p:nvSpPr>
        <p:spPr bwMode="auto">
          <a:xfrm>
            <a:off x="179512" y="1556792"/>
            <a:ext cx="8784976" cy="33123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GB" b="1" dirty="0" smtClean="0">
                <a:solidFill>
                  <a:srgbClr val="FF0000"/>
                </a:solidFill>
              </a:rPr>
              <a:t>DO’s…</a:t>
            </a:r>
          </a:p>
          <a:p>
            <a:pPr fontAlgn="auto">
              <a:lnSpc>
                <a:spcPct val="150000"/>
              </a:lnSpc>
              <a:spcBef>
                <a:spcPts val="0"/>
              </a:spcBef>
              <a:spcAft>
                <a:spcPts val="0"/>
              </a:spcAft>
              <a:buClr>
                <a:srgbClr val="FF0000"/>
              </a:buClr>
              <a:buSzPct val="150000"/>
              <a:buFont typeface="Wingdings" panose="05000000000000000000" pitchFamily="2" charset="2"/>
              <a:buChar char="ü"/>
              <a:defRPr/>
            </a:pPr>
            <a:r>
              <a:rPr lang="en-GB" sz="2100" dirty="0" smtClean="0"/>
              <a:t> Respect the programme and stick to time!!</a:t>
            </a:r>
          </a:p>
          <a:p>
            <a:pPr fontAlgn="auto">
              <a:lnSpc>
                <a:spcPct val="150000"/>
              </a:lnSpc>
              <a:spcBef>
                <a:spcPts val="0"/>
              </a:spcBef>
              <a:spcAft>
                <a:spcPts val="0"/>
              </a:spcAft>
              <a:buClr>
                <a:srgbClr val="FF0000"/>
              </a:buClr>
              <a:buSzPct val="150000"/>
              <a:buFont typeface="Wingdings" panose="05000000000000000000" pitchFamily="2" charset="2"/>
              <a:buChar char="ü"/>
              <a:defRPr/>
            </a:pPr>
            <a:r>
              <a:rPr lang="en-GB" sz="2100" dirty="0" smtClean="0"/>
              <a:t>Use </a:t>
            </a:r>
            <a:r>
              <a:rPr lang="en-GB" sz="2100" dirty="0"/>
              <a:t>humour – make jokes, be </a:t>
            </a:r>
            <a:r>
              <a:rPr lang="en-GB" sz="2100" dirty="0" smtClean="0"/>
              <a:t>funny</a:t>
            </a:r>
          </a:p>
          <a:p>
            <a:pPr fontAlgn="auto">
              <a:spcBef>
                <a:spcPts val="0"/>
              </a:spcBef>
              <a:spcAft>
                <a:spcPts val="0"/>
              </a:spcAft>
              <a:buClr>
                <a:srgbClr val="FF0000"/>
              </a:buClr>
              <a:buSzPct val="150000"/>
              <a:buFont typeface="Wingdings" panose="05000000000000000000" pitchFamily="2" charset="2"/>
              <a:buChar char="ü"/>
              <a:defRPr/>
            </a:pPr>
            <a:r>
              <a:rPr lang="en-GB" sz="2100" dirty="0"/>
              <a:t>Combine education with entertainment – show music videos, ask people to perform, get people </a:t>
            </a:r>
            <a:r>
              <a:rPr lang="en-GB" sz="2100" dirty="0" smtClean="0"/>
              <a:t>dancing</a:t>
            </a:r>
          </a:p>
          <a:p>
            <a:pPr fontAlgn="auto">
              <a:spcBef>
                <a:spcPts val="0"/>
              </a:spcBef>
              <a:spcAft>
                <a:spcPts val="0"/>
              </a:spcAft>
              <a:buClr>
                <a:srgbClr val="FF0000"/>
              </a:buClr>
              <a:buSzPct val="150000"/>
              <a:buFont typeface="Wingdings" panose="05000000000000000000" pitchFamily="2" charset="2"/>
              <a:buChar char="ü"/>
              <a:defRPr/>
            </a:pPr>
            <a:r>
              <a:rPr lang="en-GB" sz="2100" dirty="0"/>
              <a:t>When </a:t>
            </a:r>
            <a:r>
              <a:rPr lang="en-GB" sz="2100" dirty="0" smtClean="0"/>
              <a:t>someone answers </a:t>
            </a:r>
            <a:r>
              <a:rPr lang="en-GB" sz="2100" dirty="0"/>
              <a:t>a question, ask the audience ‘Are they correct</a:t>
            </a:r>
            <a:r>
              <a:rPr lang="en-GB" sz="2100" dirty="0" smtClean="0"/>
              <a:t>?’</a:t>
            </a:r>
          </a:p>
          <a:p>
            <a:pPr fontAlgn="auto">
              <a:lnSpc>
                <a:spcPct val="150000"/>
              </a:lnSpc>
              <a:spcBef>
                <a:spcPts val="0"/>
              </a:spcBef>
              <a:spcAft>
                <a:spcPts val="0"/>
              </a:spcAft>
              <a:buClr>
                <a:srgbClr val="FF0000"/>
              </a:buClr>
              <a:buSzPct val="150000"/>
              <a:buFont typeface="Wingdings" panose="05000000000000000000" pitchFamily="2" charset="2"/>
              <a:buChar char="ü"/>
              <a:defRPr/>
            </a:pPr>
            <a:r>
              <a:rPr lang="en-GB" sz="2100" dirty="0"/>
              <a:t>Speed the show along if people look </a:t>
            </a:r>
            <a:r>
              <a:rPr lang="en-GB" sz="2100" dirty="0" smtClean="0"/>
              <a:t>bored</a:t>
            </a:r>
          </a:p>
          <a:p>
            <a:pPr fontAlgn="auto">
              <a:spcBef>
                <a:spcPts val="0"/>
              </a:spcBef>
              <a:spcAft>
                <a:spcPts val="0"/>
              </a:spcAft>
              <a:buClr>
                <a:srgbClr val="FF0000"/>
              </a:buClr>
              <a:buSzPct val="150000"/>
              <a:buFont typeface="Wingdings" panose="05000000000000000000" pitchFamily="2" charset="2"/>
              <a:buChar char="ü"/>
              <a:defRPr/>
            </a:pPr>
            <a:r>
              <a:rPr lang="en-GB" sz="2100" dirty="0"/>
              <a:t>Always warm the crowd up before starting the show – play games, music, sing a </a:t>
            </a:r>
            <a:r>
              <a:rPr lang="en-GB" sz="2100" dirty="0" smtClean="0"/>
              <a:t>song</a:t>
            </a:r>
          </a:p>
          <a:p>
            <a:pPr fontAlgn="auto">
              <a:spcBef>
                <a:spcPts val="0"/>
              </a:spcBef>
              <a:spcAft>
                <a:spcPts val="0"/>
              </a:spcAft>
              <a:buClr>
                <a:srgbClr val="FF0000"/>
              </a:buClr>
              <a:buSzPct val="150000"/>
              <a:buFont typeface="Wingdings" panose="05000000000000000000" pitchFamily="2" charset="2"/>
              <a:buChar char="ü"/>
              <a:defRPr/>
            </a:pPr>
            <a:r>
              <a:rPr lang="en-GB" sz="2100" dirty="0" smtClean="0"/>
              <a:t>Ask people about their own experiences…’has anyone had malaria?’</a:t>
            </a:r>
            <a:endParaRPr lang="en-GB" sz="2100" dirty="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smtClean="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smtClean="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smtClean="0"/>
          </a:p>
          <a:p>
            <a:pPr fontAlgn="auto">
              <a:lnSpc>
                <a:spcPct val="150000"/>
              </a:lnSpc>
              <a:spcBef>
                <a:spcPts val="0"/>
              </a:spcBef>
              <a:spcAft>
                <a:spcPts val="0"/>
              </a:spcAft>
              <a:buClr>
                <a:srgbClr val="FF0000"/>
              </a:buClr>
              <a:buSzPct val="150000"/>
              <a:buFont typeface="Wingdings" panose="05000000000000000000" pitchFamily="2" charset="2"/>
              <a:buChar char="ü"/>
              <a:defRPr/>
            </a:pPr>
            <a:endParaRPr lang="en-GB" dirty="0"/>
          </a:p>
          <a:p>
            <a:pPr>
              <a:lnSpc>
                <a:spcPct val="150000"/>
              </a:lnSpc>
              <a:buSzPct val="200000"/>
              <a:buFont typeface="Wingdings" panose="05000000000000000000" pitchFamily="2" charset="2"/>
              <a:buChar char="ü"/>
            </a:pPr>
            <a:endParaRPr lang="en-GB" dirty="0" smtClean="0"/>
          </a:p>
          <a:p>
            <a:pPr>
              <a:lnSpc>
                <a:spcPct val="150000"/>
              </a:lnSpc>
              <a:buFont typeface="Wingdings" panose="05000000000000000000" pitchFamily="2" charset="2"/>
              <a:buChar char="ü"/>
            </a:pPr>
            <a:endParaRPr lang="en-GB" dirty="0" smtClean="0"/>
          </a:p>
          <a:p>
            <a:pPr>
              <a:lnSpc>
                <a:spcPct val="150000"/>
              </a:lnSpc>
              <a:buFont typeface="Wingdings" panose="05000000000000000000" pitchFamily="2" charset="2"/>
              <a:buChar char="ü"/>
            </a:pPr>
            <a:endParaRPr lang="en-GB" dirty="0" smtClean="0"/>
          </a:p>
          <a:p>
            <a:pPr>
              <a:lnSpc>
                <a:spcPct val="150000"/>
              </a:lnSpc>
              <a:buFont typeface="Wingdings" panose="05000000000000000000" pitchFamily="2" charset="2"/>
              <a:buChar char="ü"/>
            </a:pPr>
            <a:endParaRPr lang="en-GB" dirty="0" smtClean="0"/>
          </a:p>
        </p:txBody>
      </p:sp>
    </p:spTree>
    <p:extLst>
      <p:ext uri="{BB962C8B-B14F-4D97-AF65-F5344CB8AC3E}">
        <p14:creationId xmlns:p14="http://schemas.microsoft.com/office/powerpoint/2010/main" val="230925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anim calcmode="lin" valueType="num">
                                      <p:cBhvr additive="base">
                                        <p:cTn id="25" dur="500" fill="hold"/>
                                        <p:tgtEl>
                                          <p:spTgt spid="1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 calcmode="lin" valueType="num">
                                      <p:cBhvr additive="base">
                                        <p:cTn id="37" dur="500" fill="hold"/>
                                        <p:tgtEl>
                                          <p:spTgt spid="14">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4">
                                            <p:txEl>
                                              <p:pRg st="6" end="6"/>
                                            </p:txEl>
                                          </p:spTgt>
                                        </p:tgtEl>
                                        <p:attrNameLst>
                                          <p:attrName>style.visibility</p:attrName>
                                        </p:attrNameLst>
                                      </p:cBhvr>
                                      <p:to>
                                        <p:strVal val="visible"/>
                                      </p:to>
                                    </p:set>
                                    <p:anim calcmode="lin" valueType="num">
                                      <p:cBhvr additive="base">
                                        <p:cTn id="43" dur="500" fill="hold"/>
                                        <p:tgtEl>
                                          <p:spTgt spid="14">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4">
                                            <p:txEl>
                                              <p:pRg st="7" end="7"/>
                                            </p:txEl>
                                          </p:spTgt>
                                        </p:tgtEl>
                                        <p:attrNameLst>
                                          <p:attrName>style.visibility</p:attrName>
                                        </p:attrNameLst>
                                      </p:cBhvr>
                                      <p:to>
                                        <p:strVal val="visible"/>
                                      </p:to>
                                    </p:set>
                                    <p:anim calcmode="lin" valueType="num">
                                      <p:cBhvr additive="base">
                                        <p:cTn id="49" dur="500" fill="hold"/>
                                        <p:tgtEl>
                                          <p:spTgt spid="14">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828800" y="485800"/>
            <a:ext cx="6858000" cy="1143000"/>
          </a:xfrm>
        </p:spPr>
        <p:txBody>
          <a:bodyPr/>
          <a:lstStyle/>
          <a:p>
            <a:pPr marL="0" indent="0"/>
            <a:r>
              <a:rPr lang="en-GB" sz="2800" dirty="0" smtClean="0"/>
              <a:t>Keeping the audience attention</a:t>
            </a:r>
            <a:endParaRPr lang="en-GB" sz="2800" dirty="0"/>
          </a:p>
        </p:txBody>
      </p:sp>
      <p:sp>
        <p:nvSpPr>
          <p:cNvPr id="14" name="Content Placeholder 2"/>
          <p:cNvSpPr txBox="1">
            <a:spLocks/>
          </p:cNvSpPr>
          <p:nvPr/>
        </p:nvSpPr>
        <p:spPr bwMode="auto">
          <a:xfrm>
            <a:off x="1691680" y="1628800"/>
            <a:ext cx="7200800" cy="33123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1200"/>
              </a:spcAft>
              <a:buNone/>
            </a:pPr>
            <a:r>
              <a:rPr lang="en-GB" b="1" dirty="0" smtClean="0">
                <a:solidFill>
                  <a:srgbClr val="FF0000"/>
                </a:solidFill>
              </a:rPr>
              <a:t>DON’TS…</a:t>
            </a:r>
          </a:p>
          <a:p>
            <a:pPr>
              <a:spcAft>
                <a:spcPts val="1200"/>
              </a:spcAft>
              <a:buSzPct val="100000"/>
              <a:buFont typeface="Arial" panose="020B0604020202020204" pitchFamily="34" charset="0"/>
              <a:buChar char="X"/>
            </a:pPr>
            <a:r>
              <a:rPr lang="en-GB" dirty="0" smtClean="0"/>
              <a:t> </a:t>
            </a:r>
            <a:r>
              <a:rPr lang="en-GB" sz="2400" dirty="0" smtClean="0"/>
              <a:t>Talk too much – </a:t>
            </a:r>
            <a:r>
              <a:rPr lang="en-GB" sz="2400" dirty="0"/>
              <a:t>be humble and let the audience speak as much as </a:t>
            </a:r>
            <a:r>
              <a:rPr lang="en-GB" sz="2400" dirty="0" smtClean="0"/>
              <a:t>you</a:t>
            </a:r>
          </a:p>
          <a:p>
            <a:pPr>
              <a:spcAft>
                <a:spcPts val="1200"/>
              </a:spcAft>
              <a:buSzPct val="100000"/>
              <a:buFont typeface="Arial" panose="020B0604020202020204" pitchFamily="34" charset="0"/>
              <a:buChar char="X"/>
            </a:pPr>
            <a:r>
              <a:rPr lang="en-GB" sz="2400" dirty="0" smtClean="0"/>
              <a:t>Focus on just one side of the audience, give everyone a chance to speak</a:t>
            </a:r>
          </a:p>
          <a:p>
            <a:pPr>
              <a:spcAft>
                <a:spcPts val="1200"/>
              </a:spcAft>
              <a:buSzPct val="100000"/>
              <a:buFont typeface="Arial" panose="020B0604020202020204" pitchFamily="34" charset="0"/>
              <a:buChar char="X"/>
            </a:pPr>
            <a:r>
              <a:rPr lang="en-GB" sz="2400" dirty="0" smtClean="0"/>
              <a:t>Take a long time to get the film on – have it ready to go</a:t>
            </a:r>
          </a:p>
          <a:p>
            <a:pPr>
              <a:spcAft>
                <a:spcPts val="1200"/>
              </a:spcAft>
              <a:buSzPct val="100000"/>
              <a:buFont typeface="Arial" panose="020B0604020202020204" pitchFamily="34" charset="0"/>
              <a:buChar char="X"/>
            </a:pPr>
            <a:r>
              <a:rPr lang="en-GB" sz="2400" dirty="0" smtClean="0"/>
              <a:t>Forget to give the audience time to ask questions at the end</a:t>
            </a:r>
          </a:p>
          <a:p>
            <a:pPr>
              <a:spcAft>
                <a:spcPts val="1200"/>
              </a:spcAft>
              <a:buSzPct val="100000"/>
              <a:buFont typeface="Arial" panose="020B0604020202020204" pitchFamily="34" charset="0"/>
              <a:buChar char="X"/>
            </a:pPr>
            <a:endParaRPr lang="en-GB" sz="2400" dirty="0" smtClean="0"/>
          </a:p>
          <a:p>
            <a:pPr>
              <a:spcAft>
                <a:spcPts val="1200"/>
              </a:spcAft>
              <a:buSzPct val="100000"/>
              <a:buFont typeface="Arial" panose="020B0604020202020204" pitchFamily="34" charset="0"/>
              <a:buChar char="X"/>
            </a:pPr>
            <a:endParaRPr lang="en-GB" dirty="0"/>
          </a:p>
          <a:p>
            <a:pPr fontAlgn="auto">
              <a:spcBef>
                <a:spcPts val="0"/>
              </a:spcBef>
              <a:spcAft>
                <a:spcPts val="1200"/>
              </a:spcAft>
              <a:buClr>
                <a:srgbClr val="FF0000"/>
              </a:buClr>
              <a:buSzPct val="150000"/>
              <a:buFont typeface="Wingdings" panose="05000000000000000000" pitchFamily="2" charset="2"/>
              <a:buChar char="ü"/>
              <a:defRPr/>
            </a:pPr>
            <a:endParaRPr lang="en-GB" dirty="0"/>
          </a:p>
          <a:p>
            <a:pPr fontAlgn="auto">
              <a:spcBef>
                <a:spcPts val="0"/>
              </a:spcBef>
              <a:spcAft>
                <a:spcPts val="1200"/>
              </a:spcAft>
              <a:buClr>
                <a:srgbClr val="FF0000"/>
              </a:buClr>
              <a:buSzPct val="150000"/>
              <a:buFont typeface="Wingdings" panose="05000000000000000000" pitchFamily="2" charset="2"/>
              <a:buChar char="ü"/>
              <a:defRPr/>
            </a:pPr>
            <a:endParaRPr lang="en-GB" dirty="0" smtClean="0"/>
          </a:p>
          <a:p>
            <a:pPr fontAlgn="auto">
              <a:spcBef>
                <a:spcPts val="0"/>
              </a:spcBef>
              <a:spcAft>
                <a:spcPts val="1200"/>
              </a:spcAft>
              <a:buClr>
                <a:srgbClr val="FF0000"/>
              </a:buClr>
              <a:buSzPct val="150000"/>
              <a:buFont typeface="Wingdings" panose="05000000000000000000" pitchFamily="2" charset="2"/>
              <a:buChar char="ü"/>
              <a:defRPr/>
            </a:pPr>
            <a:endParaRPr lang="en-GB" dirty="0"/>
          </a:p>
          <a:p>
            <a:pPr fontAlgn="auto">
              <a:spcBef>
                <a:spcPts val="0"/>
              </a:spcBef>
              <a:spcAft>
                <a:spcPts val="1200"/>
              </a:spcAft>
              <a:buClr>
                <a:srgbClr val="FF0000"/>
              </a:buClr>
              <a:buSzPct val="150000"/>
              <a:buFont typeface="Wingdings" panose="05000000000000000000" pitchFamily="2" charset="2"/>
              <a:buChar char="ü"/>
              <a:defRPr/>
            </a:pPr>
            <a:endParaRPr lang="en-GB" dirty="0"/>
          </a:p>
          <a:p>
            <a:pPr fontAlgn="auto">
              <a:spcBef>
                <a:spcPts val="0"/>
              </a:spcBef>
              <a:spcAft>
                <a:spcPts val="1200"/>
              </a:spcAft>
              <a:buClr>
                <a:srgbClr val="FF0000"/>
              </a:buClr>
              <a:buSzPct val="150000"/>
              <a:buFont typeface="Wingdings" panose="05000000000000000000" pitchFamily="2" charset="2"/>
              <a:buChar char="ü"/>
              <a:defRPr/>
            </a:pPr>
            <a:endParaRPr lang="en-GB" dirty="0" smtClean="0"/>
          </a:p>
          <a:p>
            <a:pPr fontAlgn="auto">
              <a:spcBef>
                <a:spcPts val="0"/>
              </a:spcBef>
              <a:spcAft>
                <a:spcPts val="1200"/>
              </a:spcAft>
              <a:buClr>
                <a:srgbClr val="FF0000"/>
              </a:buClr>
              <a:buSzPct val="150000"/>
              <a:buFont typeface="Wingdings" panose="05000000000000000000" pitchFamily="2" charset="2"/>
              <a:buChar char="ü"/>
              <a:defRPr/>
            </a:pPr>
            <a:endParaRPr lang="en-GB" dirty="0" smtClean="0"/>
          </a:p>
          <a:p>
            <a:pPr fontAlgn="auto">
              <a:spcBef>
                <a:spcPts val="0"/>
              </a:spcBef>
              <a:spcAft>
                <a:spcPts val="1200"/>
              </a:spcAft>
              <a:buClr>
                <a:srgbClr val="FF0000"/>
              </a:buClr>
              <a:buSzPct val="150000"/>
              <a:buFont typeface="Wingdings" panose="05000000000000000000" pitchFamily="2" charset="2"/>
              <a:buChar char="ü"/>
              <a:defRPr/>
            </a:pPr>
            <a:endParaRPr lang="en-GB" dirty="0"/>
          </a:p>
          <a:p>
            <a:pPr>
              <a:spcAft>
                <a:spcPts val="1200"/>
              </a:spcAft>
              <a:buSzPct val="200000"/>
              <a:buFont typeface="Wingdings" panose="05000000000000000000" pitchFamily="2" charset="2"/>
              <a:buChar char="ü"/>
            </a:pPr>
            <a:endParaRPr lang="en-GB" dirty="0" smtClean="0"/>
          </a:p>
          <a:p>
            <a:pPr>
              <a:spcAft>
                <a:spcPts val="1200"/>
              </a:spcAft>
              <a:buFont typeface="Wingdings" panose="05000000000000000000" pitchFamily="2" charset="2"/>
              <a:buChar char="ü"/>
            </a:pPr>
            <a:endParaRPr lang="en-GB" dirty="0" smtClean="0"/>
          </a:p>
          <a:p>
            <a:pPr>
              <a:spcAft>
                <a:spcPts val="1200"/>
              </a:spcAft>
              <a:buFont typeface="Wingdings" panose="05000000000000000000" pitchFamily="2" charset="2"/>
              <a:buChar char="ü"/>
            </a:pPr>
            <a:endParaRPr lang="en-GB" dirty="0" smtClean="0"/>
          </a:p>
          <a:p>
            <a:pPr>
              <a:spcAft>
                <a:spcPts val="1200"/>
              </a:spcAft>
              <a:buFont typeface="Wingdings" panose="05000000000000000000" pitchFamily="2" charset="2"/>
              <a:buChar char="ü"/>
            </a:pPr>
            <a:endParaRPr lang="en-GB" dirty="0" smtClean="0"/>
          </a:p>
        </p:txBody>
      </p:sp>
    </p:spTree>
    <p:extLst>
      <p:ext uri="{BB962C8B-B14F-4D97-AF65-F5344CB8AC3E}">
        <p14:creationId xmlns:p14="http://schemas.microsoft.com/office/powerpoint/2010/main" val="123352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anim calcmode="lin" valueType="num">
                                      <p:cBhvr additive="base">
                                        <p:cTn id="25" dur="500" fill="hold"/>
                                        <p:tgtEl>
                                          <p:spTgt spid="1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IFRC_2011 presentation-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95F0ADE9F2AD449E2722195F92FF5E" ma:contentTypeVersion="12" ma:contentTypeDescription="Create a new document." ma:contentTypeScope="" ma:versionID="3d9e139adc0fee8e9b147f6fa369248e">
  <xsd:schema xmlns:xsd="http://www.w3.org/2001/XMLSchema" xmlns:xs="http://www.w3.org/2001/XMLSchema" xmlns:p="http://schemas.microsoft.com/office/2006/metadata/properties" xmlns:ns1="http://schemas.microsoft.com/sharepoint/v3" xmlns:ns2="1d4640d9-733a-4c6d-a542-95167bbe3566" xmlns:ns3="728a61b5-d4b1-4106-b4bc-8560b724855e" targetNamespace="http://schemas.microsoft.com/office/2006/metadata/properties" ma:root="true" ma:fieldsID="56a608405f79cc80536b80514e4274f0" ns1:_="" ns2:_="" ns3:_="">
    <xsd:import namespace="http://schemas.microsoft.com/sharepoint/v3"/>
    <xsd:import namespace="1d4640d9-733a-4c6d-a542-95167bbe3566"/>
    <xsd:import namespace="728a61b5-d4b1-4106-b4bc-8560b724855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1:_ip_UnifiedCompliancePolicyProperties" minOccurs="0"/>
                <xsd:element ref="ns1:_ip_UnifiedCompliancePolicyUIAction" minOccurs="0"/>
                <xsd:element ref="ns2:MediaServiceOCR" minOccurs="0"/>
                <xsd:element ref="ns2:MediaServiceEventHashCode" minOccurs="0"/>
                <xsd:element ref="ns2:MediaServiceGenerationTim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d4640d9-733a-4c6d-a542-95167bbe35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28a61b5-d4b1-4106-b4bc-8560b724855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A05D39E9-A9B2-4716-A0D5-2825A5E7AB6D}"/>
</file>

<file path=customXml/itemProps2.xml><?xml version="1.0" encoding="utf-8"?>
<ds:datastoreItem xmlns:ds="http://schemas.openxmlformats.org/officeDocument/2006/customXml" ds:itemID="{1470AC15-7FF1-438A-A2DA-C0D5556236D0}"/>
</file>

<file path=customXml/itemProps3.xml><?xml version="1.0" encoding="utf-8"?>
<ds:datastoreItem xmlns:ds="http://schemas.openxmlformats.org/officeDocument/2006/customXml" ds:itemID="{93780975-B31B-4E73-A22E-D66C61DCD0DF}"/>
</file>

<file path=docProps/app.xml><?xml version="1.0" encoding="utf-8"?>
<Properties xmlns="http://schemas.openxmlformats.org/officeDocument/2006/extended-properties" xmlns:vt="http://schemas.openxmlformats.org/officeDocument/2006/docPropsVTypes">
  <Template>IFRC_2011 presentation-FR</Template>
  <TotalTime>3079</TotalTime>
  <Words>1600</Words>
  <Application>Microsoft Office PowerPoint</Application>
  <PresentationFormat>On-screen Show (4:3)</PresentationFormat>
  <Paragraphs>223</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IFRC_2011 presentation-FR</vt:lpstr>
      <vt:lpstr>Presentation Skills</vt:lpstr>
      <vt:lpstr>Why does it matter how you present?</vt:lpstr>
      <vt:lpstr>What makes a good presenter?</vt:lpstr>
      <vt:lpstr>Characteristics of a good presenter – Language to use</vt:lpstr>
      <vt:lpstr>Characteristics of a good presenter – Body language &amp; style</vt:lpstr>
      <vt:lpstr>Understanding your audience…Group Discussion…</vt:lpstr>
      <vt:lpstr>How do you know if your audience is bored?</vt:lpstr>
      <vt:lpstr>Group discussion: How do you keep the audience’s attention?</vt:lpstr>
      <vt:lpstr>Keeping the audience attention</vt:lpstr>
      <vt:lpstr>Managing challenges</vt:lpstr>
      <vt:lpstr>Managing challenges</vt:lpstr>
      <vt:lpstr>Managing challenges</vt:lpstr>
      <vt:lpstr>Managing challenges</vt:lpstr>
      <vt:lpstr>Managing questions with the audience</vt:lpstr>
      <vt:lpstr>Managing challenges</vt:lpstr>
      <vt:lpstr>Managing challenges</vt:lpstr>
      <vt:lpstr>Managing challenges</vt:lpstr>
      <vt:lpstr>Managing challenges</vt:lpstr>
      <vt:lpstr>Managing challenges</vt:lpstr>
      <vt:lpstr>Managing challenges</vt:lpstr>
      <vt:lpstr>Co-presenting</vt:lpstr>
      <vt:lpstr>A good message is…</vt:lpstr>
      <vt:lpstr>Practicing presentation skills – Exercise (1.30mins)</vt:lpstr>
      <vt:lpstr>Practicing presentation skills – Feedback (1 hour)</vt:lpstr>
      <vt:lpstr>Questions?</vt:lpstr>
    </vt:vector>
  </TitlesOfParts>
  <Company>IFRC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Sharon Reader</dc:creator>
  <cp:lastModifiedBy>Sharon READER</cp:lastModifiedBy>
  <cp:revision>101</cp:revision>
  <cp:lastPrinted>2013-08-05T14:35:10Z</cp:lastPrinted>
  <dcterms:created xsi:type="dcterms:W3CDTF">2011-10-14T16:41:02Z</dcterms:created>
  <dcterms:modified xsi:type="dcterms:W3CDTF">2014-06-11T14:44:33Z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0x0101004A95F0ADE9F2AD449E2722195F92FF5E</vt:lpwstr>
  </property>
</Properties>
</file>