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theme/theme3.xml" ContentType="application/vnd.openxmlformats-officedocument.theme+xml"/>
  <Override PartName="/ppt/handoutMasters/handoutMaster1.xml" ContentType="application/vnd.openxmlformats-officedocument.presentationml.handout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83" r:id="rId2"/>
    <p:sldId id="363" r:id="rId3"/>
    <p:sldId id="352" r:id="rId4"/>
    <p:sldId id="364" r:id="rId5"/>
    <p:sldId id="361" r:id="rId6"/>
    <p:sldId id="337" r:id="rId7"/>
  </p:sldIdLst>
  <p:sldSz cx="9144000" cy="6858000" type="screen4x3"/>
  <p:notesSz cx="6669088" cy="99187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1C21"/>
    <a:srgbClr val="541818"/>
    <a:srgbClr val="8B4907"/>
    <a:srgbClr val="5C4F46"/>
    <a:srgbClr val="66584E"/>
    <a:srgbClr val="E8C7B0"/>
    <a:srgbClr val="F4D1B9"/>
    <a:srgbClr val="B9BF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64" autoAdjust="0"/>
    <p:restoredTop sz="78920" autoAdjust="0"/>
  </p:normalViewPr>
  <p:slideViewPr>
    <p:cSldViewPr>
      <p:cViewPr varScale="1">
        <p:scale>
          <a:sx n="54" d="100"/>
          <a:sy n="54" d="100"/>
        </p:scale>
        <p:origin x="-1550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9" d="100"/>
        <a:sy n="119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294" y="-86"/>
      </p:cViewPr>
      <p:guideLst>
        <p:guide orient="horz" pos="3124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customXml" Target="../customXml/item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076D52-40F4-4C14-B5A8-C020DC32EB29}" type="datetimeFigureOut">
              <a:rPr lang="en-GB" smtClean="0"/>
              <a:t>10/06/2014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1044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1044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FAA173-BEA6-4D1B-AFB8-E35F29695F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43574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C3DBED-2602-425C-8B4D-22A7210BC0E2}" type="datetimeFigureOut">
              <a:rPr lang="en-GB" smtClean="0"/>
              <a:pPr/>
              <a:t>10/06/2014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44538"/>
            <a:ext cx="3495675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3553394"/>
            <a:ext cx="5335270" cy="56214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1044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1044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A19561-1BB8-4165-A927-694A5DA6904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6270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0275" y="744538"/>
            <a:ext cx="3495675" cy="26225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A19561-1BB8-4165-A927-694A5DA69049}" type="slidenum">
              <a:rPr lang="en-GB" smtClean="0"/>
              <a:pPr/>
              <a:t>1</a:t>
            </a:fld>
            <a:endParaRPr lang="en-GB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8688" y="744538"/>
            <a:ext cx="3570287" cy="26781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66909" y="3631502"/>
            <a:ext cx="5335270" cy="5543295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General discussion around the </a:t>
            </a:r>
            <a:r>
              <a:rPr lang="en-GB" smtClean="0"/>
              <a:t>different roles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A19561-1BB8-4165-A927-694A5DA69049}" type="slidenum">
              <a:rPr lang="en-GB" smtClean="0"/>
              <a:pPr/>
              <a:t>2</a:t>
            </a:fld>
            <a:endParaRPr lang="en-GB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8688" y="744538"/>
            <a:ext cx="3570287" cy="26781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66909" y="3631502"/>
            <a:ext cx="5335270" cy="5543295"/>
          </a:xfrm>
        </p:spPr>
        <p:txBody>
          <a:bodyPr>
            <a:normAutofit fontScale="92500" lnSpcReduction="200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A19561-1BB8-4165-A927-694A5DA69049}" type="slidenum">
              <a:rPr lang="en-GB" smtClean="0"/>
              <a:pPr/>
              <a:t>3</a:t>
            </a:fld>
            <a:endParaRPr lang="en-GB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8688" y="744538"/>
            <a:ext cx="3570287" cy="26781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66909" y="3631502"/>
            <a:ext cx="5335270" cy="5543295"/>
          </a:xfrm>
        </p:spPr>
        <p:txBody>
          <a:bodyPr>
            <a:normAutofit fontScale="92500" lnSpcReduction="200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A19561-1BB8-4165-A927-694A5DA69049}" type="slidenum">
              <a:rPr lang="en-GB" smtClean="0"/>
              <a:pPr/>
              <a:t>4</a:t>
            </a:fld>
            <a:endParaRPr lang="en-GB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B9826-D12A-4285-870D-0DFDBDC1753C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B9826-D12A-4285-870D-0DFDBDC1753C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 withou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339725" y="339725"/>
            <a:ext cx="1260475" cy="1260475"/>
            <a:chOff x="228600" y="228600"/>
            <a:chExt cx="1260000" cy="1260000"/>
          </a:xfrm>
        </p:grpSpPr>
        <p:sp>
          <p:nvSpPr>
            <p:cNvPr id="5" name="Oval 4"/>
            <p:cNvSpPr/>
            <p:nvPr/>
          </p:nvSpPr>
          <p:spPr>
            <a:xfrm>
              <a:off x="228600" y="228600"/>
              <a:ext cx="1260000" cy="1260000"/>
            </a:xfrm>
            <a:prstGeom prst="ellipse">
              <a:avLst/>
            </a:prstGeom>
            <a:solidFill>
              <a:srgbClr val="CF1C21"/>
            </a:solidFill>
            <a:ln w="31750">
              <a:solidFill>
                <a:schemeClr val="bg1"/>
              </a:solidFill>
              <a:rou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82555" y="625325"/>
              <a:ext cx="1144157" cy="461789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b="1" dirty="0">
                  <a:solidFill>
                    <a:schemeClr val="bg1"/>
                  </a:solidFill>
                  <a:latin typeface="+mn-lt"/>
                  <a:cs typeface="Arial"/>
                </a:rPr>
                <a:t>Presentation title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b="1" dirty="0">
                  <a:solidFill>
                    <a:schemeClr val="bg1"/>
                  </a:solidFill>
                  <a:latin typeface="+mn-lt"/>
                  <a:cs typeface="Arial"/>
                </a:rPr>
                <a:t>at-a-glance info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b="1" dirty="0">
                  <a:solidFill>
                    <a:schemeClr val="bg1"/>
                  </a:solidFill>
                  <a:latin typeface="+mn-lt"/>
                  <a:cs typeface="Arial"/>
                </a:rPr>
                <a:t>(in slide master)</a:t>
              </a:r>
            </a:p>
          </p:txBody>
        </p:sp>
      </p:grpSp>
      <p:sp>
        <p:nvSpPr>
          <p:cNvPr id="7" name="Rectangle 6"/>
          <p:cNvSpPr/>
          <p:nvPr/>
        </p:nvSpPr>
        <p:spPr>
          <a:xfrm>
            <a:off x="152400" y="152400"/>
            <a:ext cx="8839200" cy="5753100"/>
          </a:xfrm>
          <a:prstGeom prst="rect">
            <a:avLst/>
          </a:prstGeom>
          <a:solidFill>
            <a:srgbClr val="66584E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8" name="Group 11"/>
          <p:cNvGrpSpPr>
            <a:grpSpLocks/>
          </p:cNvGrpSpPr>
          <p:nvPr/>
        </p:nvGrpSpPr>
        <p:grpSpPr bwMode="auto">
          <a:xfrm>
            <a:off x="339725" y="339725"/>
            <a:ext cx="1260475" cy="1260475"/>
            <a:chOff x="228600" y="228600"/>
            <a:chExt cx="1260000" cy="1260000"/>
          </a:xfrm>
        </p:grpSpPr>
        <p:sp>
          <p:nvSpPr>
            <p:cNvPr id="9" name="Oval 8"/>
            <p:cNvSpPr/>
            <p:nvPr/>
          </p:nvSpPr>
          <p:spPr>
            <a:xfrm>
              <a:off x="228600" y="228600"/>
              <a:ext cx="1260000" cy="1260000"/>
            </a:xfrm>
            <a:prstGeom prst="ellipse">
              <a:avLst/>
            </a:prstGeom>
            <a:solidFill>
              <a:srgbClr val="CF1C21"/>
            </a:solidFill>
            <a:ln w="31750">
              <a:solidFill>
                <a:schemeClr val="bg1"/>
              </a:solidFill>
              <a:rou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82555" y="560263"/>
              <a:ext cx="1144157" cy="307661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>
                <a:defRPr/>
              </a:pPr>
              <a:r>
                <a:rPr lang="en-US" sz="1000" b="1" dirty="0" smtClean="0">
                  <a:solidFill>
                    <a:schemeClr val="bg1"/>
                  </a:solidFill>
                </a:rPr>
                <a:t>Beneficiary Communications</a:t>
              </a:r>
              <a:endParaRPr lang="en-US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152400" y="5943600"/>
            <a:ext cx="8839200" cy="787400"/>
            <a:chOff x="96" y="3744"/>
            <a:chExt cx="5568" cy="496"/>
          </a:xfrm>
        </p:grpSpPr>
        <p:sp>
          <p:nvSpPr>
            <p:cNvPr id="12" name="Rectangle 11"/>
            <p:cNvSpPr/>
            <p:nvPr/>
          </p:nvSpPr>
          <p:spPr bwMode="auto">
            <a:xfrm>
              <a:off x="96" y="3744"/>
              <a:ext cx="5568" cy="496"/>
            </a:xfrm>
            <a:prstGeom prst="rect">
              <a:avLst/>
            </a:prstGeom>
            <a:solidFill>
              <a:srgbClr val="DB0000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42900" indent="-342900" fontAlgn="auto">
                <a:spcBef>
                  <a:spcPct val="20000"/>
                </a:spcBef>
                <a:spcAft>
                  <a:spcPts val="0"/>
                </a:spcAft>
                <a:buFontTx/>
                <a:buChar char="•"/>
                <a:defRPr/>
              </a:pPr>
              <a:endParaRPr lang="en-US" sz="3200" dirty="0">
                <a:latin typeface="Arial" charset="0"/>
                <a:cs typeface="Arial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 bwMode="auto">
            <a:xfrm>
              <a:off x="192" y="3921"/>
              <a:ext cx="1968" cy="21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>
                <a:spcBef>
                  <a:spcPts val="250"/>
                </a:spcBef>
                <a:defRPr/>
              </a:pPr>
              <a: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  <a:t>www.ifrc.org </a:t>
              </a:r>
              <a:b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</a:br>
              <a:r>
                <a:rPr lang="en-US" sz="1600" b="1" baseline="30000" dirty="0">
                  <a:solidFill>
                    <a:schemeClr val="bg1"/>
                  </a:solidFill>
                  <a:latin typeface="Arial Rounded MT Bold" pitchFamily="34" charset="0"/>
                </a:rPr>
                <a:t>Sauver des vies, changer les mentalités.</a:t>
              </a:r>
            </a:p>
          </p:txBody>
        </p:sp>
        <p:pic>
          <p:nvPicPr>
            <p:cNvPr id="14" name="Picture 16" descr="IFRC_logo_FR_REV.gif                                           003022E3Macintosh HD                   C3E3631A: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6" y="3894"/>
              <a:ext cx="2004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2819400"/>
            <a:ext cx="7239000" cy="647591"/>
          </a:xfrm>
        </p:spPr>
        <p:txBody>
          <a:bodyPr/>
          <a:lstStyle>
            <a:lvl1pPr algn="r"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3886200"/>
            <a:ext cx="7239000" cy="1752600"/>
          </a:xfrm>
        </p:spPr>
        <p:txBody>
          <a:bodyPr>
            <a:normAutofit/>
          </a:bodyPr>
          <a:lstStyle>
            <a:lvl1pPr marL="0" indent="0" algn="r">
              <a:buNone/>
              <a:defRPr sz="2400" b="1">
                <a:solidFill>
                  <a:srgbClr val="541818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339725" y="339725"/>
            <a:ext cx="1260475" cy="1260475"/>
            <a:chOff x="228600" y="228600"/>
            <a:chExt cx="1260000" cy="1260000"/>
          </a:xfrm>
        </p:grpSpPr>
        <p:sp>
          <p:nvSpPr>
            <p:cNvPr id="4" name="Oval 3"/>
            <p:cNvSpPr/>
            <p:nvPr/>
          </p:nvSpPr>
          <p:spPr>
            <a:xfrm>
              <a:off x="228600" y="228600"/>
              <a:ext cx="1260000" cy="1260000"/>
            </a:xfrm>
            <a:prstGeom prst="ellipse">
              <a:avLst/>
            </a:prstGeom>
            <a:solidFill>
              <a:srgbClr val="CF1C21"/>
            </a:solidFill>
            <a:ln w="31750">
              <a:solidFill>
                <a:schemeClr val="bg1"/>
              </a:solidFill>
              <a:rou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82555" y="542807"/>
              <a:ext cx="1144157" cy="615718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>
                <a:defRPr/>
              </a:pPr>
              <a:r>
                <a:rPr lang="en-US" sz="1000" b="1" dirty="0">
                  <a:solidFill>
                    <a:schemeClr val="bg1"/>
                  </a:solidFill>
                </a:rPr>
                <a:t>Titre de la présentation et date</a:t>
              </a:r>
            </a:p>
            <a:p>
              <a:pPr algn="ctr">
                <a:defRPr/>
              </a:pPr>
              <a:r>
                <a:rPr lang="en-US" sz="1000" b="1" dirty="0">
                  <a:solidFill>
                    <a:schemeClr val="bg1"/>
                  </a:solidFill>
                </a:rPr>
                <a:t>(dans le masque)</a:t>
              </a:r>
            </a:p>
          </p:txBody>
        </p:sp>
      </p:grpSp>
      <p:cxnSp>
        <p:nvCxnSpPr>
          <p:cNvPr id="6" name="Straight Connector 5"/>
          <p:cNvCxnSpPr/>
          <p:nvPr/>
        </p:nvCxnSpPr>
        <p:spPr>
          <a:xfrm>
            <a:off x="1828800" y="354013"/>
            <a:ext cx="6858000" cy="158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828800" y="1495425"/>
            <a:ext cx="68580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13"/>
          <p:cNvGrpSpPr>
            <a:grpSpLocks/>
          </p:cNvGrpSpPr>
          <p:nvPr/>
        </p:nvGrpSpPr>
        <p:grpSpPr bwMode="auto">
          <a:xfrm>
            <a:off x="152400" y="5943600"/>
            <a:ext cx="8839200" cy="787400"/>
            <a:chOff x="96" y="3744"/>
            <a:chExt cx="5568" cy="496"/>
          </a:xfrm>
        </p:grpSpPr>
        <p:sp>
          <p:nvSpPr>
            <p:cNvPr id="9" name="Rectangle 8"/>
            <p:cNvSpPr/>
            <p:nvPr/>
          </p:nvSpPr>
          <p:spPr bwMode="auto">
            <a:xfrm>
              <a:off x="96" y="3744"/>
              <a:ext cx="5568" cy="496"/>
            </a:xfrm>
            <a:prstGeom prst="rect">
              <a:avLst/>
            </a:prstGeom>
            <a:solidFill>
              <a:srgbClr val="DB0000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42900" indent="-342900" fontAlgn="auto">
                <a:spcBef>
                  <a:spcPct val="20000"/>
                </a:spcBef>
                <a:spcAft>
                  <a:spcPts val="0"/>
                </a:spcAft>
                <a:buFontTx/>
                <a:buChar char="•"/>
                <a:defRPr/>
              </a:pPr>
              <a:endParaRPr lang="en-US" sz="3200" dirty="0">
                <a:latin typeface="Arial" charset="0"/>
                <a:cs typeface="Arial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 bwMode="auto">
            <a:xfrm>
              <a:off x="192" y="3921"/>
              <a:ext cx="1968" cy="21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>
                <a:spcBef>
                  <a:spcPts val="250"/>
                </a:spcBef>
                <a:defRPr/>
              </a:pPr>
              <a: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  <a:t>www.ifrc.org </a:t>
              </a:r>
              <a:b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</a:br>
              <a:r>
                <a:rPr lang="en-US" sz="1600" b="1" baseline="30000" dirty="0">
                  <a:solidFill>
                    <a:schemeClr val="bg1"/>
                  </a:solidFill>
                  <a:latin typeface="Arial Rounded MT Bold" pitchFamily="34" charset="0"/>
                </a:rPr>
                <a:t>Sauver des vies, changer les mentalités.</a:t>
              </a:r>
            </a:p>
          </p:txBody>
        </p:sp>
        <p:pic>
          <p:nvPicPr>
            <p:cNvPr id="11" name="Picture 16" descr="IFRC_logo_FR_REV.gif                                           003022E3Macintosh HD                   C3E3631A: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6" y="3894"/>
              <a:ext cx="2004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Communication in Haiti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 bwMode="auto">
          <a:xfrm>
            <a:off x="339725" y="339725"/>
            <a:ext cx="1260475" cy="1260475"/>
          </a:xfrm>
          <a:prstGeom prst="ellipse">
            <a:avLst/>
          </a:prstGeom>
          <a:solidFill>
            <a:srgbClr val="CF1C21"/>
          </a:solidFill>
          <a:ln w="31750">
            <a:solidFill>
              <a:schemeClr val="bg1"/>
            </a:solidFill>
            <a:rou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828800" y="354013"/>
            <a:ext cx="6858000" cy="158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828800" y="1495425"/>
            <a:ext cx="68580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13"/>
          <p:cNvGrpSpPr>
            <a:grpSpLocks/>
          </p:cNvGrpSpPr>
          <p:nvPr/>
        </p:nvGrpSpPr>
        <p:grpSpPr bwMode="auto">
          <a:xfrm>
            <a:off x="152400" y="5943600"/>
            <a:ext cx="8839200" cy="787400"/>
            <a:chOff x="96" y="3744"/>
            <a:chExt cx="5568" cy="496"/>
          </a:xfrm>
        </p:grpSpPr>
        <p:sp>
          <p:nvSpPr>
            <p:cNvPr id="10" name="Rectangle 9"/>
            <p:cNvSpPr/>
            <p:nvPr/>
          </p:nvSpPr>
          <p:spPr bwMode="auto">
            <a:xfrm>
              <a:off x="96" y="3744"/>
              <a:ext cx="5568" cy="496"/>
            </a:xfrm>
            <a:prstGeom prst="rect">
              <a:avLst/>
            </a:prstGeom>
            <a:solidFill>
              <a:srgbClr val="DB0000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42900" indent="-342900" fontAlgn="auto">
                <a:spcBef>
                  <a:spcPct val="20000"/>
                </a:spcBef>
                <a:spcAft>
                  <a:spcPts val="0"/>
                </a:spcAft>
                <a:buFontTx/>
                <a:buChar char="•"/>
                <a:defRPr/>
              </a:pPr>
              <a:endParaRPr lang="en-US" sz="3200" dirty="0">
                <a:latin typeface="Arial" charset="0"/>
                <a:cs typeface="Arial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 bwMode="auto">
            <a:xfrm>
              <a:off x="192" y="3921"/>
              <a:ext cx="1968" cy="21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>
                <a:spcBef>
                  <a:spcPts val="250"/>
                </a:spcBef>
                <a:defRPr/>
              </a:pPr>
              <a: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  <a:t>www.ifrc.org </a:t>
              </a:r>
              <a:b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</a:br>
              <a:r>
                <a:rPr lang="en-US" sz="1600" b="1" baseline="30000" dirty="0">
                  <a:solidFill>
                    <a:schemeClr val="bg1"/>
                  </a:solidFill>
                  <a:latin typeface="Arial Rounded MT Bold" pitchFamily="34" charset="0"/>
                </a:rPr>
                <a:t>Sauver des vies, changer les mentalités.</a:t>
              </a:r>
            </a:p>
          </p:txBody>
        </p:sp>
        <p:pic>
          <p:nvPicPr>
            <p:cNvPr id="12" name="Picture 16" descr="IFRC_logo_FR_REV.gif                                           003022E3Macintosh HD                   C3E3631A: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6" y="3894"/>
              <a:ext cx="2004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3" name="TextBox 12"/>
          <p:cNvSpPr txBox="1"/>
          <p:nvPr userDrawn="1"/>
        </p:nvSpPr>
        <p:spPr bwMode="auto">
          <a:xfrm>
            <a:off x="393700" y="671513"/>
            <a:ext cx="1144588" cy="30777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US" sz="1000" b="1" dirty="0" smtClean="0">
                <a:solidFill>
                  <a:schemeClr val="bg1"/>
                </a:solidFill>
              </a:rPr>
              <a:t>Beneficiary Communications</a:t>
            </a:r>
            <a:endParaRPr lang="en-US" sz="1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r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 bwMode="auto">
          <a:xfrm>
            <a:off x="339725" y="339725"/>
            <a:ext cx="1260475" cy="1260475"/>
          </a:xfrm>
          <a:prstGeom prst="ellipse">
            <a:avLst/>
          </a:prstGeom>
          <a:solidFill>
            <a:srgbClr val="CF1C21"/>
          </a:solidFill>
          <a:ln w="31750">
            <a:solidFill>
              <a:schemeClr val="bg1"/>
            </a:solidFill>
            <a:rou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828800" y="354013"/>
            <a:ext cx="6858000" cy="158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828800" y="1495425"/>
            <a:ext cx="68580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3"/>
          <p:cNvGrpSpPr>
            <a:grpSpLocks/>
          </p:cNvGrpSpPr>
          <p:nvPr/>
        </p:nvGrpSpPr>
        <p:grpSpPr bwMode="auto">
          <a:xfrm>
            <a:off x="152400" y="5943600"/>
            <a:ext cx="8839200" cy="787400"/>
            <a:chOff x="96" y="3744"/>
            <a:chExt cx="5568" cy="496"/>
          </a:xfrm>
        </p:grpSpPr>
        <p:sp>
          <p:nvSpPr>
            <p:cNvPr id="13" name="Rectangle 12"/>
            <p:cNvSpPr/>
            <p:nvPr/>
          </p:nvSpPr>
          <p:spPr bwMode="auto">
            <a:xfrm>
              <a:off x="96" y="3744"/>
              <a:ext cx="5568" cy="496"/>
            </a:xfrm>
            <a:prstGeom prst="rect">
              <a:avLst/>
            </a:prstGeom>
            <a:solidFill>
              <a:srgbClr val="DB0000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42900" indent="-342900" fontAlgn="auto">
                <a:spcBef>
                  <a:spcPct val="20000"/>
                </a:spcBef>
                <a:spcAft>
                  <a:spcPts val="0"/>
                </a:spcAft>
                <a:buFontTx/>
                <a:buChar char="•"/>
                <a:defRPr/>
              </a:pPr>
              <a:endParaRPr lang="en-US" sz="3200" dirty="0">
                <a:latin typeface="Arial" charset="0"/>
                <a:cs typeface="Arial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 bwMode="auto">
            <a:xfrm>
              <a:off x="192" y="3921"/>
              <a:ext cx="1968" cy="21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>
                <a:spcBef>
                  <a:spcPts val="250"/>
                </a:spcBef>
                <a:defRPr/>
              </a:pPr>
              <a: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  <a:t>www.ifrc.org </a:t>
              </a:r>
              <a:b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</a:br>
              <a:r>
                <a:rPr lang="en-US" sz="1600" b="1" baseline="30000" dirty="0">
                  <a:solidFill>
                    <a:schemeClr val="bg1"/>
                  </a:solidFill>
                  <a:latin typeface="Arial Rounded MT Bold" pitchFamily="34" charset="0"/>
                </a:rPr>
                <a:t>Sauver des vies, changer les mentalités.</a:t>
              </a:r>
            </a:p>
          </p:txBody>
        </p:sp>
        <p:pic>
          <p:nvPicPr>
            <p:cNvPr id="15" name="Picture 16" descr="IFRC_logo_FR_REV.gif                                           003022E3Macintosh HD                   C3E3631A: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6" y="3894"/>
              <a:ext cx="2004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" name="Chart Placeholder 3"/>
          <p:cNvSpPr>
            <a:spLocks noGrp="1"/>
          </p:cNvSpPr>
          <p:nvPr>
            <p:ph type="chart" sz="quarter" idx="10"/>
          </p:nvPr>
        </p:nvSpPr>
        <p:spPr>
          <a:xfrm>
            <a:off x="395536" y="1628800"/>
            <a:ext cx="3352800" cy="4191000"/>
          </a:xfrm>
        </p:spPr>
        <p:txBody>
          <a:bodyPr rtlCol="0">
            <a:normAutofit/>
          </a:bodyPr>
          <a:lstStyle/>
          <a:p>
            <a:pPr lvl="0"/>
            <a:r>
              <a:rPr lang="en-US" noProof="0" dirty="0" smtClean="0"/>
              <a:t>Click icon to add chart</a:t>
            </a:r>
            <a:endParaRPr lang="en-GB" noProof="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959770" y="1676400"/>
            <a:ext cx="4724400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7" name="TextBox 16"/>
          <p:cNvSpPr txBox="1"/>
          <p:nvPr userDrawn="1"/>
        </p:nvSpPr>
        <p:spPr bwMode="auto">
          <a:xfrm>
            <a:off x="393700" y="671513"/>
            <a:ext cx="1144588" cy="30777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US" sz="1000" b="1" dirty="0" smtClean="0">
                <a:solidFill>
                  <a:schemeClr val="bg1"/>
                </a:solidFill>
              </a:rPr>
              <a:t>Beneficiary Communications</a:t>
            </a:r>
            <a:endParaRPr lang="en-US" sz="1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hot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 bwMode="auto">
          <a:xfrm>
            <a:off x="339725" y="339725"/>
            <a:ext cx="1260475" cy="1260475"/>
          </a:xfrm>
          <a:prstGeom prst="ellipse">
            <a:avLst/>
          </a:prstGeom>
          <a:solidFill>
            <a:srgbClr val="CF1C21"/>
          </a:solidFill>
          <a:ln w="31750">
            <a:solidFill>
              <a:schemeClr val="bg1"/>
            </a:solidFill>
            <a:rou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828800" y="354013"/>
            <a:ext cx="6858000" cy="158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828800" y="1495425"/>
            <a:ext cx="68580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3"/>
          <p:cNvGrpSpPr>
            <a:grpSpLocks/>
          </p:cNvGrpSpPr>
          <p:nvPr/>
        </p:nvGrpSpPr>
        <p:grpSpPr bwMode="auto">
          <a:xfrm>
            <a:off x="152400" y="5943600"/>
            <a:ext cx="8839200" cy="787400"/>
            <a:chOff x="96" y="3744"/>
            <a:chExt cx="5568" cy="496"/>
          </a:xfrm>
        </p:grpSpPr>
        <p:sp>
          <p:nvSpPr>
            <p:cNvPr id="12" name="Rectangle 11"/>
            <p:cNvSpPr/>
            <p:nvPr/>
          </p:nvSpPr>
          <p:spPr bwMode="auto">
            <a:xfrm>
              <a:off x="96" y="3744"/>
              <a:ext cx="5568" cy="496"/>
            </a:xfrm>
            <a:prstGeom prst="rect">
              <a:avLst/>
            </a:prstGeom>
            <a:solidFill>
              <a:srgbClr val="DB0000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42900" indent="-342900" fontAlgn="auto">
                <a:spcBef>
                  <a:spcPct val="20000"/>
                </a:spcBef>
                <a:spcAft>
                  <a:spcPts val="0"/>
                </a:spcAft>
                <a:buFontTx/>
                <a:buChar char="•"/>
                <a:defRPr/>
              </a:pPr>
              <a:endParaRPr lang="en-US" sz="3200" dirty="0">
                <a:latin typeface="Arial" charset="0"/>
                <a:cs typeface="Arial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 bwMode="auto">
            <a:xfrm>
              <a:off x="192" y="3921"/>
              <a:ext cx="1968" cy="21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>
                <a:spcBef>
                  <a:spcPts val="250"/>
                </a:spcBef>
                <a:defRPr/>
              </a:pPr>
              <a: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  <a:t>www.ifrc.org </a:t>
              </a:r>
              <a:b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</a:br>
              <a:r>
                <a:rPr lang="en-US" sz="1600" b="1" baseline="30000" dirty="0">
                  <a:solidFill>
                    <a:schemeClr val="bg1"/>
                  </a:solidFill>
                  <a:latin typeface="Arial Rounded MT Bold" pitchFamily="34" charset="0"/>
                </a:rPr>
                <a:t>Sauver des vies, changer les mentalités.</a:t>
              </a:r>
            </a:p>
          </p:txBody>
        </p:sp>
        <p:pic>
          <p:nvPicPr>
            <p:cNvPr id="14" name="Picture 16" descr="IFRC_logo_FR_REV.gif                                           003022E3Macintosh HD                   C3E3631A: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6" y="3894"/>
              <a:ext cx="2004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828800" y="2895600"/>
            <a:ext cx="6858000" cy="2971800"/>
          </a:xfrm>
        </p:spPr>
        <p:txBody>
          <a:bodyPr rtlCol="0">
            <a:normAutofit/>
          </a:bodyPr>
          <a:lstStyle/>
          <a:p>
            <a:pPr lvl="0"/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1828800" y="1631732"/>
            <a:ext cx="6858000" cy="114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Box 15"/>
          <p:cNvSpPr txBox="1"/>
          <p:nvPr userDrawn="1"/>
        </p:nvSpPr>
        <p:spPr bwMode="auto">
          <a:xfrm>
            <a:off x="393700" y="671513"/>
            <a:ext cx="1144588" cy="30777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US" sz="1000" b="1" dirty="0" smtClean="0">
                <a:solidFill>
                  <a:schemeClr val="bg1"/>
                </a:solidFill>
              </a:rPr>
              <a:t>Beneficiary Communications</a:t>
            </a:r>
            <a:endParaRPr lang="en-US" sz="1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 bwMode="auto">
          <a:xfrm>
            <a:off x="339725" y="339725"/>
            <a:ext cx="1260475" cy="1260475"/>
          </a:xfrm>
          <a:prstGeom prst="ellipse">
            <a:avLst/>
          </a:prstGeom>
          <a:solidFill>
            <a:srgbClr val="CF1C21"/>
          </a:solidFill>
          <a:ln w="31750">
            <a:solidFill>
              <a:schemeClr val="bg1"/>
            </a:solidFill>
            <a:rou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828800" y="354013"/>
            <a:ext cx="6858000" cy="158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828800" y="1495425"/>
            <a:ext cx="68580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13"/>
          <p:cNvGrpSpPr>
            <a:grpSpLocks/>
          </p:cNvGrpSpPr>
          <p:nvPr/>
        </p:nvGrpSpPr>
        <p:grpSpPr bwMode="auto">
          <a:xfrm>
            <a:off x="152400" y="5943600"/>
            <a:ext cx="8839200" cy="787400"/>
            <a:chOff x="96" y="3744"/>
            <a:chExt cx="5568" cy="496"/>
          </a:xfrm>
        </p:grpSpPr>
        <p:sp>
          <p:nvSpPr>
            <p:cNvPr id="11" name="Rectangle 10"/>
            <p:cNvSpPr/>
            <p:nvPr/>
          </p:nvSpPr>
          <p:spPr bwMode="auto">
            <a:xfrm>
              <a:off x="96" y="3744"/>
              <a:ext cx="5568" cy="496"/>
            </a:xfrm>
            <a:prstGeom prst="rect">
              <a:avLst/>
            </a:prstGeom>
            <a:solidFill>
              <a:srgbClr val="DB0000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42900" indent="-342900" fontAlgn="auto">
                <a:spcBef>
                  <a:spcPct val="20000"/>
                </a:spcBef>
                <a:spcAft>
                  <a:spcPts val="0"/>
                </a:spcAft>
                <a:buFontTx/>
                <a:buChar char="•"/>
                <a:defRPr/>
              </a:pPr>
              <a:endParaRPr lang="en-US" sz="3200" dirty="0">
                <a:latin typeface="Arial" charset="0"/>
                <a:cs typeface="Arial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 bwMode="auto">
            <a:xfrm>
              <a:off x="192" y="3921"/>
              <a:ext cx="1968" cy="21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>
                <a:spcBef>
                  <a:spcPts val="250"/>
                </a:spcBef>
                <a:defRPr/>
              </a:pPr>
              <a: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  <a:t>www.ifrc.org </a:t>
              </a:r>
              <a:b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</a:br>
              <a:r>
                <a:rPr lang="en-US" sz="1600" b="1" baseline="30000" dirty="0">
                  <a:solidFill>
                    <a:schemeClr val="bg1"/>
                  </a:solidFill>
                  <a:latin typeface="Arial Rounded MT Bold" pitchFamily="34" charset="0"/>
                </a:rPr>
                <a:t>Sauver des vies, changer les mentalités.</a:t>
              </a:r>
            </a:p>
          </p:txBody>
        </p:sp>
        <p:pic>
          <p:nvPicPr>
            <p:cNvPr id="13" name="Picture 16" descr="IFRC_logo_FR_REV.gif                                           003022E3Macintosh HD                   C3E3631A: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6" y="3894"/>
              <a:ext cx="2004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6400"/>
            <a:ext cx="4038600" cy="41910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038600" cy="41910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5" name="TextBox 14"/>
          <p:cNvSpPr txBox="1"/>
          <p:nvPr userDrawn="1"/>
        </p:nvSpPr>
        <p:spPr bwMode="auto">
          <a:xfrm>
            <a:off x="393700" y="671513"/>
            <a:ext cx="1144588" cy="30777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US" sz="1000" b="1" dirty="0" smtClean="0">
                <a:solidFill>
                  <a:schemeClr val="bg1"/>
                </a:solidFill>
              </a:rPr>
              <a:t>Beneficiary Communications</a:t>
            </a:r>
            <a:endParaRPr lang="en-US" sz="1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 bwMode="auto">
          <a:xfrm>
            <a:off x="339725" y="339725"/>
            <a:ext cx="1260475" cy="1260475"/>
          </a:xfrm>
          <a:prstGeom prst="ellipse">
            <a:avLst/>
          </a:prstGeom>
          <a:solidFill>
            <a:srgbClr val="CF1C21"/>
          </a:solidFill>
          <a:ln w="31750">
            <a:solidFill>
              <a:schemeClr val="bg1"/>
            </a:solidFill>
            <a:rou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828800" y="354013"/>
            <a:ext cx="6858000" cy="158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828800" y="1495425"/>
            <a:ext cx="68580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3"/>
          <p:cNvGrpSpPr>
            <a:grpSpLocks/>
          </p:cNvGrpSpPr>
          <p:nvPr/>
        </p:nvGrpSpPr>
        <p:grpSpPr bwMode="auto">
          <a:xfrm>
            <a:off x="152400" y="5943600"/>
            <a:ext cx="8839200" cy="787400"/>
            <a:chOff x="96" y="3744"/>
            <a:chExt cx="5568" cy="496"/>
          </a:xfrm>
        </p:grpSpPr>
        <p:sp>
          <p:nvSpPr>
            <p:cNvPr id="13" name="Rectangle 12"/>
            <p:cNvSpPr/>
            <p:nvPr/>
          </p:nvSpPr>
          <p:spPr bwMode="auto">
            <a:xfrm>
              <a:off x="96" y="3744"/>
              <a:ext cx="5568" cy="496"/>
            </a:xfrm>
            <a:prstGeom prst="rect">
              <a:avLst/>
            </a:prstGeom>
            <a:solidFill>
              <a:srgbClr val="DB0000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42900" indent="-342900" fontAlgn="auto">
                <a:spcBef>
                  <a:spcPct val="20000"/>
                </a:spcBef>
                <a:spcAft>
                  <a:spcPts val="0"/>
                </a:spcAft>
                <a:buFontTx/>
                <a:buChar char="•"/>
                <a:defRPr/>
              </a:pPr>
              <a:endParaRPr lang="en-US" sz="3200" dirty="0">
                <a:latin typeface="Arial" charset="0"/>
                <a:cs typeface="Arial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 bwMode="auto">
            <a:xfrm>
              <a:off x="192" y="3921"/>
              <a:ext cx="1968" cy="21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>
                <a:spcBef>
                  <a:spcPts val="250"/>
                </a:spcBef>
                <a:defRPr/>
              </a:pPr>
              <a: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  <a:t>www.ifrc.org </a:t>
              </a:r>
              <a:b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</a:br>
              <a:r>
                <a:rPr lang="en-US" sz="1600" b="1" baseline="30000" dirty="0">
                  <a:solidFill>
                    <a:schemeClr val="bg1"/>
                  </a:solidFill>
                  <a:latin typeface="Arial Rounded MT Bold" pitchFamily="34" charset="0"/>
                </a:rPr>
                <a:t>Sauver des vies, changer les mentalités.</a:t>
              </a:r>
            </a:p>
          </p:txBody>
        </p:sp>
        <p:pic>
          <p:nvPicPr>
            <p:cNvPr id="15" name="Picture 16" descr="IFRC_logo_FR_REV.gif                                           003022E3Macintosh HD                   C3E3631A: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6" y="3894"/>
              <a:ext cx="2004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399"/>
            <a:ext cx="4040188" cy="574675"/>
          </a:xfrm>
        </p:spPr>
        <p:txBody>
          <a:bodyPr anchor="ctr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51075"/>
            <a:ext cx="4040188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76399"/>
            <a:ext cx="4041775" cy="574675"/>
          </a:xfrm>
        </p:spPr>
        <p:txBody>
          <a:bodyPr anchor="ctr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51075"/>
            <a:ext cx="4041775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7" name="TextBox 16"/>
          <p:cNvSpPr txBox="1"/>
          <p:nvPr userDrawn="1"/>
        </p:nvSpPr>
        <p:spPr bwMode="auto">
          <a:xfrm>
            <a:off x="393700" y="671513"/>
            <a:ext cx="1144588" cy="30777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US" sz="1000" b="1" dirty="0" smtClean="0">
                <a:solidFill>
                  <a:schemeClr val="bg1"/>
                </a:solidFill>
              </a:rPr>
              <a:t>Beneficiary Communications</a:t>
            </a:r>
            <a:endParaRPr lang="en-US" sz="1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contac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52400" y="152400"/>
            <a:ext cx="8839200" cy="6553200"/>
            <a:chOff x="96" y="96"/>
            <a:chExt cx="5568" cy="4128"/>
          </a:xfrm>
        </p:grpSpPr>
        <p:sp>
          <p:nvSpPr>
            <p:cNvPr id="3" name="Rectangle 2"/>
            <p:cNvSpPr/>
            <p:nvPr/>
          </p:nvSpPr>
          <p:spPr>
            <a:xfrm>
              <a:off x="96" y="96"/>
              <a:ext cx="5568" cy="41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4" name="Rectangle 3"/>
            <p:cNvSpPr/>
            <p:nvPr/>
          </p:nvSpPr>
          <p:spPr>
            <a:xfrm>
              <a:off x="96" y="96"/>
              <a:ext cx="5568" cy="3168"/>
            </a:xfrm>
            <a:prstGeom prst="rect">
              <a:avLst/>
            </a:prstGeom>
            <a:solidFill>
              <a:srgbClr val="CF1C2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36" y="362"/>
              <a:ext cx="2976" cy="2456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>
                <a:defRPr/>
              </a:pPr>
              <a: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  <a:t>POUR DE PLUS AMPLES </a:t>
              </a:r>
              <a:r>
                <a:rPr lang="en-US" sz="2000" b="1" baseline="30000" dirty="0" smtClean="0">
                  <a:solidFill>
                    <a:schemeClr val="bg1"/>
                  </a:solidFill>
                  <a:ea typeface="Calibri (Body)"/>
                </a:rPr>
                <a:t>INFORMATIONS, </a:t>
              </a:r>
              <a: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  <a:t>VEUILLEZ CONTACTER </a:t>
              </a:r>
              <a:r>
                <a:rPr lang="en-US" sz="2000" b="1" baseline="30000" dirty="0" smtClean="0">
                  <a:solidFill>
                    <a:schemeClr val="bg1"/>
                  </a:solidFill>
                  <a:ea typeface="Calibri (Body)"/>
                </a:rPr>
                <a:t>: Sharon</a:t>
              </a:r>
              <a:r>
                <a:rPr lang="en-US" sz="2000" b="1" baseline="0" dirty="0" smtClean="0">
                  <a:solidFill>
                    <a:schemeClr val="bg1"/>
                  </a:solidFill>
                  <a:ea typeface="Calibri (Body)"/>
                </a:rPr>
                <a:t> Reader </a:t>
              </a:r>
              <a:endParaRPr lang="en-US" sz="2000" b="1" baseline="30000" dirty="0">
                <a:solidFill>
                  <a:schemeClr val="bg1"/>
                </a:solidFill>
                <a:ea typeface="Calibri (Body)"/>
              </a:endParaRPr>
            </a:p>
            <a:p>
              <a:pPr>
                <a:defRPr/>
              </a:pPr>
              <a:endParaRPr lang="en-US" sz="2000" b="1" baseline="30000" dirty="0">
                <a:solidFill>
                  <a:schemeClr val="bg1"/>
                </a:solidFill>
                <a:ea typeface="Calibri (Body)"/>
              </a:endParaRPr>
            </a:p>
            <a:p>
              <a:pPr>
                <a:defRPr/>
              </a:pPr>
              <a: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  <a:t>DÉPARTEMENT</a:t>
              </a:r>
              <a:r>
                <a:rPr lang="en-US" sz="2000" b="1" dirty="0">
                  <a:solidFill>
                    <a:schemeClr val="bg1"/>
                  </a:solidFill>
                  <a:ea typeface="Calibri (Body)"/>
                </a:rPr>
                <a:t> </a:t>
              </a:r>
              <a: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  <a:t>XXXXXXXXXXXXX</a:t>
              </a:r>
            </a:p>
            <a:p>
              <a:pPr>
                <a:defRPr/>
              </a:pPr>
              <a:r>
                <a:rPr lang="en-US" sz="2000" baseline="30000" dirty="0">
                  <a:solidFill>
                    <a:schemeClr val="bg1"/>
                  </a:solidFill>
                  <a:ea typeface="Calibri (Body)"/>
                </a:rPr>
                <a:t>PRÉNOM, NOM, TITRE</a:t>
              </a:r>
              <a:br>
                <a:rPr lang="en-US" sz="2000" baseline="30000" dirty="0">
                  <a:solidFill>
                    <a:schemeClr val="bg1"/>
                  </a:solidFill>
                  <a:ea typeface="Calibri (Body)"/>
                </a:rPr>
              </a:br>
              <a: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  <a:t>TÉL. : +41 022 730 XXXX</a:t>
              </a:r>
            </a:p>
            <a:p>
              <a:pPr>
                <a:defRPr/>
              </a:pPr>
              <a: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  <a:t>COURRIEL: prénom.nom@ifrc.org</a:t>
              </a:r>
            </a:p>
            <a:p>
              <a:pPr>
                <a:defRPr/>
              </a:pPr>
              <a:endParaRPr lang="en-US" sz="2000" b="1" baseline="30000" dirty="0">
                <a:solidFill>
                  <a:schemeClr val="bg1"/>
                </a:solidFill>
                <a:ea typeface="Calibri (Body)"/>
              </a:endParaRPr>
            </a:p>
            <a:p>
              <a:pPr>
                <a:defRPr/>
              </a:pPr>
              <a: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  <a:t>CETTE PRÉSENTATION EST PUBLIÉE PAR </a:t>
              </a:r>
              <a:b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</a:br>
              <a: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  <a:t>LA FÉDÉRATION INTERNATIONALE DES SOCIÉTES </a:t>
              </a:r>
              <a:b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</a:br>
              <a: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  <a:t>DE LA CROIX-ROUGE ET DU CROISSANT-ROUGE</a:t>
              </a:r>
            </a:p>
            <a:p>
              <a:pPr>
                <a:defRPr/>
              </a:pPr>
              <a:endParaRPr lang="en-US" sz="2000" b="1" baseline="30000" dirty="0">
                <a:solidFill>
                  <a:schemeClr val="bg1"/>
                </a:solidFill>
                <a:ea typeface="Calibri (Body)"/>
              </a:endParaRPr>
            </a:p>
            <a:p>
              <a:pPr>
                <a:defRPr/>
              </a:pPr>
              <a: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  <a:t>CASE POSTALE 372</a:t>
              </a:r>
            </a:p>
            <a:p>
              <a:pPr>
                <a:defRPr/>
              </a:pPr>
              <a: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  <a:t>CH-1211 GENÉVE 19</a:t>
              </a:r>
            </a:p>
            <a:p>
              <a:pPr>
                <a:defRPr/>
              </a:pPr>
              <a: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  <a:t>SUISSE</a:t>
              </a:r>
            </a:p>
            <a:p>
              <a:pPr>
                <a:defRPr/>
              </a:pPr>
              <a:endParaRPr lang="en-US" sz="2000" b="1" baseline="30000" dirty="0">
                <a:solidFill>
                  <a:schemeClr val="bg1"/>
                </a:solidFill>
                <a:ea typeface="Calibri (Body)"/>
              </a:endParaRPr>
            </a:p>
            <a:p>
              <a:pPr>
                <a:defRPr/>
              </a:pPr>
              <a: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  <a:t>TÉL.: +41 22 730 42 22</a:t>
              </a:r>
            </a:p>
            <a:p>
              <a:pPr>
                <a:defRPr/>
              </a:pPr>
              <a: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  <a:t>FAX.: +41 22 733 03 95</a:t>
              </a:r>
            </a:p>
          </p:txBody>
        </p:sp>
      </p:grpSp>
      <p:pic>
        <p:nvPicPr>
          <p:cNvPr id="6" name="Picture 10" descr="FICR-Sauver des vies#302397.jpg                                00302394Macintosh HD                   C3E3631A: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5522913"/>
            <a:ext cx="2057400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 descr="IFRC_logo_FR_RGB.jpg                                           003022E3Macintosh HD                   C3E3631A: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2600" y="6162675"/>
            <a:ext cx="3221038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828800" y="350838"/>
            <a:ext cx="6858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Cliquez</a:t>
            </a:r>
            <a:r>
              <a:rPr lang="en-GB" dirty="0" smtClean="0"/>
              <a:t> et </a:t>
            </a:r>
            <a:r>
              <a:rPr lang="en-GB" dirty="0" err="1" smtClean="0"/>
              <a:t>modifiez</a:t>
            </a:r>
            <a:r>
              <a:rPr lang="en-GB" dirty="0" smtClean="0"/>
              <a:t> le titre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828800" y="1676400"/>
            <a:ext cx="6858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Cliquez pour modifier les styles du texte du masque</a:t>
            </a:r>
          </a:p>
          <a:p>
            <a:pPr lvl="1"/>
            <a:r>
              <a:rPr lang="en-GB" smtClean="0"/>
              <a:t>Deuxième niveau</a:t>
            </a:r>
          </a:p>
          <a:p>
            <a:pPr lvl="2"/>
            <a:r>
              <a:rPr lang="en-GB" smtClean="0"/>
              <a:t>Troisième niveau</a:t>
            </a:r>
          </a:p>
          <a:p>
            <a:pPr lvl="3"/>
            <a:r>
              <a:rPr lang="en-GB" smtClean="0"/>
              <a:t>Quatrième niveau</a:t>
            </a:r>
          </a:p>
          <a:p>
            <a:pPr lvl="4"/>
            <a:r>
              <a:rPr lang="en-GB" smtClean="0"/>
              <a:t>Cinquième niveau</a:t>
            </a:r>
          </a:p>
        </p:txBody>
      </p:sp>
      <p:grpSp>
        <p:nvGrpSpPr>
          <p:cNvPr id="1028" name="Group 16"/>
          <p:cNvGrpSpPr>
            <a:grpSpLocks/>
          </p:cNvGrpSpPr>
          <p:nvPr/>
        </p:nvGrpSpPr>
        <p:grpSpPr bwMode="auto">
          <a:xfrm>
            <a:off x="339725" y="339725"/>
            <a:ext cx="1260475" cy="1260475"/>
            <a:chOff x="228600" y="228600"/>
            <a:chExt cx="1260000" cy="1260000"/>
          </a:xfrm>
        </p:grpSpPr>
        <p:sp>
          <p:nvSpPr>
            <p:cNvPr id="18" name="Oval 17"/>
            <p:cNvSpPr/>
            <p:nvPr/>
          </p:nvSpPr>
          <p:spPr>
            <a:xfrm>
              <a:off x="228600" y="228600"/>
              <a:ext cx="1260000" cy="1260000"/>
            </a:xfrm>
            <a:prstGeom prst="ellipse">
              <a:avLst/>
            </a:prstGeom>
            <a:solidFill>
              <a:srgbClr val="CF1C21"/>
            </a:solidFill>
            <a:ln w="31750">
              <a:solidFill>
                <a:schemeClr val="bg1"/>
              </a:solidFill>
              <a:rou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82555" y="557089"/>
              <a:ext cx="1144157" cy="461491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>
                <a:defRPr/>
              </a:pPr>
              <a:r>
                <a:rPr lang="en-US" sz="1000" b="1" dirty="0" smtClean="0">
                  <a:solidFill>
                    <a:schemeClr val="bg1"/>
                  </a:solidFill>
                </a:rPr>
                <a:t>IAC: Beneficiary Communications Side Event</a:t>
              </a:r>
              <a:endParaRPr lang="en-US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29" name="Group 11"/>
          <p:cNvGrpSpPr>
            <a:grpSpLocks/>
          </p:cNvGrpSpPr>
          <p:nvPr/>
        </p:nvGrpSpPr>
        <p:grpSpPr bwMode="auto">
          <a:xfrm>
            <a:off x="152400" y="5943600"/>
            <a:ext cx="8839200" cy="787400"/>
            <a:chOff x="96" y="3744"/>
            <a:chExt cx="5568" cy="496"/>
          </a:xfrm>
        </p:grpSpPr>
        <p:sp>
          <p:nvSpPr>
            <p:cNvPr id="9" name="Rectangle 8"/>
            <p:cNvSpPr/>
            <p:nvPr/>
          </p:nvSpPr>
          <p:spPr bwMode="auto">
            <a:xfrm>
              <a:off x="96" y="3744"/>
              <a:ext cx="5568" cy="496"/>
            </a:xfrm>
            <a:prstGeom prst="rect">
              <a:avLst/>
            </a:prstGeom>
            <a:solidFill>
              <a:srgbClr val="DB0000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42900" indent="-342900" fontAlgn="auto">
                <a:spcBef>
                  <a:spcPct val="20000"/>
                </a:spcBef>
                <a:spcAft>
                  <a:spcPts val="0"/>
                </a:spcAft>
                <a:buFontTx/>
                <a:buChar char="•"/>
                <a:defRPr/>
              </a:pPr>
              <a:endParaRPr lang="en-US" sz="3200" dirty="0">
                <a:latin typeface="Arial" charset="0"/>
                <a:cs typeface="Arial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 bwMode="auto">
            <a:xfrm>
              <a:off x="192" y="3921"/>
              <a:ext cx="1968" cy="21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>
                <a:spcBef>
                  <a:spcPts val="250"/>
                </a:spcBef>
                <a:defRPr/>
              </a:pPr>
              <a: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  <a:t>www.ifrc.org </a:t>
              </a:r>
              <a:b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</a:br>
              <a:r>
                <a:rPr lang="en-US" sz="1600" b="1" baseline="30000" dirty="0">
                  <a:solidFill>
                    <a:schemeClr val="bg1"/>
                  </a:solidFill>
                  <a:latin typeface="Arial Rounded MT Bold" pitchFamily="34" charset="0"/>
                </a:rPr>
                <a:t>Sauver des vies, changer les mentalités.</a:t>
              </a:r>
            </a:p>
          </p:txBody>
        </p:sp>
        <p:pic>
          <p:nvPicPr>
            <p:cNvPr id="1032" name="Picture 14" descr="IFRC_logo_FR_REV.gif                                           003022E3Macintosh HD                   C3E3631A:"/>
            <p:cNvPicPr>
              <a:picLocks noChangeAspect="1" noChangeArrowheads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6" y="3894"/>
              <a:ext cx="2004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33" r:id="rId4"/>
    <p:sldLayoutId id="2147483727" r:id="rId5"/>
    <p:sldLayoutId id="2147483728" r:id="rId6"/>
    <p:sldLayoutId id="2147483734" r:id="rId7"/>
    <p:sldLayoutId id="2147483729" r:id="rId8"/>
    <p:sldLayoutId id="2147483730" r:id="rId9"/>
    <p:sldLayoutId id="2147483731" r:id="rId10"/>
    <p:sldLayoutId id="2147483723" r:id="rId11"/>
    <p:sldLayoutId id="214748373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 b="1" i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 i="1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 i="1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 i="1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 i="1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 i="1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 i="1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 i="1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 i="1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273050" indent="-273050" algn="l" rtl="0" eaLnBrk="1" fontAlgn="base" hangingPunct="1">
        <a:spcBef>
          <a:spcPct val="20000"/>
        </a:spcBef>
        <a:spcAft>
          <a:spcPct val="0"/>
        </a:spcAft>
        <a:buClr>
          <a:srgbClr val="CF1C21"/>
        </a:buClr>
        <a:buSzPct val="80000"/>
        <a:buFont typeface="Wingdings" pitchFamily="2" charset="2"/>
        <a:buChar char="§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0850" indent="-177800" algn="l" rtl="0" eaLnBrk="1" fontAlgn="base" hangingPunct="1">
        <a:spcBef>
          <a:spcPct val="20000"/>
        </a:spcBef>
        <a:spcAft>
          <a:spcPct val="0"/>
        </a:spcAft>
        <a:buClr>
          <a:srgbClr val="CF1C21"/>
        </a:buClr>
        <a:buSzPct val="80000"/>
        <a:buFont typeface="Wingdings" pitchFamily="2" charset="2"/>
        <a:buChar char="§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27063" indent="-176213" algn="l" rtl="0" eaLnBrk="1" fontAlgn="base" hangingPunct="1">
        <a:spcBef>
          <a:spcPct val="20000"/>
        </a:spcBef>
        <a:spcAft>
          <a:spcPct val="0"/>
        </a:spcAft>
        <a:buClr>
          <a:srgbClr val="CF1C21"/>
        </a:buClr>
        <a:buSzPct val="80000"/>
        <a:buFont typeface="Wingdings" pitchFamily="2" charset="2"/>
        <a:buChar char="§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627063" indent="-176213" algn="l" rtl="0" eaLnBrk="1" fontAlgn="base" hangingPunct="1">
        <a:spcBef>
          <a:spcPct val="20000"/>
        </a:spcBef>
        <a:spcAft>
          <a:spcPct val="0"/>
        </a:spcAft>
        <a:buClr>
          <a:srgbClr val="CF1C21"/>
        </a:buClr>
        <a:buSzPct val="80000"/>
        <a:buFont typeface="Wingdings" pitchFamily="2" charset="2"/>
        <a:buChar char="§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627063" indent="-176213" algn="l" rtl="0" eaLnBrk="1" fontAlgn="base" hangingPunct="1">
        <a:spcBef>
          <a:spcPct val="20000"/>
        </a:spcBef>
        <a:spcAft>
          <a:spcPct val="0"/>
        </a:spcAft>
        <a:buClr>
          <a:srgbClr val="CF1C21"/>
        </a:buClr>
        <a:buSzPct val="80000"/>
        <a:buFont typeface="Wingdings" pitchFamily="2" charset="2"/>
        <a:buChar char="§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ctrTitle"/>
          </p:nvPr>
        </p:nvSpPr>
        <p:spPr>
          <a:xfrm>
            <a:off x="755576" y="2819400"/>
            <a:ext cx="7474024" cy="647700"/>
          </a:xfrm>
        </p:spPr>
        <p:txBody>
          <a:bodyPr/>
          <a:lstStyle/>
          <a:p>
            <a:pPr eaLnBrk="1" hangingPunct="1"/>
            <a:r>
              <a:rPr lang="en-US" dirty="0" smtClean="0"/>
              <a:t>Roles and preparation Mobile Cinema</a:t>
            </a:r>
            <a:endParaRPr lang="en-GB" dirty="0" smtClean="0"/>
          </a:p>
        </p:txBody>
      </p:sp>
      <p:sp>
        <p:nvSpPr>
          <p:cNvPr id="10243" name="Subtitle 2"/>
          <p:cNvSpPr>
            <a:spLocks noGrp="1"/>
          </p:cNvSpPr>
          <p:nvPr>
            <p:ph type="subTitle" idx="1"/>
          </p:nvPr>
        </p:nvSpPr>
        <p:spPr>
          <a:xfrm>
            <a:off x="683568" y="3886200"/>
            <a:ext cx="7546032" cy="17526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Burundi Red Cross Society</a:t>
            </a:r>
          </a:p>
          <a:p>
            <a:pPr eaLnBrk="1" hangingPunct="1"/>
            <a:r>
              <a:rPr lang="en-US" dirty="0" smtClean="0"/>
              <a:t>Mobile cinema training</a:t>
            </a:r>
          </a:p>
          <a:p>
            <a:pPr eaLnBrk="1" hangingPunct="1"/>
            <a:r>
              <a:rPr lang="en-US" dirty="0" smtClean="0"/>
              <a:t>June 2014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GB" sz="20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11560" y="76470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Different roles at a mobile cinema</a:t>
            </a: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251520" y="1671736"/>
            <a:ext cx="5400600" cy="4205536"/>
          </a:xfrm>
        </p:spPr>
        <p:txBody>
          <a:bodyPr/>
          <a:lstStyle/>
          <a:p>
            <a:r>
              <a:rPr lang="en-GB" dirty="0" smtClean="0"/>
              <a:t>Where are the different roles…?</a:t>
            </a:r>
          </a:p>
          <a:p>
            <a:pPr lvl="1"/>
            <a:r>
              <a:rPr lang="en-GB" dirty="0" smtClean="0"/>
              <a:t>Presenters (x 2)</a:t>
            </a:r>
          </a:p>
          <a:p>
            <a:pPr lvl="1"/>
            <a:r>
              <a:rPr lang="en-GB" dirty="0" smtClean="0"/>
              <a:t>Experts (on cholera, malaria)</a:t>
            </a:r>
          </a:p>
          <a:p>
            <a:pPr lvl="1"/>
            <a:r>
              <a:rPr lang="en-GB" dirty="0" smtClean="0"/>
              <a:t>Demonstrators (hand washing, hanging a bed net)</a:t>
            </a:r>
          </a:p>
          <a:p>
            <a:pPr lvl="1"/>
            <a:r>
              <a:rPr lang="en-GB" dirty="0" smtClean="0"/>
              <a:t>Technicians – projector, speakers, sound</a:t>
            </a:r>
          </a:p>
          <a:p>
            <a:pPr lvl="1"/>
            <a:r>
              <a:rPr lang="en-GB" dirty="0" smtClean="0"/>
              <a:t>Crowd control</a:t>
            </a:r>
          </a:p>
          <a:p>
            <a:pPr lvl="1"/>
            <a:r>
              <a:rPr lang="en-GB" dirty="0" smtClean="0"/>
              <a:t>Monitoring team</a:t>
            </a:r>
          </a:p>
          <a:p>
            <a:pPr lvl="1"/>
            <a:r>
              <a:rPr lang="en-GB" dirty="0" smtClean="0"/>
              <a:t>Reporter</a:t>
            </a:r>
          </a:p>
          <a:p>
            <a:pPr lvl="1"/>
            <a:r>
              <a:rPr lang="en-GB" dirty="0" smtClean="0"/>
              <a:t>Hand out prizes or leaflets</a:t>
            </a:r>
          </a:p>
          <a:p>
            <a:pPr lvl="1"/>
            <a:r>
              <a:rPr lang="en-GB" dirty="0" smtClean="0"/>
              <a:t>Official welcome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marL="0" indent="0">
              <a:buNone/>
            </a:pPr>
            <a:endParaRPr lang="en-US" sz="1800" dirty="0" smtClean="0">
              <a:latin typeface="Arial" charset="0"/>
            </a:endParaRPr>
          </a:p>
          <a:p>
            <a:endParaRPr lang="en-US" sz="1800" dirty="0" smtClean="0">
              <a:latin typeface="Arial" charset="0"/>
            </a:endParaRPr>
          </a:p>
          <a:p>
            <a:pPr marL="0" indent="0">
              <a:buNone/>
            </a:pPr>
            <a:endParaRPr lang="en-GB" sz="2000" dirty="0" smtClean="0">
              <a:latin typeface="Arial" charset="0"/>
            </a:endParaRPr>
          </a:p>
          <a:p>
            <a:endParaRPr lang="en-GB" sz="2000" dirty="0" smtClean="0">
              <a:latin typeface="Arial" charset="0"/>
            </a:endParaRPr>
          </a:p>
          <a:p>
            <a:endParaRPr lang="en-GB" sz="2000" dirty="0">
              <a:latin typeface="Arial" charset="0"/>
            </a:endParaRPr>
          </a:p>
          <a:p>
            <a:endParaRPr lang="en-GB" sz="2000" dirty="0" smtClean="0"/>
          </a:p>
        </p:txBody>
      </p:sp>
      <p:pic>
        <p:nvPicPr>
          <p:cNvPr id="2" name="Picture 1" descr="IMG_0128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6" r="42157"/>
          <a:stretch/>
        </p:blipFill>
        <p:spPr>
          <a:xfrm>
            <a:off x="5796136" y="1603526"/>
            <a:ext cx="3168352" cy="4280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506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Planning a mobile cinema – Before </a:t>
            </a: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4067944" y="1628800"/>
            <a:ext cx="4896544" cy="4349552"/>
          </a:xfrm>
        </p:spPr>
        <p:txBody>
          <a:bodyPr/>
          <a:lstStyle/>
          <a:p>
            <a:r>
              <a:rPr lang="en-GB" dirty="0" smtClean="0"/>
              <a:t>Where will you go?</a:t>
            </a:r>
          </a:p>
          <a:p>
            <a:pPr lvl="1"/>
            <a:r>
              <a:rPr lang="en-GB" sz="1800" dirty="0" smtClean="0"/>
              <a:t>Accessible by vehicle</a:t>
            </a:r>
          </a:p>
          <a:p>
            <a:pPr lvl="1"/>
            <a:r>
              <a:rPr lang="en-GB" sz="1800" dirty="0" smtClean="0"/>
              <a:t>Safe in the evening </a:t>
            </a:r>
          </a:p>
          <a:p>
            <a:pPr lvl="1"/>
            <a:r>
              <a:rPr lang="en-GB" sz="1800" dirty="0" smtClean="0"/>
              <a:t>Community with Red Cross volunteers</a:t>
            </a:r>
          </a:p>
          <a:p>
            <a:pPr lvl="1"/>
            <a:r>
              <a:rPr lang="en-GB" sz="1800" dirty="0" smtClean="0"/>
              <a:t>A community that needs the information / vulnerable to disease or disasters</a:t>
            </a:r>
          </a:p>
          <a:p>
            <a:pPr lvl="1"/>
            <a:r>
              <a:rPr lang="en-GB" sz="1800" dirty="0" smtClean="0"/>
              <a:t>Do a school and community in 1 trip</a:t>
            </a:r>
          </a:p>
          <a:p>
            <a:pPr lvl="1"/>
            <a:r>
              <a:rPr lang="en-GB" sz="1800" dirty="0" smtClean="0"/>
              <a:t>Will you need to stay over night?</a:t>
            </a:r>
          </a:p>
          <a:p>
            <a:r>
              <a:rPr lang="en-GB" dirty="0" smtClean="0"/>
              <a:t>When?</a:t>
            </a:r>
          </a:p>
          <a:p>
            <a:pPr lvl="1"/>
            <a:r>
              <a:rPr lang="en-GB" sz="1800" dirty="0" smtClean="0"/>
              <a:t>Book a vehicle for the day</a:t>
            </a:r>
          </a:p>
          <a:p>
            <a:pPr lvl="1"/>
            <a:r>
              <a:rPr lang="en-GB" sz="1800" dirty="0" smtClean="0"/>
              <a:t>During school week</a:t>
            </a:r>
          </a:p>
          <a:p>
            <a:pPr lvl="1"/>
            <a:r>
              <a:rPr lang="en-GB" sz="1800" dirty="0" smtClean="0"/>
              <a:t>When are people available in the community?</a:t>
            </a:r>
          </a:p>
          <a:p>
            <a:pPr lvl="1"/>
            <a:endParaRPr lang="en-GB" dirty="0" smtClean="0"/>
          </a:p>
          <a:p>
            <a:pPr marL="0" indent="0">
              <a:buNone/>
            </a:pPr>
            <a:endParaRPr lang="en-US" sz="1800" dirty="0" smtClean="0">
              <a:latin typeface="Arial" charset="0"/>
            </a:endParaRPr>
          </a:p>
          <a:p>
            <a:endParaRPr lang="en-US" sz="1800" dirty="0" smtClean="0">
              <a:latin typeface="Arial" charset="0"/>
            </a:endParaRPr>
          </a:p>
          <a:p>
            <a:pPr marL="0" indent="0">
              <a:buNone/>
            </a:pPr>
            <a:endParaRPr lang="en-GB" sz="2000" dirty="0" smtClean="0">
              <a:latin typeface="Arial" charset="0"/>
            </a:endParaRPr>
          </a:p>
          <a:p>
            <a:endParaRPr lang="en-GB" sz="2000" dirty="0" smtClean="0">
              <a:latin typeface="Arial" charset="0"/>
            </a:endParaRPr>
          </a:p>
          <a:p>
            <a:endParaRPr lang="en-GB" sz="2000" dirty="0">
              <a:latin typeface="Arial" charset="0"/>
            </a:endParaRPr>
          </a:p>
          <a:p>
            <a:endParaRPr lang="en-GB" sz="2000" dirty="0" smtClean="0"/>
          </a:p>
        </p:txBody>
      </p:sp>
      <p:pic>
        <p:nvPicPr>
          <p:cNvPr id="6" name="Picture 5" descr="_MG_4278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1700808"/>
            <a:ext cx="3824282" cy="407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76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Planning a mobile cinema – Before </a:t>
            </a: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3635896" y="1671736"/>
            <a:ext cx="5328592" cy="4349552"/>
          </a:xfrm>
        </p:spPr>
        <p:txBody>
          <a:bodyPr/>
          <a:lstStyle/>
          <a:p>
            <a:r>
              <a:rPr lang="en-GB" dirty="0" smtClean="0"/>
              <a:t>What do you need?</a:t>
            </a:r>
          </a:p>
          <a:p>
            <a:pPr lvl="1"/>
            <a:r>
              <a:rPr lang="en-GB" dirty="0" smtClean="0"/>
              <a:t>Vehicle booked</a:t>
            </a:r>
          </a:p>
          <a:p>
            <a:pPr lvl="1"/>
            <a:r>
              <a:rPr lang="en-GB" dirty="0" smtClean="0"/>
              <a:t>Fuel for the generator</a:t>
            </a:r>
          </a:p>
          <a:p>
            <a:pPr lvl="1"/>
            <a:r>
              <a:rPr lang="en-GB" dirty="0" smtClean="0"/>
              <a:t>Leaflets and prizes ready</a:t>
            </a:r>
          </a:p>
          <a:p>
            <a:pPr lvl="1"/>
            <a:r>
              <a:rPr lang="en-GB" dirty="0" smtClean="0"/>
              <a:t>Is all the equipment working</a:t>
            </a:r>
          </a:p>
          <a:p>
            <a:pPr lvl="1"/>
            <a:r>
              <a:rPr lang="en-GB" dirty="0" smtClean="0"/>
              <a:t>Camera for photos</a:t>
            </a:r>
          </a:p>
          <a:p>
            <a:pPr lvl="1"/>
            <a:r>
              <a:rPr lang="en-GB" dirty="0" smtClean="0"/>
              <a:t>Monitoring and reporting sheets printed</a:t>
            </a:r>
          </a:p>
          <a:p>
            <a:pPr lvl="1"/>
            <a:r>
              <a:rPr lang="en-GB" dirty="0" smtClean="0"/>
              <a:t>Banner</a:t>
            </a:r>
          </a:p>
          <a:p>
            <a:r>
              <a:rPr lang="en-GB" dirty="0" smtClean="0"/>
              <a:t>Who</a:t>
            </a:r>
          </a:p>
          <a:p>
            <a:pPr lvl="1"/>
            <a:r>
              <a:rPr lang="en-GB" dirty="0" smtClean="0"/>
              <a:t>Everyone has a clear role</a:t>
            </a:r>
          </a:p>
          <a:p>
            <a:endParaRPr lang="en-GB" dirty="0" smtClean="0"/>
          </a:p>
          <a:p>
            <a:pPr marL="273050" lvl="1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US" sz="1800" dirty="0" smtClean="0">
              <a:latin typeface="Arial" charset="0"/>
            </a:endParaRPr>
          </a:p>
          <a:p>
            <a:endParaRPr lang="en-US" sz="1800" dirty="0" smtClean="0">
              <a:latin typeface="Arial" charset="0"/>
            </a:endParaRPr>
          </a:p>
          <a:p>
            <a:pPr marL="0" indent="0">
              <a:buNone/>
            </a:pPr>
            <a:endParaRPr lang="en-GB" sz="2000" dirty="0" smtClean="0">
              <a:latin typeface="Arial" charset="0"/>
            </a:endParaRPr>
          </a:p>
          <a:p>
            <a:endParaRPr lang="en-GB" sz="2000" dirty="0" smtClean="0">
              <a:latin typeface="Arial" charset="0"/>
            </a:endParaRPr>
          </a:p>
          <a:p>
            <a:endParaRPr lang="en-GB" sz="2000" dirty="0">
              <a:latin typeface="Arial" charset="0"/>
            </a:endParaRPr>
          </a:p>
          <a:p>
            <a:endParaRPr lang="en-GB" sz="2000" dirty="0" smtClean="0"/>
          </a:p>
        </p:txBody>
      </p:sp>
      <p:pic>
        <p:nvPicPr>
          <p:cNvPr id="2" name="Picture 1" descr="IMG_0141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03" r="-102"/>
          <a:stretch/>
        </p:blipFill>
        <p:spPr>
          <a:xfrm>
            <a:off x="179512" y="1674874"/>
            <a:ext cx="3384376" cy="4226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094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Planning a show - considerations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9872" y="1700808"/>
            <a:ext cx="5544616" cy="4118992"/>
          </a:xfrm>
        </p:spPr>
        <p:txBody>
          <a:bodyPr/>
          <a:lstStyle/>
          <a:p>
            <a:r>
              <a:rPr lang="en-GB" sz="2100" dirty="0" smtClean="0"/>
              <a:t>Is it safe to distribute goods?</a:t>
            </a:r>
          </a:p>
          <a:p>
            <a:pPr lvl="1"/>
            <a:r>
              <a:rPr lang="en-GB" sz="1900" dirty="0" smtClean="0"/>
              <a:t>If so, how will you do it?</a:t>
            </a:r>
          </a:p>
          <a:p>
            <a:pPr lvl="1"/>
            <a:r>
              <a:rPr lang="en-GB" sz="1900" dirty="0" smtClean="0"/>
              <a:t>Chaotic in Sierra Leone</a:t>
            </a:r>
          </a:p>
          <a:p>
            <a:r>
              <a:rPr lang="en-GB" sz="2100" dirty="0" smtClean="0"/>
              <a:t>Do you have the right technical knowledge to answer questions?</a:t>
            </a:r>
          </a:p>
          <a:p>
            <a:r>
              <a:rPr lang="en-GB" sz="2100" dirty="0" smtClean="0"/>
              <a:t>Do the community know you are coming</a:t>
            </a:r>
            <a:endParaRPr lang="en-GB" sz="2100" dirty="0"/>
          </a:p>
          <a:p>
            <a:r>
              <a:rPr lang="en-GB" sz="2100" dirty="0" smtClean="0"/>
              <a:t>Can someone advertise your arrival?</a:t>
            </a:r>
          </a:p>
          <a:p>
            <a:r>
              <a:rPr lang="en-GB" sz="2100" dirty="0" smtClean="0"/>
              <a:t>Do you need permission from the community leaders?</a:t>
            </a:r>
          </a:p>
          <a:p>
            <a:r>
              <a:rPr lang="en-GB" sz="2100" dirty="0" smtClean="0"/>
              <a:t>What if it rains?</a:t>
            </a:r>
          </a:p>
          <a:p>
            <a:endParaRPr lang="en-GB" sz="2100" dirty="0" smtClean="0"/>
          </a:p>
          <a:p>
            <a:endParaRPr lang="en-GB" sz="2100" dirty="0" smtClean="0"/>
          </a:p>
        </p:txBody>
      </p:sp>
      <p:pic>
        <p:nvPicPr>
          <p:cNvPr id="5" name="Picture 4" descr="IMG_6663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6" t="15250" r="12856"/>
          <a:stretch/>
        </p:blipFill>
        <p:spPr>
          <a:xfrm>
            <a:off x="179512" y="1700808"/>
            <a:ext cx="3096343" cy="4161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07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Questions?</a:t>
            </a:r>
            <a:endParaRPr lang="en-GB" dirty="0"/>
          </a:p>
        </p:txBody>
      </p:sp>
      <p:pic>
        <p:nvPicPr>
          <p:cNvPr id="5" name="Content Placeholder 4" descr="_MG_4384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1547664" y="1700807"/>
            <a:ext cx="7128792" cy="4202235"/>
          </a:xfrm>
        </p:spPr>
      </p:pic>
    </p:spTree>
    <p:extLst>
      <p:ext uri="{BB962C8B-B14F-4D97-AF65-F5344CB8AC3E}">
        <p14:creationId xmlns:p14="http://schemas.microsoft.com/office/powerpoint/2010/main" val="3806731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FRC_2011 presentation-F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A95F0ADE9F2AD449E2722195F92FF5E" ma:contentTypeVersion="12" ma:contentTypeDescription="Create a new document." ma:contentTypeScope="" ma:versionID="3d9e139adc0fee8e9b147f6fa369248e">
  <xsd:schema xmlns:xsd="http://www.w3.org/2001/XMLSchema" xmlns:xs="http://www.w3.org/2001/XMLSchema" xmlns:p="http://schemas.microsoft.com/office/2006/metadata/properties" xmlns:ns1="http://schemas.microsoft.com/sharepoint/v3" xmlns:ns2="1d4640d9-733a-4c6d-a542-95167bbe3566" xmlns:ns3="728a61b5-d4b1-4106-b4bc-8560b724855e" targetNamespace="http://schemas.microsoft.com/office/2006/metadata/properties" ma:root="true" ma:fieldsID="56a608405f79cc80536b80514e4274f0" ns1:_="" ns2:_="" ns3:_="">
    <xsd:import namespace="http://schemas.microsoft.com/sharepoint/v3"/>
    <xsd:import namespace="1d4640d9-733a-4c6d-a542-95167bbe3566"/>
    <xsd:import namespace="728a61b5-d4b1-4106-b4bc-8560b724855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1:_ip_UnifiedCompliancePolicyProperties" minOccurs="0"/>
                <xsd:element ref="ns1:_ip_UnifiedCompliancePolicyUIAction" minOccurs="0"/>
                <xsd:element ref="ns2:MediaServiceOCR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3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4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4640d9-733a-4c6d-a542-95167bbe35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internalName="MediaServiceLocatio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8a61b5-d4b1-4106-b4bc-8560b724855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0C2A61D4-91BD-4202-9D57-259FF12272EE}"/>
</file>

<file path=customXml/itemProps2.xml><?xml version="1.0" encoding="utf-8"?>
<ds:datastoreItem xmlns:ds="http://schemas.openxmlformats.org/officeDocument/2006/customXml" ds:itemID="{B9F1C0FB-709C-4B4D-AAAE-7D972F532CE1}"/>
</file>

<file path=customXml/itemProps3.xml><?xml version="1.0" encoding="utf-8"?>
<ds:datastoreItem xmlns:ds="http://schemas.openxmlformats.org/officeDocument/2006/customXml" ds:itemID="{B72BEE99-1C08-41D4-A2E7-CBE43EBF9CEE}"/>
</file>

<file path=docProps/app.xml><?xml version="1.0" encoding="utf-8"?>
<Properties xmlns="http://schemas.openxmlformats.org/officeDocument/2006/extended-properties" xmlns:vt="http://schemas.openxmlformats.org/officeDocument/2006/docPropsVTypes">
  <Template>IFRC_2011 presentation-FR</Template>
  <TotalTime>2521</TotalTime>
  <Words>255</Words>
  <Application>Microsoft Office PowerPoint</Application>
  <PresentationFormat>On-screen Show (4:3)</PresentationFormat>
  <Paragraphs>73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IFRC_2011 presentation-FR</vt:lpstr>
      <vt:lpstr>Roles and preparation Mobile Cinema</vt:lpstr>
      <vt:lpstr>Different roles at a mobile cinema</vt:lpstr>
      <vt:lpstr>Planning a mobile cinema – Before </vt:lpstr>
      <vt:lpstr>Planning a mobile cinema – Before </vt:lpstr>
      <vt:lpstr>Planning a show - considerations</vt:lpstr>
      <vt:lpstr>Questions?</vt:lpstr>
    </vt:vector>
  </TitlesOfParts>
  <Company>IFRC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Sharon Reader</dc:creator>
  <cp:lastModifiedBy>Sharon READER</cp:lastModifiedBy>
  <cp:revision>83</cp:revision>
  <cp:lastPrinted>2013-08-05T14:35:10Z</cp:lastPrinted>
  <dcterms:created xsi:type="dcterms:W3CDTF">2011-10-14T16:41:02Z</dcterms:created>
  <dcterms:modified xsi:type="dcterms:W3CDTF">2014-06-10T09:11:48Z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0x0101004A95F0ADE9F2AD449E2722195F92FF5E</vt:lpwstr>
  </property>
</Properties>
</file>