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diagrams/data1.xml" ContentType="application/vnd.openxmlformats-officedocument.drawingml.diagramData+xml"/>
  <Override PartName="/ppt/presentation.xml" ContentType="application/vnd.openxmlformats-officedocument.presentationml.presentation.main+xml"/>
  <Override PartName="/ppt/slides/slide16.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slideMasters/slideMaster1.xml" ContentType="application/vnd.openxmlformats-officedocument.presentationml.slideMaster+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handoutMasters/handoutMaster1.xml" ContentType="application/vnd.openxmlformats-officedocument.presentationml.handoutMaster+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diagrams/drawing1.xml" ContentType="application/vnd.ms-office.drawingml.diagramDrawing+xml"/>
  <Override PartName="/ppt/diagrams/quickStyle1.xml" ContentType="application/vnd.openxmlformats-officedocument.drawingml.diagramStyle+xml"/>
  <Override PartName="/ppt/diagrams/colors1.xml" ContentType="application/vnd.openxmlformats-officedocument.drawingml.diagramColors+xml"/>
  <Override PartName="/ppt/diagrams/layout1.xml" ContentType="application/vnd.openxmlformats-officedocument.drawingml.diagramLayout+xml"/>
  <Override PartName="/ppt/charts/chart2.xml" ContentType="application/vnd.openxmlformats-officedocument.drawingml.chart+xml"/>
  <Override PartName="/ppt/charts/chart1.xml" ContentType="application/vnd.openxmlformats-officedocument.drawingml.chart+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8"/>
  </p:notesMasterIdLst>
  <p:handoutMasterIdLst>
    <p:handoutMasterId r:id="rId19"/>
  </p:handoutMasterIdLst>
  <p:sldIdLst>
    <p:sldId id="283" r:id="rId2"/>
    <p:sldId id="310" r:id="rId3"/>
    <p:sldId id="344" r:id="rId4"/>
    <p:sldId id="346" r:id="rId5"/>
    <p:sldId id="349" r:id="rId6"/>
    <p:sldId id="351" r:id="rId7"/>
    <p:sldId id="350" r:id="rId8"/>
    <p:sldId id="352" r:id="rId9"/>
    <p:sldId id="347" r:id="rId10"/>
    <p:sldId id="348" r:id="rId11"/>
    <p:sldId id="355" r:id="rId12"/>
    <p:sldId id="345" r:id="rId13"/>
    <p:sldId id="353" r:id="rId14"/>
    <p:sldId id="354" r:id="rId15"/>
    <p:sldId id="356" r:id="rId16"/>
    <p:sldId id="337" r:id="rId17"/>
  </p:sldIdLst>
  <p:sldSz cx="9144000" cy="6858000" type="screen4x3"/>
  <p:notesSz cx="6669088" cy="9918700"/>
  <p:defaultTextStyle>
    <a:defPPr>
      <a:defRPr lang="en-GB"/>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1C21"/>
    <a:srgbClr val="541818"/>
    <a:srgbClr val="8B4907"/>
    <a:srgbClr val="5C4F46"/>
    <a:srgbClr val="66584E"/>
    <a:srgbClr val="E8C7B0"/>
    <a:srgbClr val="F4D1B9"/>
    <a:srgbClr val="B9BFC9"/>
  </p:clrMru>
  <p:extLst>
    <p:ext uri="{E76CE94A-603C-4142-B9EB-6D1370010A27}">
      <p14:discardImageEditData xmlns:p14="http://schemas.microsoft.com/office/powerpoint/2010/main" val="0"/>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64" autoAdjust="0"/>
    <p:restoredTop sz="94584" autoAdjust="0"/>
  </p:normalViewPr>
  <p:slideViewPr>
    <p:cSldViewPr>
      <p:cViewPr varScale="1">
        <p:scale>
          <a:sx n="65" d="100"/>
          <a:sy n="65" d="100"/>
        </p:scale>
        <p:origin x="-1238"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294" y="-86"/>
      </p:cViewPr>
      <p:guideLst>
        <p:guide orient="horz" pos="3124"/>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sharonreader:Documents:Sierra%20Leone:Mobile%20cinema:Evaluation:FINAL%20Mobile%20cinema%20evaluation%20stats%20(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sharonreader:Documents:Sierra%20Leone:Mobile%20cinema:Evaluation:graphs%20Mobile%20cinema%20evaluation%20sta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Handwashing</a:t>
            </a:r>
          </a:p>
        </c:rich>
      </c:tx>
      <c:overlay val="0"/>
    </c:title>
    <c:autoTitleDeleted val="0"/>
    <c:plotArea>
      <c:layout/>
      <c:barChart>
        <c:barDir val="col"/>
        <c:grouping val="clustered"/>
        <c:varyColors val="0"/>
        <c:ser>
          <c:idx val="0"/>
          <c:order val="0"/>
          <c:tx>
            <c:v>Before cinema</c:v>
          </c:tx>
          <c:invertIfNegative val="0"/>
          <c:cat>
            <c:strRef>
              <c:f>'TOTAL wout Kam'!$B$28:$E$28</c:f>
              <c:strCache>
                <c:ptCount val="4"/>
                <c:pt idx="0">
                  <c:v>Before touching food</c:v>
                </c:pt>
                <c:pt idx="1">
                  <c:v>after toilet</c:v>
                </c:pt>
                <c:pt idx="2">
                  <c:v>after cleaning baby</c:v>
                </c:pt>
                <c:pt idx="3">
                  <c:v>before eating</c:v>
                </c:pt>
              </c:strCache>
            </c:strRef>
          </c:cat>
          <c:val>
            <c:numRef>
              <c:f>'TOTAL wout Kam'!$B$30:$E$30</c:f>
              <c:numCache>
                <c:formatCode>0%</c:formatCode>
                <c:ptCount val="4"/>
                <c:pt idx="0">
                  <c:v>0.41758241758241799</c:v>
                </c:pt>
                <c:pt idx="1">
                  <c:v>0.76923076923076905</c:v>
                </c:pt>
                <c:pt idx="2">
                  <c:v>9.8901098901098897E-2</c:v>
                </c:pt>
                <c:pt idx="3">
                  <c:v>0.47252747252747201</c:v>
                </c:pt>
              </c:numCache>
            </c:numRef>
          </c:val>
        </c:ser>
        <c:ser>
          <c:idx val="1"/>
          <c:order val="1"/>
          <c:tx>
            <c:v>After cinema</c:v>
          </c:tx>
          <c:invertIfNegative val="0"/>
          <c:cat>
            <c:strRef>
              <c:f>'TOTAL wout Kam'!$B$28:$E$28</c:f>
              <c:strCache>
                <c:ptCount val="4"/>
                <c:pt idx="0">
                  <c:v>Before touching food</c:v>
                </c:pt>
                <c:pt idx="1">
                  <c:v>after toilet</c:v>
                </c:pt>
                <c:pt idx="2">
                  <c:v>after cleaning baby</c:v>
                </c:pt>
                <c:pt idx="3">
                  <c:v>before eating</c:v>
                </c:pt>
              </c:strCache>
            </c:strRef>
          </c:cat>
          <c:val>
            <c:numRef>
              <c:f>'TOTAL wout Kam'!$B$33:$E$33</c:f>
              <c:numCache>
                <c:formatCode>0%</c:formatCode>
                <c:ptCount val="4"/>
                <c:pt idx="0">
                  <c:v>0.56666666666666698</c:v>
                </c:pt>
                <c:pt idx="1">
                  <c:v>0.844444444444444</c:v>
                </c:pt>
                <c:pt idx="2">
                  <c:v>0.1</c:v>
                </c:pt>
                <c:pt idx="3">
                  <c:v>0.44444444444444398</c:v>
                </c:pt>
              </c:numCache>
            </c:numRef>
          </c:val>
        </c:ser>
        <c:dLbls>
          <c:showLegendKey val="0"/>
          <c:showVal val="1"/>
          <c:showCatName val="0"/>
          <c:showSerName val="0"/>
          <c:showPercent val="0"/>
          <c:showBubbleSize val="0"/>
        </c:dLbls>
        <c:gapWidth val="150"/>
        <c:overlap val="-25"/>
        <c:axId val="268284672"/>
        <c:axId val="268286208"/>
      </c:barChart>
      <c:catAx>
        <c:axId val="268284672"/>
        <c:scaling>
          <c:orientation val="minMax"/>
        </c:scaling>
        <c:delete val="0"/>
        <c:axPos val="b"/>
        <c:majorTickMark val="none"/>
        <c:minorTickMark val="none"/>
        <c:tickLblPos val="nextTo"/>
        <c:crossAx val="268286208"/>
        <c:crosses val="autoZero"/>
        <c:auto val="1"/>
        <c:lblAlgn val="ctr"/>
        <c:lblOffset val="100"/>
        <c:noMultiLvlLbl val="0"/>
      </c:catAx>
      <c:valAx>
        <c:axId val="268286208"/>
        <c:scaling>
          <c:orientation val="minMax"/>
        </c:scaling>
        <c:delete val="1"/>
        <c:axPos val="l"/>
        <c:numFmt formatCode="0%" sourceLinked="1"/>
        <c:majorTickMark val="out"/>
        <c:minorTickMark val="none"/>
        <c:tickLblPos val="none"/>
        <c:crossAx val="268284672"/>
        <c:crosses val="autoZero"/>
        <c:crossBetween val="between"/>
      </c:valAx>
    </c:plotArea>
    <c:legend>
      <c:legendPos val="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How do you make water safe to drink?</a:t>
            </a:r>
          </a:p>
        </c:rich>
      </c:tx>
      <c:overlay val="0"/>
    </c:title>
    <c:autoTitleDeleted val="0"/>
    <c:plotArea>
      <c:layout/>
      <c:barChart>
        <c:barDir val="col"/>
        <c:grouping val="clustered"/>
        <c:varyColors val="0"/>
        <c:ser>
          <c:idx val="0"/>
          <c:order val="0"/>
          <c:tx>
            <c:strRef>
              <c:f>Graphs!$N$42</c:f>
              <c:strCache>
                <c:ptCount val="1"/>
                <c:pt idx="0">
                  <c:v>% before cinema</c:v>
                </c:pt>
              </c:strCache>
            </c:strRef>
          </c:tx>
          <c:invertIfNegative val="0"/>
          <c:cat>
            <c:strRef>
              <c:f>Graphs!$O$39:$P$41</c:f>
              <c:strCache>
                <c:ptCount val="2"/>
                <c:pt idx="0">
                  <c:v>Boiling</c:v>
                </c:pt>
                <c:pt idx="1">
                  <c:v>Filter</c:v>
                </c:pt>
              </c:strCache>
            </c:strRef>
          </c:cat>
          <c:val>
            <c:numRef>
              <c:f>Graphs!$O$42:$P$42</c:f>
              <c:numCache>
                <c:formatCode>0%</c:formatCode>
                <c:ptCount val="2"/>
                <c:pt idx="0">
                  <c:v>0.61475409836065598</c:v>
                </c:pt>
                <c:pt idx="1">
                  <c:v>0.43442622950819698</c:v>
                </c:pt>
              </c:numCache>
            </c:numRef>
          </c:val>
        </c:ser>
        <c:ser>
          <c:idx val="1"/>
          <c:order val="1"/>
          <c:tx>
            <c:strRef>
              <c:f>Graphs!$N$43</c:f>
              <c:strCache>
                <c:ptCount val="1"/>
                <c:pt idx="0">
                  <c:v>% after cinema</c:v>
                </c:pt>
              </c:strCache>
            </c:strRef>
          </c:tx>
          <c:invertIfNegative val="0"/>
          <c:cat>
            <c:strRef>
              <c:f>Graphs!$O$39:$P$41</c:f>
              <c:strCache>
                <c:ptCount val="2"/>
                <c:pt idx="0">
                  <c:v>Boiling</c:v>
                </c:pt>
                <c:pt idx="1">
                  <c:v>Filter</c:v>
                </c:pt>
              </c:strCache>
            </c:strRef>
          </c:cat>
          <c:val>
            <c:numRef>
              <c:f>Graphs!$O$43:$P$43</c:f>
              <c:numCache>
                <c:formatCode>0%</c:formatCode>
                <c:ptCount val="2"/>
                <c:pt idx="0">
                  <c:v>0.855855855855856</c:v>
                </c:pt>
                <c:pt idx="1">
                  <c:v>0.71171171171171199</c:v>
                </c:pt>
              </c:numCache>
            </c:numRef>
          </c:val>
        </c:ser>
        <c:dLbls>
          <c:showLegendKey val="0"/>
          <c:showVal val="1"/>
          <c:showCatName val="0"/>
          <c:showSerName val="0"/>
          <c:showPercent val="0"/>
          <c:showBubbleSize val="0"/>
        </c:dLbls>
        <c:gapWidth val="150"/>
        <c:overlap val="-25"/>
        <c:axId val="280797568"/>
        <c:axId val="280799104"/>
      </c:barChart>
      <c:catAx>
        <c:axId val="280797568"/>
        <c:scaling>
          <c:orientation val="minMax"/>
        </c:scaling>
        <c:delete val="0"/>
        <c:axPos val="b"/>
        <c:majorTickMark val="none"/>
        <c:minorTickMark val="none"/>
        <c:tickLblPos val="nextTo"/>
        <c:crossAx val="280799104"/>
        <c:crosses val="autoZero"/>
        <c:auto val="1"/>
        <c:lblAlgn val="ctr"/>
        <c:lblOffset val="100"/>
        <c:noMultiLvlLbl val="0"/>
      </c:catAx>
      <c:valAx>
        <c:axId val="280799104"/>
        <c:scaling>
          <c:orientation val="minMax"/>
        </c:scaling>
        <c:delete val="1"/>
        <c:axPos val="l"/>
        <c:numFmt formatCode="0%" sourceLinked="1"/>
        <c:majorTickMark val="out"/>
        <c:minorTickMark val="none"/>
        <c:tickLblPos val="none"/>
        <c:crossAx val="280797568"/>
        <c:crosses val="autoZero"/>
        <c:crossBetween val="between"/>
      </c:valAx>
    </c:plotArea>
    <c:legend>
      <c:legendPos val="t"/>
      <c:overlay val="0"/>
    </c:legend>
    <c:plotVisOnly val="1"/>
    <c:dispBlanksAs val="gap"/>
    <c:showDLblsOverMax val="0"/>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D7C6EF-B433-4129-B187-5B9BA623DE16}" type="doc">
      <dgm:prSet loTypeId="urn:microsoft.com/office/officeart/2005/8/layout/cycle5" loCatId="cycle" qsTypeId="urn:microsoft.com/office/officeart/2005/8/quickstyle/simple1" qsCatId="simple" csTypeId="urn:microsoft.com/office/officeart/2005/8/colors/accent2_2" csCatId="accent2" phldr="1"/>
      <dgm:spPr/>
      <dgm:t>
        <a:bodyPr/>
        <a:lstStyle/>
        <a:p>
          <a:endParaRPr lang="en-GB"/>
        </a:p>
      </dgm:t>
    </dgm:pt>
    <dgm:pt modelId="{454DB27D-B973-4622-9E94-91551BD298D0}">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GB" sz="2000" dirty="0" smtClean="0">
              <a:latin typeface="Arial" charset="0"/>
            </a:rPr>
            <a:t>Provide reports to the donor</a:t>
          </a:r>
        </a:p>
      </dgm:t>
    </dgm:pt>
    <dgm:pt modelId="{1FA125BF-70DC-4093-8B5C-6B585AE33629}" type="parTrans" cxnId="{A5090DBB-7404-42B7-A53D-C488C25F5809}">
      <dgm:prSet/>
      <dgm:spPr/>
      <dgm:t>
        <a:bodyPr/>
        <a:lstStyle/>
        <a:p>
          <a:endParaRPr lang="en-GB" sz="2000"/>
        </a:p>
      </dgm:t>
    </dgm:pt>
    <dgm:pt modelId="{1FB6F2FA-A921-4826-8107-1C603DE02607}" type="sibTrans" cxnId="{A5090DBB-7404-42B7-A53D-C488C25F5809}">
      <dgm:prSet/>
      <dgm:spPr/>
      <dgm:t>
        <a:bodyPr/>
        <a:lstStyle/>
        <a:p>
          <a:endParaRPr lang="en-GB" sz="2000"/>
        </a:p>
      </dgm:t>
    </dgm:pt>
    <dgm:pt modelId="{F219AE13-5CF4-43B3-9042-DB537E7303EB}">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GB" sz="2000" dirty="0" smtClean="0">
              <a:latin typeface="Arial" charset="0"/>
            </a:rPr>
            <a:t>Show impact of our activities</a:t>
          </a:r>
        </a:p>
      </dgm:t>
    </dgm:pt>
    <dgm:pt modelId="{DBF38945-FCAF-4B58-A50B-A001D1BA3E3E}" type="parTrans" cxnId="{8E861660-BEF3-4CB3-9CA5-D63724C1C838}">
      <dgm:prSet/>
      <dgm:spPr/>
      <dgm:t>
        <a:bodyPr/>
        <a:lstStyle/>
        <a:p>
          <a:endParaRPr lang="en-GB" sz="2000"/>
        </a:p>
      </dgm:t>
    </dgm:pt>
    <dgm:pt modelId="{D71AF51D-6C36-4EC1-97CD-24A923475FA7}" type="sibTrans" cxnId="{8E861660-BEF3-4CB3-9CA5-D63724C1C838}">
      <dgm:prSet/>
      <dgm:spPr/>
      <dgm:t>
        <a:bodyPr/>
        <a:lstStyle/>
        <a:p>
          <a:endParaRPr lang="en-GB" sz="2000"/>
        </a:p>
      </dgm:t>
    </dgm:pt>
    <dgm:pt modelId="{33601B10-1A53-442F-970C-CC9ED1AC93A1}">
      <dgm:prSet phldrT="[Text]" custT="1"/>
      <dgm:spPr/>
      <dgm:t>
        <a:bodyPr/>
        <a:lstStyle/>
        <a:p>
          <a:r>
            <a:rPr lang="en-GB" sz="2000" dirty="0" smtClean="0">
              <a:latin typeface="Arial" charset="0"/>
            </a:rPr>
            <a:t>Get more funds </a:t>
          </a:r>
          <a:endParaRPr lang="en-GB" sz="2000" dirty="0"/>
        </a:p>
      </dgm:t>
    </dgm:pt>
    <dgm:pt modelId="{B6C328E1-5A84-4BFA-BC59-9DC9B884B441}" type="parTrans" cxnId="{C3174FAC-A778-4934-8317-97046C30B322}">
      <dgm:prSet/>
      <dgm:spPr/>
      <dgm:t>
        <a:bodyPr/>
        <a:lstStyle/>
        <a:p>
          <a:endParaRPr lang="en-GB" sz="2000"/>
        </a:p>
      </dgm:t>
    </dgm:pt>
    <dgm:pt modelId="{B94E3A83-F594-4909-BAE2-84D7C3F199A6}" type="sibTrans" cxnId="{C3174FAC-A778-4934-8317-97046C30B322}">
      <dgm:prSet/>
      <dgm:spPr/>
      <dgm:t>
        <a:bodyPr/>
        <a:lstStyle/>
        <a:p>
          <a:endParaRPr lang="en-GB" sz="2000"/>
        </a:p>
      </dgm:t>
    </dgm:pt>
    <dgm:pt modelId="{B698A508-C901-40E4-B9D6-0637728C97FB}">
      <dgm:prSet phldrT="[Text]" custT="1"/>
      <dgm:spPr/>
      <dgm:t>
        <a:bodyPr/>
        <a:lstStyle/>
        <a:p>
          <a:r>
            <a:rPr lang="en-GB" sz="2000" dirty="0" smtClean="0"/>
            <a:t>Keep doing activities</a:t>
          </a:r>
          <a:endParaRPr lang="en-GB" sz="2000" dirty="0"/>
        </a:p>
      </dgm:t>
    </dgm:pt>
    <dgm:pt modelId="{7E6F4469-C918-45C6-BFA5-993375352606}" type="parTrans" cxnId="{1B65FACE-519E-40A9-90C7-8876A399F816}">
      <dgm:prSet/>
      <dgm:spPr/>
      <dgm:t>
        <a:bodyPr/>
        <a:lstStyle/>
        <a:p>
          <a:endParaRPr lang="en-GB" sz="2000"/>
        </a:p>
      </dgm:t>
    </dgm:pt>
    <dgm:pt modelId="{CD336C4E-134E-4D12-B7BF-7F1F89E9057C}" type="sibTrans" cxnId="{1B65FACE-519E-40A9-90C7-8876A399F816}">
      <dgm:prSet/>
      <dgm:spPr/>
      <dgm:t>
        <a:bodyPr/>
        <a:lstStyle/>
        <a:p>
          <a:endParaRPr lang="en-GB" sz="2000"/>
        </a:p>
      </dgm:t>
    </dgm:pt>
    <dgm:pt modelId="{4157C630-3485-411E-943C-0FC2FB0425D6}" type="pres">
      <dgm:prSet presAssocID="{91D7C6EF-B433-4129-B187-5B9BA623DE16}" presName="cycle" presStyleCnt="0">
        <dgm:presLayoutVars>
          <dgm:dir/>
          <dgm:resizeHandles val="exact"/>
        </dgm:presLayoutVars>
      </dgm:prSet>
      <dgm:spPr/>
      <dgm:t>
        <a:bodyPr/>
        <a:lstStyle/>
        <a:p>
          <a:endParaRPr lang="en-US"/>
        </a:p>
      </dgm:t>
    </dgm:pt>
    <dgm:pt modelId="{7FF1B847-9178-4B5C-9BF7-7BC4501FBC21}" type="pres">
      <dgm:prSet presAssocID="{454DB27D-B973-4622-9E94-91551BD298D0}" presName="node" presStyleLbl="node1" presStyleIdx="0" presStyleCnt="4" custScaleX="185099">
        <dgm:presLayoutVars>
          <dgm:bulletEnabled val="1"/>
        </dgm:presLayoutVars>
      </dgm:prSet>
      <dgm:spPr/>
      <dgm:t>
        <a:bodyPr/>
        <a:lstStyle/>
        <a:p>
          <a:endParaRPr lang="en-GB"/>
        </a:p>
      </dgm:t>
    </dgm:pt>
    <dgm:pt modelId="{AE2762CD-C445-48B3-9F71-A3BECB0B9F72}" type="pres">
      <dgm:prSet presAssocID="{454DB27D-B973-4622-9E94-91551BD298D0}" presName="spNode" presStyleCnt="0"/>
      <dgm:spPr/>
    </dgm:pt>
    <dgm:pt modelId="{0D6A4954-A3BF-42A1-BE49-8036BF99B2A6}" type="pres">
      <dgm:prSet presAssocID="{1FB6F2FA-A921-4826-8107-1C603DE02607}" presName="sibTrans" presStyleLbl="sibTrans1D1" presStyleIdx="0" presStyleCnt="4"/>
      <dgm:spPr/>
      <dgm:t>
        <a:bodyPr/>
        <a:lstStyle/>
        <a:p>
          <a:endParaRPr lang="en-US"/>
        </a:p>
      </dgm:t>
    </dgm:pt>
    <dgm:pt modelId="{59542C4D-167A-450D-9E85-DD78317A50E2}" type="pres">
      <dgm:prSet presAssocID="{F219AE13-5CF4-43B3-9042-DB537E7303EB}" presName="node" presStyleLbl="node1" presStyleIdx="1" presStyleCnt="4" custScaleX="164843" custScaleY="125569">
        <dgm:presLayoutVars>
          <dgm:bulletEnabled val="1"/>
        </dgm:presLayoutVars>
      </dgm:prSet>
      <dgm:spPr/>
      <dgm:t>
        <a:bodyPr/>
        <a:lstStyle/>
        <a:p>
          <a:endParaRPr lang="en-GB"/>
        </a:p>
      </dgm:t>
    </dgm:pt>
    <dgm:pt modelId="{9EEC089B-5CFC-4059-A41D-92235D0B3F08}" type="pres">
      <dgm:prSet presAssocID="{F219AE13-5CF4-43B3-9042-DB537E7303EB}" presName="spNode" presStyleCnt="0"/>
      <dgm:spPr/>
    </dgm:pt>
    <dgm:pt modelId="{CB51931B-2E96-43FA-B248-139F1FCAC180}" type="pres">
      <dgm:prSet presAssocID="{D71AF51D-6C36-4EC1-97CD-24A923475FA7}" presName="sibTrans" presStyleLbl="sibTrans1D1" presStyleIdx="1" presStyleCnt="4"/>
      <dgm:spPr/>
      <dgm:t>
        <a:bodyPr/>
        <a:lstStyle/>
        <a:p>
          <a:endParaRPr lang="en-US"/>
        </a:p>
      </dgm:t>
    </dgm:pt>
    <dgm:pt modelId="{F31E9F35-37C5-46E2-B81C-6261F6B35976}" type="pres">
      <dgm:prSet presAssocID="{33601B10-1A53-442F-970C-CC9ED1AC93A1}" presName="node" presStyleLbl="node1" presStyleIdx="2" presStyleCnt="4" custScaleX="185099">
        <dgm:presLayoutVars>
          <dgm:bulletEnabled val="1"/>
        </dgm:presLayoutVars>
      </dgm:prSet>
      <dgm:spPr/>
      <dgm:t>
        <a:bodyPr/>
        <a:lstStyle/>
        <a:p>
          <a:endParaRPr lang="en-US"/>
        </a:p>
      </dgm:t>
    </dgm:pt>
    <dgm:pt modelId="{B407A181-8E57-40D3-8743-0DF3499DCC9A}" type="pres">
      <dgm:prSet presAssocID="{33601B10-1A53-442F-970C-CC9ED1AC93A1}" presName="spNode" presStyleCnt="0"/>
      <dgm:spPr/>
    </dgm:pt>
    <dgm:pt modelId="{960036BF-2C80-49EE-B8E9-C77B0927DA0A}" type="pres">
      <dgm:prSet presAssocID="{B94E3A83-F594-4909-BAE2-84D7C3F199A6}" presName="sibTrans" presStyleLbl="sibTrans1D1" presStyleIdx="2" presStyleCnt="4"/>
      <dgm:spPr/>
      <dgm:t>
        <a:bodyPr/>
        <a:lstStyle/>
        <a:p>
          <a:endParaRPr lang="en-US"/>
        </a:p>
      </dgm:t>
    </dgm:pt>
    <dgm:pt modelId="{9185F9F2-3DB8-45C7-AB35-549F5DD2685F}" type="pres">
      <dgm:prSet presAssocID="{B698A508-C901-40E4-B9D6-0637728C97FB}" presName="node" presStyleLbl="node1" presStyleIdx="3" presStyleCnt="4" custScaleX="157178" custScaleY="125569">
        <dgm:presLayoutVars>
          <dgm:bulletEnabled val="1"/>
        </dgm:presLayoutVars>
      </dgm:prSet>
      <dgm:spPr/>
      <dgm:t>
        <a:bodyPr/>
        <a:lstStyle/>
        <a:p>
          <a:endParaRPr lang="en-US"/>
        </a:p>
      </dgm:t>
    </dgm:pt>
    <dgm:pt modelId="{7738A5B7-F0E6-4E81-A839-F0B99662E295}" type="pres">
      <dgm:prSet presAssocID="{B698A508-C901-40E4-B9D6-0637728C97FB}" presName="spNode" presStyleCnt="0"/>
      <dgm:spPr/>
    </dgm:pt>
    <dgm:pt modelId="{604871D7-5E5F-4607-9997-102D75B98061}" type="pres">
      <dgm:prSet presAssocID="{CD336C4E-134E-4D12-B7BF-7F1F89E9057C}" presName="sibTrans" presStyleLbl="sibTrans1D1" presStyleIdx="3" presStyleCnt="4"/>
      <dgm:spPr/>
      <dgm:t>
        <a:bodyPr/>
        <a:lstStyle/>
        <a:p>
          <a:endParaRPr lang="en-US"/>
        </a:p>
      </dgm:t>
    </dgm:pt>
  </dgm:ptLst>
  <dgm:cxnLst>
    <dgm:cxn modelId="{5077944B-54E6-4230-B062-4D75F9A9F599}" type="presOf" srcId="{1FB6F2FA-A921-4826-8107-1C603DE02607}" destId="{0D6A4954-A3BF-42A1-BE49-8036BF99B2A6}" srcOrd="0" destOrd="0" presId="urn:microsoft.com/office/officeart/2005/8/layout/cycle5"/>
    <dgm:cxn modelId="{2F9C62FD-FF1F-463B-9BEB-53F7D01B8F9E}" type="presOf" srcId="{D71AF51D-6C36-4EC1-97CD-24A923475FA7}" destId="{CB51931B-2E96-43FA-B248-139F1FCAC180}" srcOrd="0" destOrd="0" presId="urn:microsoft.com/office/officeart/2005/8/layout/cycle5"/>
    <dgm:cxn modelId="{C3174FAC-A778-4934-8317-97046C30B322}" srcId="{91D7C6EF-B433-4129-B187-5B9BA623DE16}" destId="{33601B10-1A53-442F-970C-CC9ED1AC93A1}" srcOrd="2" destOrd="0" parTransId="{B6C328E1-5A84-4BFA-BC59-9DC9B884B441}" sibTransId="{B94E3A83-F594-4909-BAE2-84D7C3F199A6}"/>
    <dgm:cxn modelId="{484BA9EE-D021-40A0-893C-5CD9DAD0F9AB}" type="presOf" srcId="{B698A508-C901-40E4-B9D6-0637728C97FB}" destId="{9185F9F2-3DB8-45C7-AB35-549F5DD2685F}" srcOrd="0" destOrd="0" presId="urn:microsoft.com/office/officeart/2005/8/layout/cycle5"/>
    <dgm:cxn modelId="{8E861660-BEF3-4CB3-9CA5-D63724C1C838}" srcId="{91D7C6EF-B433-4129-B187-5B9BA623DE16}" destId="{F219AE13-5CF4-43B3-9042-DB537E7303EB}" srcOrd="1" destOrd="0" parTransId="{DBF38945-FCAF-4B58-A50B-A001D1BA3E3E}" sibTransId="{D71AF51D-6C36-4EC1-97CD-24A923475FA7}"/>
    <dgm:cxn modelId="{2F05DBCE-8B26-408D-922A-B1B8916E0AF1}" type="presOf" srcId="{B94E3A83-F594-4909-BAE2-84D7C3F199A6}" destId="{960036BF-2C80-49EE-B8E9-C77B0927DA0A}" srcOrd="0" destOrd="0" presId="urn:microsoft.com/office/officeart/2005/8/layout/cycle5"/>
    <dgm:cxn modelId="{9CFDD524-AC60-4982-A0B7-884991126182}" type="presOf" srcId="{91D7C6EF-B433-4129-B187-5B9BA623DE16}" destId="{4157C630-3485-411E-943C-0FC2FB0425D6}" srcOrd="0" destOrd="0" presId="urn:microsoft.com/office/officeart/2005/8/layout/cycle5"/>
    <dgm:cxn modelId="{0E4B7165-9053-412A-B08E-04B0C7051099}" type="presOf" srcId="{CD336C4E-134E-4D12-B7BF-7F1F89E9057C}" destId="{604871D7-5E5F-4607-9997-102D75B98061}" srcOrd="0" destOrd="0" presId="urn:microsoft.com/office/officeart/2005/8/layout/cycle5"/>
    <dgm:cxn modelId="{738B2319-DAB1-45B0-B2C8-EAF76F96F7BA}" type="presOf" srcId="{454DB27D-B973-4622-9E94-91551BD298D0}" destId="{7FF1B847-9178-4B5C-9BF7-7BC4501FBC21}" srcOrd="0" destOrd="0" presId="urn:microsoft.com/office/officeart/2005/8/layout/cycle5"/>
    <dgm:cxn modelId="{1B65FACE-519E-40A9-90C7-8876A399F816}" srcId="{91D7C6EF-B433-4129-B187-5B9BA623DE16}" destId="{B698A508-C901-40E4-B9D6-0637728C97FB}" srcOrd="3" destOrd="0" parTransId="{7E6F4469-C918-45C6-BFA5-993375352606}" sibTransId="{CD336C4E-134E-4D12-B7BF-7F1F89E9057C}"/>
    <dgm:cxn modelId="{C90A9DC6-CB43-40F1-8781-2C03363A2002}" type="presOf" srcId="{33601B10-1A53-442F-970C-CC9ED1AC93A1}" destId="{F31E9F35-37C5-46E2-B81C-6261F6B35976}" srcOrd="0" destOrd="0" presId="urn:microsoft.com/office/officeart/2005/8/layout/cycle5"/>
    <dgm:cxn modelId="{A5090DBB-7404-42B7-A53D-C488C25F5809}" srcId="{91D7C6EF-B433-4129-B187-5B9BA623DE16}" destId="{454DB27D-B973-4622-9E94-91551BD298D0}" srcOrd="0" destOrd="0" parTransId="{1FA125BF-70DC-4093-8B5C-6B585AE33629}" sibTransId="{1FB6F2FA-A921-4826-8107-1C603DE02607}"/>
    <dgm:cxn modelId="{F567FC1B-B876-41B9-9EA6-EA274123BAEE}" type="presOf" srcId="{F219AE13-5CF4-43B3-9042-DB537E7303EB}" destId="{59542C4D-167A-450D-9E85-DD78317A50E2}" srcOrd="0" destOrd="0" presId="urn:microsoft.com/office/officeart/2005/8/layout/cycle5"/>
    <dgm:cxn modelId="{0A9054CA-F793-413C-96CF-CE97A625B46E}" type="presParOf" srcId="{4157C630-3485-411E-943C-0FC2FB0425D6}" destId="{7FF1B847-9178-4B5C-9BF7-7BC4501FBC21}" srcOrd="0" destOrd="0" presId="urn:microsoft.com/office/officeart/2005/8/layout/cycle5"/>
    <dgm:cxn modelId="{E6B2CE07-7E5D-4C4C-AEDF-9585987A0BD8}" type="presParOf" srcId="{4157C630-3485-411E-943C-0FC2FB0425D6}" destId="{AE2762CD-C445-48B3-9F71-A3BECB0B9F72}" srcOrd="1" destOrd="0" presId="urn:microsoft.com/office/officeart/2005/8/layout/cycle5"/>
    <dgm:cxn modelId="{8D71C1AC-8E97-448E-A604-81CBE1B1940D}" type="presParOf" srcId="{4157C630-3485-411E-943C-0FC2FB0425D6}" destId="{0D6A4954-A3BF-42A1-BE49-8036BF99B2A6}" srcOrd="2" destOrd="0" presId="urn:microsoft.com/office/officeart/2005/8/layout/cycle5"/>
    <dgm:cxn modelId="{C033B445-A67E-4077-8FE5-29ACC0C25935}" type="presParOf" srcId="{4157C630-3485-411E-943C-0FC2FB0425D6}" destId="{59542C4D-167A-450D-9E85-DD78317A50E2}" srcOrd="3" destOrd="0" presId="urn:microsoft.com/office/officeart/2005/8/layout/cycle5"/>
    <dgm:cxn modelId="{9D33D454-A9F9-4B5A-9D6B-26BF3BBC125B}" type="presParOf" srcId="{4157C630-3485-411E-943C-0FC2FB0425D6}" destId="{9EEC089B-5CFC-4059-A41D-92235D0B3F08}" srcOrd="4" destOrd="0" presId="urn:microsoft.com/office/officeart/2005/8/layout/cycle5"/>
    <dgm:cxn modelId="{C09C901F-2D3B-457C-8E25-C38B49AE2817}" type="presParOf" srcId="{4157C630-3485-411E-943C-0FC2FB0425D6}" destId="{CB51931B-2E96-43FA-B248-139F1FCAC180}" srcOrd="5" destOrd="0" presId="urn:microsoft.com/office/officeart/2005/8/layout/cycle5"/>
    <dgm:cxn modelId="{93777316-9231-4B7F-A3BE-5631C0629E6B}" type="presParOf" srcId="{4157C630-3485-411E-943C-0FC2FB0425D6}" destId="{F31E9F35-37C5-46E2-B81C-6261F6B35976}" srcOrd="6" destOrd="0" presId="urn:microsoft.com/office/officeart/2005/8/layout/cycle5"/>
    <dgm:cxn modelId="{F0E23CC3-7AC9-4F01-ABA2-A1C93C447A43}" type="presParOf" srcId="{4157C630-3485-411E-943C-0FC2FB0425D6}" destId="{B407A181-8E57-40D3-8743-0DF3499DCC9A}" srcOrd="7" destOrd="0" presId="urn:microsoft.com/office/officeart/2005/8/layout/cycle5"/>
    <dgm:cxn modelId="{B510E037-A169-4E37-B008-EBEFE5E47F3E}" type="presParOf" srcId="{4157C630-3485-411E-943C-0FC2FB0425D6}" destId="{960036BF-2C80-49EE-B8E9-C77B0927DA0A}" srcOrd="8" destOrd="0" presId="urn:microsoft.com/office/officeart/2005/8/layout/cycle5"/>
    <dgm:cxn modelId="{F4BCB81B-ED79-4E55-B853-CF5533E0C706}" type="presParOf" srcId="{4157C630-3485-411E-943C-0FC2FB0425D6}" destId="{9185F9F2-3DB8-45C7-AB35-549F5DD2685F}" srcOrd="9" destOrd="0" presId="urn:microsoft.com/office/officeart/2005/8/layout/cycle5"/>
    <dgm:cxn modelId="{2DC5838B-F4FC-43A9-90BA-6EFB9E5B7C9B}" type="presParOf" srcId="{4157C630-3485-411E-943C-0FC2FB0425D6}" destId="{7738A5B7-F0E6-4E81-A839-F0B99662E295}" srcOrd="10" destOrd="0" presId="urn:microsoft.com/office/officeart/2005/8/layout/cycle5"/>
    <dgm:cxn modelId="{1C8F21E1-AAD7-4985-9E27-526868230F9A}" type="presParOf" srcId="{4157C630-3485-411E-943C-0FC2FB0425D6}" destId="{604871D7-5E5F-4607-9997-102D75B98061}"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9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5935"/>
          </a:xfrm>
          <a:prstGeom prst="rect">
            <a:avLst/>
          </a:prstGeom>
        </p:spPr>
        <p:txBody>
          <a:bodyPr vert="horz" lIns="91440" tIns="45720" rIns="91440" bIns="45720" rtlCol="0"/>
          <a:lstStyle>
            <a:lvl1pPr algn="r">
              <a:defRPr sz="1200"/>
            </a:lvl1pPr>
          </a:lstStyle>
          <a:p>
            <a:fld id="{B0076D52-40F4-4C14-B5A8-C020DC32EB29}" type="datetimeFigureOut">
              <a:rPr lang="en-GB" smtClean="0"/>
              <a:t>11/06/2014</a:t>
            </a:fld>
            <a:endParaRPr lang="en-GB"/>
          </a:p>
        </p:txBody>
      </p:sp>
      <p:sp>
        <p:nvSpPr>
          <p:cNvPr id="4" name="Footer Placeholder 3"/>
          <p:cNvSpPr>
            <a:spLocks noGrp="1"/>
          </p:cNvSpPr>
          <p:nvPr>
            <p:ph type="ftr" sz="quarter" idx="2"/>
          </p:nvPr>
        </p:nvSpPr>
        <p:spPr>
          <a:xfrm>
            <a:off x="0" y="9421044"/>
            <a:ext cx="2889938" cy="49593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1044"/>
            <a:ext cx="2889938" cy="495935"/>
          </a:xfrm>
          <a:prstGeom prst="rect">
            <a:avLst/>
          </a:prstGeom>
        </p:spPr>
        <p:txBody>
          <a:bodyPr vert="horz" lIns="91440" tIns="45720" rIns="91440" bIns="45720" rtlCol="0" anchor="b"/>
          <a:lstStyle>
            <a:lvl1pPr algn="r">
              <a:defRPr sz="1200"/>
            </a:lvl1pPr>
          </a:lstStyle>
          <a:p>
            <a:fld id="{7EFAA173-BEA6-4D1B-AFB8-E35F29695FC1}" type="slidenum">
              <a:rPr lang="en-GB" smtClean="0"/>
              <a:t>‹#›</a:t>
            </a:fld>
            <a:endParaRPr lang="en-GB"/>
          </a:p>
        </p:txBody>
      </p:sp>
    </p:spTree>
    <p:extLst>
      <p:ext uri="{BB962C8B-B14F-4D97-AF65-F5344CB8AC3E}">
        <p14:creationId xmlns:p14="http://schemas.microsoft.com/office/powerpoint/2010/main" val="1024357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93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777607" y="0"/>
            <a:ext cx="2889938" cy="495935"/>
          </a:xfrm>
          <a:prstGeom prst="rect">
            <a:avLst/>
          </a:prstGeom>
        </p:spPr>
        <p:txBody>
          <a:bodyPr vert="horz" lIns="91440" tIns="45720" rIns="91440" bIns="45720" rtlCol="0"/>
          <a:lstStyle>
            <a:lvl1pPr algn="r">
              <a:defRPr sz="1200"/>
            </a:lvl1pPr>
          </a:lstStyle>
          <a:p>
            <a:fld id="{FFC3DBED-2602-425C-8B4D-22A7210BC0E2}" type="datetimeFigureOut">
              <a:rPr lang="en-GB" smtClean="0"/>
              <a:pPr/>
              <a:t>11/06/2014</a:t>
            </a:fld>
            <a:endParaRPr lang="en-GB" dirty="0"/>
          </a:p>
        </p:txBody>
      </p:sp>
      <p:sp>
        <p:nvSpPr>
          <p:cNvPr id="4" name="Slide Image Placeholder 3"/>
          <p:cNvSpPr>
            <a:spLocks noGrp="1" noRot="1" noChangeAspect="1"/>
          </p:cNvSpPr>
          <p:nvPr>
            <p:ph type="sldImg" idx="2"/>
          </p:nvPr>
        </p:nvSpPr>
        <p:spPr>
          <a:xfrm>
            <a:off x="930275" y="744538"/>
            <a:ext cx="3495675" cy="26225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66909" y="3553394"/>
            <a:ext cx="5335270" cy="56214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1044"/>
            <a:ext cx="2889938" cy="49593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777607" y="9421044"/>
            <a:ext cx="2889938" cy="495935"/>
          </a:xfrm>
          <a:prstGeom prst="rect">
            <a:avLst/>
          </a:prstGeom>
        </p:spPr>
        <p:txBody>
          <a:bodyPr vert="horz" lIns="91440" tIns="45720" rIns="91440" bIns="45720" rtlCol="0" anchor="b"/>
          <a:lstStyle>
            <a:lvl1pPr algn="r">
              <a:defRPr sz="1200"/>
            </a:lvl1pPr>
          </a:lstStyle>
          <a:p>
            <a:fld id="{73A19561-1BB8-4165-A927-694A5DA69049}" type="slidenum">
              <a:rPr lang="en-GB" smtClean="0"/>
              <a:pPr/>
              <a:t>‹#›</a:t>
            </a:fld>
            <a:endParaRPr lang="en-GB" dirty="0"/>
          </a:p>
        </p:txBody>
      </p:sp>
    </p:spTree>
    <p:extLst>
      <p:ext uri="{BB962C8B-B14F-4D97-AF65-F5344CB8AC3E}">
        <p14:creationId xmlns:p14="http://schemas.microsoft.com/office/powerpoint/2010/main" val="4006270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4538"/>
            <a:ext cx="3495675" cy="262255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10</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709611"/>
            <a:ext cx="5335270" cy="5465186"/>
          </a:xfrm>
        </p:spPr>
        <p:txBody>
          <a:bodyPr>
            <a:normAutofit fontScale="92500" lnSpcReduction="10000"/>
          </a:bodyPr>
          <a:lstStyle/>
          <a:p>
            <a:pPr eaLnBrk="1" hangingPunct="1">
              <a:spcBef>
                <a:spcPct val="0"/>
              </a:spcBef>
              <a:defRPr/>
            </a:pPr>
            <a:r>
              <a:rPr lang="en-GB" dirty="0" smtClean="0"/>
              <a:t>What is beneficiary communications:</a:t>
            </a:r>
          </a:p>
          <a:p>
            <a:pPr eaLnBrk="1" hangingPunct="1">
              <a:spcBef>
                <a:spcPct val="0"/>
              </a:spcBef>
              <a:defRPr/>
            </a:pPr>
            <a:endParaRPr lang="en-GB" dirty="0" smtClean="0"/>
          </a:p>
          <a:p>
            <a:pPr marL="228600" indent="-228600" eaLnBrk="1" hangingPunct="1">
              <a:spcBef>
                <a:spcPct val="0"/>
              </a:spcBef>
              <a:buFontTx/>
              <a:buAutoNum type="arabicPeriod"/>
              <a:defRPr/>
            </a:pPr>
            <a:r>
              <a:rPr lang="en-GB" dirty="0" smtClean="0"/>
              <a:t>Providing people with useful, practical information they can use &amp; keeping them up to date on Red Cross activities. </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Which gives them the chance to be part of decisions and play an active role in the recovery process. If they don’t know what we’re doing – how can they play a role. </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We then use their information to make the right programme decisions</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Finally we feed back to them on how we used their information and how it helped us make decisions based on their needs</a:t>
            </a:r>
          </a:p>
          <a:p>
            <a:pPr eaLnBrk="1" hangingPunct="1">
              <a:spcBef>
                <a:spcPct val="0"/>
              </a:spcBef>
              <a:defRPr/>
            </a:pPr>
            <a:endParaRPr lang="en-GB" dirty="0" smtClean="0"/>
          </a:p>
          <a:p>
            <a:pPr eaLnBrk="1" hangingPunct="1">
              <a:spcBef>
                <a:spcPct val="0"/>
              </a:spcBef>
              <a:defRPr/>
            </a:pPr>
            <a:r>
              <a:rPr lang="en-GB" dirty="0" smtClean="0"/>
              <a:t>Why?</a:t>
            </a:r>
          </a:p>
          <a:p>
            <a:pPr marL="228600" indent="-228600" eaLnBrk="1" hangingPunct="1">
              <a:spcBef>
                <a:spcPct val="0"/>
              </a:spcBef>
              <a:buFontTx/>
              <a:buAutoNum type="arabicPeriod"/>
              <a:defRPr/>
            </a:pPr>
            <a:r>
              <a:rPr lang="en-GB" dirty="0" smtClean="0"/>
              <a:t>All humanitarian agencies should be accountable to their beneficiaries</a:t>
            </a:r>
            <a:r>
              <a:rPr lang="en-GB" baseline="0" dirty="0" smtClean="0"/>
              <a:t> – this means being open, honest, allowing people to get involved and having a clear complaints and response mechanism. </a:t>
            </a:r>
            <a:r>
              <a:rPr lang="en-GB" dirty="0" smtClean="0"/>
              <a:t>Helping communities to recover from a disaster will only ever be successful if the population are engaged and willing to take part in the process. And to engage people we must communicate and have solid beneficiary accountability – beneficiary communications is a tool to achieve this.</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Bad news is better than no news: </a:t>
            </a:r>
            <a:r>
              <a:rPr lang="en-US" dirty="0" smtClean="0"/>
              <a:t>If you are waiting for a train it is better to be told it is late than to be waiting on the platform with no information at all.</a:t>
            </a:r>
          </a:p>
          <a:p>
            <a:pPr marL="228600" indent="-228600" eaLnBrk="1" hangingPunct="1">
              <a:spcBef>
                <a:spcPct val="0"/>
              </a:spcBef>
              <a:defRPr/>
            </a:pPr>
            <a:r>
              <a:rPr lang="en-US" dirty="0" smtClean="0"/>
              <a:t>	If we deprive people affected by a disaster of information, they can lose perspective, lose hope, become frustrated and even angry. This can lead to unrest and even demonstrations, which complicates and slows recovery efforts even further.</a:t>
            </a:r>
          </a:p>
          <a:p>
            <a:pPr marL="228600" indent="-228600" eaLnBrk="1" hangingPunct="1">
              <a:spcBef>
                <a:spcPct val="0"/>
              </a:spcBef>
              <a:buFontTx/>
              <a:buAutoNum type="arabicPeriod"/>
              <a:defRPr/>
            </a:pPr>
            <a:endParaRPr lang="en-US" dirty="0" smtClean="0"/>
          </a:p>
          <a:p>
            <a:pPr marL="228600" indent="-228600" eaLnBrk="1" hangingPunct="1">
              <a:spcBef>
                <a:spcPct val="0"/>
              </a:spcBef>
              <a:buFontTx/>
              <a:buAutoNum type="arabicPeriod"/>
              <a:defRPr/>
            </a:pPr>
            <a:r>
              <a:rPr lang="en-US" dirty="0" smtClean="0"/>
              <a:t>By involving people in the recovery process and asking their opinion, we are more likely to arrive at the right solutions. Otherwise we’re just blindly walking around thinking we know what people want and need.</a:t>
            </a:r>
          </a:p>
          <a:p>
            <a:pPr marL="228600" indent="-228600" eaLnBrk="1" hangingPunct="1">
              <a:spcBef>
                <a:spcPct val="0"/>
              </a:spcBef>
              <a:buFontTx/>
              <a:buAutoNum type="arabicPeriod"/>
              <a:defRPr/>
            </a:pPr>
            <a:endParaRPr lang="en-US" dirty="0" smtClean="0"/>
          </a:p>
          <a:p>
            <a:pPr marL="228600" indent="-228600" eaLnBrk="1" hangingPunct="1">
              <a:spcBef>
                <a:spcPct val="0"/>
              </a:spcBef>
              <a:buFontTx/>
              <a:buAutoNum type="arabicPeriod"/>
              <a:defRPr/>
            </a:pPr>
            <a:r>
              <a:rPr lang="en-GB" dirty="0" smtClean="0"/>
              <a:t>Beneficiary communication saves lives – from telling people how to spot the signs of cholera to staying away from rivers after heavy rainfall.</a:t>
            </a:r>
          </a:p>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11</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12</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13</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14</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15</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F1B9826-D12A-4285-870D-0DFDBDC1753C}" type="slidenum">
              <a:rPr lang="en-GB" smtClean="0"/>
              <a:pPr/>
              <a:t>16</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709611"/>
            <a:ext cx="5335270" cy="5465186"/>
          </a:xfrm>
        </p:spPr>
        <p:txBody>
          <a:bodyPr>
            <a:normAutofit fontScale="92500" lnSpcReduction="1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709611"/>
            <a:ext cx="5335270" cy="5465186"/>
          </a:xfrm>
        </p:spPr>
        <p:txBody>
          <a:bodyPr>
            <a:normAutofit fontScale="92500" lnSpcReduction="1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5</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709611"/>
            <a:ext cx="5335270" cy="5465186"/>
          </a:xfrm>
        </p:spPr>
        <p:txBody>
          <a:bodyPr>
            <a:normAutofit fontScale="92500" lnSpcReduction="10000"/>
          </a:bodyPr>
          <a:lstStyle/>
          <a:p>
            <a:pPr eaLnBrk="1" hangingPunct="1">
              <a:spcBef>
                <a:spcPct val="0"/>
              </a:spcBef>
              <a:defRPr/>
            </a:pPr>
            <a:r>
              <a:rPr lang="en-GB" dirty="0" smtClean="0"/>
              <a:t>What is beneficiary communications:</a:t>
            </a:r>
          </a:p>
          <a:p>
            <a:pPr eaLnBrk="1" hangingPunct="1">
              <a:spcBef>
                <a:spcPct val="0"/>
              </a:spcBef>
              <a:defRPr/>
            </a:pPr>
            <a:endParaRPr lang="en-GB" dirty="0" smtClean="0"/>
          </a:p>
          <a:p>
            <a:pPr marL="228600" indent="-228600" eaLnBrk="1" hangingPunct="1">
              <a:spcBef>
                <a:spcPct val="0"/>
              </a:spcBef>
              <a:buFontTx/>
              <a:buAutoNum type="arabicPeriod"/>
              <a:defRPr/>
            </a:pPr>
            <a:r>
              <a:rPr lang="en-GB" dirty="0" smtClean="0"/>
              <a:t>Providing people with useful, practical information they can use &amp; keeping them up to date on Red Cross activities. </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Which gives them the chance to be part of decisions and play an active role in the recovery process. If they don’t know what we’re doing – how can they play a role. </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We then use their information to make the right programme decisions</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Finally we feed back to them on how we used their information and how it helped us make decisions based on their needs</a:t>
            </a:r>
          </a:p>
          <a:p>
            <a:pPr eaLnBrk="1" hangingPunct="1">
              <a:spcBef>
                <a:spcPct val="0"/>
              </a:spcBef>
              <a:defRPr/>
            </a:pPr>
            <a:endParaRPr lang="en-GB" dirty="0" smtClean="0"/>
          </a:p>
          <a:p>
            <a:pPr eaLnBrk="1" hangingPunct="1">
              <a:spcBef>
                <a:spcPct val="0"/>
              </a:spcBef>
              <a:defRPr/>
            </a:pPr>
            <a:r>
              <a:rPr lang="en-GB" dirty="0" smtClean="0"/>
              <a:t>Why?</a:t>
            </a:r>
          </a:p>
          <a:p>
            <a:pPr marL="228600" indent="-228600" eaLnBrk="1" hangingPunct="1">
              <a:spcBef>
                <a:spcPct val="0"/>
              </a:spcBef>
              <a:buFontTx/>
              <a:buAutoNum type="arabicPeriod"/>
              <a:defRPr/>
            </a:pPr>
            <a:r>
              <a:rPr lang="en-GB" dirty="0" smtClean="0"/>
              <a:t>All humanitarian agencies should be accountable to their beneficiaries</a:t>
            </a:r>
            <a:r>
              <a:rPr lang="en-GB" baseline="0" dirty="0" smtClean="0"/>
              <a:t> – this means being open, honest, allowing people to get involved and having a clear complaints and response mechanism. </a:t>
            </a:r>
            <a:r>
              <a:rPr lang="en-GB" dirty="0" smtClean="0"/>
              <a:t>Helping communities to recover from a disaster will only ever be successful if the population are engaged and willing to take part in the process. And to engage people we must communicate and have solid beneficiary accountability – beneficiary communications is a tool to achieve this.</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Bad news is better than no news: </a:t>
            </a:r>
            <a:r>
              <a:rPr lang="en-US" dirty="0" smtClean="0"/>
              <a:t>If you are waiting for a train it is better to be told it is late than to be waiting on the platform with no information at all.</a:t>
            </a:r>
          </a:p>
          <a:p>
            <a:pPr marL="228600" indent="-228600" eaLnBrk="1" hangingPunct="1">
              <a:spcBef>
                <a:spcPct val="0"/>
              </a:spcBef>
              <a:defRPr/>
            </a:pPr>
            <a:r>
              <a:rPr lang="en-US" dirty="0" smtClean="0"/>
              <a:t>	If we deprive people affected by a disaster of information, they can lose perspective, lose hope, become frustrated and even angry. This can lead to unrest and even demonstrations, which complicates and slows recovery efforts even further.</a:t>
            </a:r>
          </a:p>
          <a:p>
            <a:pPr marL="228600" indent="-228600" eaLnBrk="1" hangingPunct="1">
              <a:spcBef>
                <a:spcPct val="0"/>
              </a:spcBef>
              <a:buFontTx/>
              <a:buAutoNum type="arabicPeriod"/>
              <a:defRPr/>
            </a:pPr>
            <a:endParaRPr lang="en-US" dirty="0" smtClean="0"/>
          </a:p>
          <a:p>
            <a:pPr marL="228600" indent="-228600" eaLnBrk="1" hangingPunct="1">
              <a:spcBef>
                <a:spcPct val="0"/>
              </a:spcBef>
              <a:buFontTx/>
              <a:buAutoNum type="arabicPeriod"/>
              <a:defRPr/>
            </a:pPr>
            <a:r>
              <a:rPr lang="en-US" dirty="0" smtClean="0"/>
              <a:t>By involving people in the recovery process and asking their opinion, we are more likely to arrive at the right solutions. Otherwise we’re just blindly walking around thinking we know what people want and need.</a:t>
            </a:r>
          </a:p>
          <a:p>
            <a:pPr marL="228600" indent="-228600" eaLnBrk="1" hangingPunct="1">
              <a:spcBef>
                <a:spcPct val="0"/>
              </a:spcBef>
              <a:buFontTx/>
              <a:buAutoNum type="arabicPeriod"/>
              <a:defRPr/>
            </a:pPr>
            <a:endParaRPr lang="en-US" dirty="0" smtClean="0"/>
          </a:p>
          <a:p>
            <a:pPr marL="228600" indent="-228600" eaLnBrk="1" hangingPunct="1">
              <a:spcBef>
                <a:spcPct val="0"/>
              </a:spcBef>
              <a:buFontTx/>
              <a:buAutoNum type="arabicPeriod"/>
              <a:defRPr/>
            </a:pPr>
            <a:r>
              <a:rPr lang="en-GB" dirty="0" smtClean="0"/>
              <a:t>Beneficiary communication saves lives – from telling people how to spot the signs of cholera to staying away from rivers after heavy rainfall.</a:t>
            </a:r>
          </a:p>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6</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709611"/>
            <a:ext cx="5335270" cy="5465186"/>
          </a:xfrm>
        </p:spPr>
        <p:txBody>
          <a:bodyPr>
            <a:normAutofit fontScale="92500" lnSpcReduction="10000"/>
          </a:bodyPr>
          <a:lstStyle/>
          <a:p>
            <a:pPr eaLnBrk="1" hangingPunct="1">
              <a:spcBef>
                <a:spcPct val="0"/>
              </a:spcBef>
              <a:defRPr/>
            </a:pPr>
            <a:r>
              <a:rPr lang="en-GB" dirty="0" smtClean="0"/>
              <a:t>What is beneficiary communications:</a:t>
            </a:r>
          </a:p>
          <a:p>
            <a:pPr eaLnBrk="1" hangingPunct="1">
              <a:spcBef>
                <a:spcPct val="0"/>
              </a:spcBef>
              <a:defRPr/>
            </a:pPr>
            <a:endParaRPr lang="en-GB" dirty="0" smtClean="0"/>
          </a:p>
          <a:p>
            <a:pPr marL="228600" indent="-228600" eaLnBrk="1" hangingPunct="1">
              <a:spcBef>
                <a:spcPct val="0"/>
              </a:spcBef>
              <a:buFontTx/>
              <a:buAutoNum type="arabicPeriod"/>
              <a:defRPr/>
            </a:pPr>
            <a:r>
              <a:rPr lang="en-GB" dirty="0" smtClean="0"/>
              <a:t>Providing people with useful, practical information they can use &amp; keeping them up to date on Red Cross activities. </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Which gives them the chance to be part of decisions and play an active role in the recovery process. If they don’t know what we’re doing – how can they play a role. </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We then use their information to make the right programme decisions</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Finally we feed back to them on how we used their information and how it helped us make decisions based on their needs</a:t>
            </a:r>
          </a:p>
          <a:p>
            <a:pPr eaLnBrk="1" hangingPunct="1">
              <a:spcBef>
                <a:spcPct val="0"/>
              </a:spcBef>
              <a:defRPr/>
            </a:pPr>
            <a:endParaRPr lang="en-GB" dirty="0" smtClean="0"/>
          </a:p>
          <a:p>
            <a:pPr eaLnBrk="1" hangingPunct="1">
              <a:spcBef>
                <a:spcPct val="0"/>
              </a:spcBef>
              <a:defRPr/>
            </a:pPr>
            <a:r>
              <a:rPr lang="en-GB" dirty="0" smtClean="0"/>
              <a:t>Why?</a:t>
            </a:r>
          </a:p>
          <a:p>
            <a:pPr marL="228600" indent="-228600" eaLnBrk="1" hangingPunct="1">
              <a:spcBef>
                <a:spcPct val="0"/>
              </a:spcBef>
              <a:buFontTx/>
              <a:buAutoNum type="arabicPeriod"/>
              <a:defRPr/>
            </a:pPr>
            <a:r>
              <a:rPr lang="en-GB" dirty="0" smtClean="0"/>
              <a:t>All humanitarian agencies should be accountable to their beneficiaries</a:t>
            </a:r>
            <a:r>
              <a:rPr lang="en-GB" baseline="0" dirty="0" smtClean="0"/>
              <a:t> – this means being open, honest, allowing people to get involved and having a clear complaints and response mechanism. </a:t>
            </a:r>
            <a:r>
              <a:rPr lang="en-GB" dirty="0" smtClean="0"/>
              <a:t>Helping communities to recover from a disaster will only ever be successful if the population are engaged and willing to take part in the process. And to engage people we must communicate and have solid beneficiary accountability – beneficiary communications is a tool to achieve this.</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Bad news is better than no news: </a:t>
            </a:r>
            <a:r>
              <a:rPr lang="en-US" dirty="0" smtClean="0"/>
              <a:t>If you are waiting for a train it is better to be told it is late than to be waiting on the platform with no information at all.</a:t>
            </a:r>
          </a:p>
          <a:p>
            <a:pPr marL="228600" indent="-228600" eaLnBrk="1" hangingPunct="1">
              <a:spcBef>
                <a:spcPct val="0"/>
              </a:spcBef>
              <a:defRPr/>
            </a:pPr>
            <a:r>
              <a:rPr lang="en-US" dirty="0" smtClean="0"/>
              <a:t>	If we deprive people affected by a disaster of information, they can lose perspective, lose hope, become frustrated and even angry. This can lead to unrest and even demonstrations, which complicates and slows recovery efforts even further.</a:t>
            </a:r>
          </a:p>
          <a:p>
            <a:pPr marL="228600" indent="-228600" eaLnBrk="1" hangingPunct="1">
              <a:spcBef>
                <a:spcPct val="0"/>
              </a:spcBef>
              <a:buFontTx/>
              <a:buAutoNum type="arabicPeriod"/>
              <a:defRPr/>
            </a:pPr>
            <a:endParaRPr lang="en-US" dirty="0" smtClean="0"/>
          </a:p>
          <a:p>
            <a:pPr marL="228600" indent="-228600" eaLnBrk="1" hangingPunct="1">
              <a:spcBef>
                <a:spcPct val="0"/>
              </a:spcBef>
              <a:buFontTx/>
              <a:buAutoNum type="arabicPeriod"/>
              <a:defRPr/>
            </a:pPr>
            <a:r>
              <a:rPr lang="en-US" dirty="0" smtClean="0"/>
              <a:t>By involving people in the recovery process and asking their opinion, we are more likely to arrive at the right solutions. Otherwise we’re just blindly walking around thinking we know what people want and need.</a:t>
            </a:r>
          </a:p>
          <a:p>
            <a:pPr marL="228600" indent="-228600" eaLnBrk="1" hangingPunct="1">
              <a:spcBef>
                <a:spcPct val="0"/>
              </a:spcBef>
              <a:buFontTx/>
              <a:buAutoNum type="arabicPeriod"/>
              <a:defRPr/>
            </a:pPr>
            <a:endParaRPr lang="en-US" dirty="0" smtClean="0"/>
          </a:p>
          <a:p>
            <a:pPr marL="228600" indent="-228600" eaLnBrk="1" hangingPunct="1">
              <a:spcBef>
                <a:spcPct val="0"/>
              </a:spcBef>
              <a:buFontTx/>
              <a:buAutoNum type="arabicPeriod"/>
              <a:defRPr/>
            </a:pPr>
            <a:r>
              <a:rPr lang="en-GB" dirty="0" smtClean="0"/>
              <a:t>Beneficiary communication saves lives – from telling people how to spot the signs of cholera to staying away from rivers after heavy rainfall.</a:t>
            </a:r>
          </a:p>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709611"/>
            <a:ext cx="5335270" cy="5465186"/>
          </a:xfrm>
        </p:spPr>
        <p:txBody>
          <a:bodyPr>
            <a:normAutofit fontScale="92500" lnSpcReduction="10000"/>
          </a:bodyPr>
          <a:lstStyle/>
          <a:p>
            <a:pPr eaLnBrk="1" hangingPunct="1">
              <a:spcBef>
                <a:spcPct val="0"/>
              </a:spcBef>
              <a:defRPr/>
            </a:pPr>
            <a:r>
              <a:rPr lang="en-GB" dirty="0" smtClean="0"/>
              <a:t>What is beneficiary communications:</a:t>
            </a:r>
          </a:p>
          <a:p>
            <a:pPr eaLnBrk="1" hangingPunct="1">
              <a:spcBef>
                <a:spcPct val="0"/>
              </a:spcBef>
              <a:defRPr/>
            </a:pPr>
            <a:endParaRPr lang="en-GB" dirty="0" smtClean="0"/>
          </a:p>
          <a:p>
            <a:pPr marL="228600" indent="-228600" eaLnBrk="1" hangingPunct="1">
              <a:spcBef>
                <a:spcPct val="0"/>
              </a:spcBef>
              <a:buFontTx/>
              <a:buAutoNum type="arabicPeriod"/>
              <a:defRPr/>
            </a:pPr>
            <a:r>
              <a:rPr lang="en-GB" dirty="0" smtClean="0"/>
              <a:t>Providing people with useful, practical information they can use &amp; keeping them up to date on Red Cross activities. </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Which gives them the chance to be part of decisions and play an active role in the recovery process. If they don’t know what we’re doing – how can they play a role. </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We then use their information to make the right programme decisions</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Finally we feed back to them on how we used their information and how it helped us make decisions based on their needs</a:t>
            </a:r>
          </a:p>
          <a:p>
            <a:pPr eaLnBrk="1" hangingPunct="1">
              <a:spcBef>
                <a:spcPct val="0"/>
              </a:spcBef>
              <a:defRPr/>
            </a:pPr>
            <a:endParaRPr lang="en-GB" dirty="0" smtClean="0"/>
          </a:p>
          <a:p>
            <a:pPr eaLnBrk="1" hangingPunct="1">
              <a:spcBef>
                <a:spcPct val="0"/>
              </a:spcBef>
              <a:defRPr/>
            </a:pPr>
            <a:r>
              <a:rPr lang="en-GB" dirty="0" smtClean="0"/>
              <a:t>Why?</a:t>
            </a:r>
          </a:p>
          <a:p>
            <a:pPr marL="228600" indent="-228600" eaLnBrk="1" hangingPunct="1">
              <a:spcBef>
                <a:spcPct val="0"/>
              </a:spcBef>
              <a:buFontTx/>
              <a:buAutoNum type="arabicPeriod"/>
              <a:defRPr/>
            </a:pPr>
            <a:r>
              <a:rPr lang="en-GB" dirty="0" smtClean="0"/>
              <a:t>All humanitarian agencies should be accountable to their beneficiaries</a:t>
            </a:r>
            <a:r>
              <a:rPr lang="en-GB" baseline="0" dirty="0" smtClean="0"/>
              <a:t> – this means being open, honest, allowing people to get involved and having a clear complaints and response mechanism. </a:t>
            </a:r>
            <a:r>
              <a:rPr lang="en-GB" dirty="0" smtClean="0"/>
              <a:t>Helping communities to recover from a disaster will only ever be successful if the population are engaged and willing to take part in the process. And to engage people we must communicate and have solid beneficiary accountability – beneficiary communications is a tool to achieve this.</a:t>
            </a:r>
          </a:p>
          <a:p>
            <a:pPr marL="228600" indent="-228600" eaLnBrk="1" hangingPunct="1">
              <a:spcBef>
                <a:spcPct val="0"/>
              </a:spcBef>
              <a:buFontTx/>
              <a:buAutoNum type="arabicPeriod"/>
              <a:defRPr/>
            </a:pPr>
            <a:endParaRPr lang="en-GB" dirty="0" smtClean="0"/>
          </a:p>
          <a:p>
            <a:pPr marL="228600" indent="-228600" eaLnBrk="1" hangingPunct="1">
              <a:spcBef>
                <a:spcPct val="0"/>
              </a:spcBef>
              <a:buFontTx/>
              <a:buAutoNum type="arabicPeriod"/>
              <a:defRPr/>
            </a:pPr>
            <a:r>
              <a:rPr lang="en-GB" dirty="0" smtClean="0"/>
              <a:t>Bad news is better than no news: </a:t>
            </a:r>
            <a:r>
              <a:rPr lang="en-US" dirty="0" smtClean="0"/>
              <a:t>If you are waiting for a train it is better to be told it is late than to be waiting on the platform with no information at all.</a:t>
            </a:r>
          </a:p>
          <a:p>
            <a:pPr marL="228600" indent="-228600" eaLnBrk="1" hangingPunct="1">
              <a:spcBef>
                <a:spcPct val="0"/>
              </a:spcBef>
              <a:defRPr/>
            </a:pPr>
            <a:r>
              <a:rPr lang="en-US" dirty="0" smtClean="0"/>
              <a:t>	If we deprive people affected by a disaster of information, they can lose perspective, lose hope, become frustrated and even angry. This can lead to unrest and even demonstrations, which complicates and slows recovery efforts even further.</a:t>
            </a:r>
          </a:p>
          <a:p>
            <a:pPr marL="228600" indent="-228600" eaLnBrk="1" hangingPunct="1">
              <a:spcBef>
                <a:spcPct val="0"/>
              </a:spcBef>
              <a:buFontTx/>
              <a:buAutoNum type="arabicPeriod"/>
              <a:defRPr/>
            </a:pPr>
            <a:endParaRPr lang="en-US" dirty="0" smtClean="0"/>
          </a:p>
          <a:p>
            <a:pPr marL="228600" indent="-228600" eaLnBrk="1" hangingPunct="1">
              <a:spcBef>
                <a:spcPct val="0"/>
              </a:spcBef>
              <a:buFontTx/>
              <a:buAutoNum type="arabicPeriod"/>
              <a:defRPr/>
            </a:pPr>
            <a:r>
              <a:rPr lang="en-US" dirty="0" smtClean="0"/>
              <a:t>By involving people in the recovery process and asking their opinion, we are more likely to arrive at the right solutions. Otherwise we’re just blindly walking around thinking we know what people want and need.</a:t>
            </a:r>
          </a:p>
          <a:p>
            <a:pPr marL="228600" indent="-228600" eaLnBrk="1" hangingPunct="1">
              <a:spcBef>
                <a:spcPct val="0"/>
              </a:spcBef>
              <a:buFontTx/>
              <a:buAutoNum type="arabicPeriod"/>
              <a:defRPr/>
            </a:pPr>
            <a:endParaRPr lang="en-US" dirty="0" smtClean="0"/>
          </a:p>
          <a:p>
            <a:pPr marL="228600" indent="-228600" eaLnBrk="1" hangingPunct="1">
              <a:spcBef>
                <a:spcPct val="0"/>
              </a:spcBef>
              <a:buFontTx/>
              <a:buAutoNum type="arabicPeriod"/>
              <a:defRPr/>
            </a:pPr>
            <a:r>
              <a:rPr lang="en-GB" dirty="0" smtClean="0"/>
              <a:t>Beneficiary communication saves lives – from telling people how to spot the signs of cholera to staying away from rivers after heavy rainfall.</a:t>
            </a:r>
          </a:p>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8688" y="744538"/>
            <a:ext cx="3570287" cy="2678112"/>
          </a:xfrm>
        </p:spPr>
      </p:sp>
      <p:sp>
        <p:nvSpPr>
          <p:cNvPr id="3" name="Notes Placeholder 2"/>
          <p:cNvSpPr>
            <a:spLocks noGrp="1"/>
          </p:cNvSpPr>
          <p:nvPr>
            <p:ph type="body" idx="1"/>
          </p:nvPr>
        </p:nvSpPr>
        <p:spPr>
          <a:xfrm>
            <a:off x="666909" y="3631502"/>
            <a:ext cx="5335270" cy="5543295"/>
          </a:xfrm>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73A19561-1BB8-4165-A927-694A5DA69049}" type="slidenum">
              <a:rPr lang="en-GB" smtClean="0"/>
              <a:pPr/>
              <a:t>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over without photo">
    <p:spTree>
      <p:nvGrpSpPr>
        <p:cNvPr id="1" name=""/>
        <p:cNvGrpSpPr/>
        <p:nvPr/>
      </p:nvGrpSpPr>
      <p:grpSpPr>
        <a:xfrm>
          <a:off x="0" y="0"/>
          <a:ext cx="0" cy="0"/>
          <a:chOff x="0" y="0"/>
          <a:chExt cx="0" cy="0"/>
        </a:xfrm>
      </p:grpSpPr>
      <p:grpSp>
        <p:nvGrpSpPr>
          <p:cNvPr id="4" name="Group 16"/>
          <p:cNvGrpSpPr>
            <a:grpSpLocks/>
          </p:cNvGrpSpPr>
          <p:nvPr/>
        </p:nvGrpSpPr>
        <p:grpSpPr bwMode="auto">
          <a:xfrm>
            <a:off x="339725" y="339725"/>
            <a:ext cx="1260475" cy="1260475"/>
            <a:chOff x="228600" y="228600"/>
            <a:chExt cx="1260000" cy="1260000"/>
          </a:xfrm>
        </p:grpSpPr>
        <p:sp>
          <p:nvSpPr>
            <p:cNvPr id="5" name="Oval 4"/>
            <p:cNvSpPr/>
            <p:nvPr/>
          </p:nvSpPr>
          <p:spPr>
            <a:xfrm>
              <a:off x="228600" y="228600"/>
              <a:ext cx="1260000" cy="1260000"/>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TextBox 5"/>
            <p:cNvSpPr txBox="1"/>
            <p:nvPr/>
          </p:nvSpPr>
          <p:spPr>
            <a:xfrm>
              <a:off x="282555" y="625325"/>
              <a:ext cx="1144157" cy="461789"/>
            </a:xfrm>
            <a:prstGeom prst="rect">
              <a:avLst/>
            </a:prstGeom>
            <a:noFill/>
          </p:spPr>
          <p:txBody>
            <a:bodyPr lIns="0" tIns="0" rIns="0" bIns="0">
              <a:spAutoFit/>
            </a:bodyPr>
            <a:lstStyle/>
            <a:p>
              <a:pPr algn="ctr" fontAlgn="auto">
                <a:spcBef>
                  <a:spcPts val="0"/>
                </a:spcBef>
                <a:spcAft>
                  <a:spcPts val="0"/>
                </a:spcAft>
                <a:defRPr/>
              </a:pPr>
              <a:r>
                <a:rPr lang="en-US" sz="1000" b="1" dirty="0">
                  <a:solidFill>
                    <a:schemeClr val="bg1"/>
                  </a:solidFill>
                  <a:latin typeface="+mn-lt"/>
                  <a:cs typeface="Arial"/>
                </a:rPr>
                <a:t>Presentation title</a:t>
              </a:r>
            </a:p>
            <a:p>
              <a:pPr algn="ctr" fontAlgn="auto">
                <a:spcBef>
                  <a:spcPts val="0"/>
                </a:spcBef>
                <a:spcAft>
                  <a:spcPts val="0"/>
                </a:spcAft>
                <a:defRPr/>
              </a:pPr>
              <a:r>
                <a:rPr lang="en-US" sz="1000" b="1" dirty="0">
                  <a:solidFill>
                    <a:schemeClr val="bg1"/>
                  </a:solidFill>
                  <a:latin typeface="+mn-lt"/>
                  <a:cs typeface="Arial"/>
                </a:rPr>
                <a:t>at-a-glance info</a:t>
              </a:r>
            </a:p>
            <a:p>
              <a:pPr algn="ctr" fontAlgn="auto">
                <a:spcBef>
                  <a:spcPts val="0"/>
                </a:spcBef>
                <a:spcAft>
                  <a:spcPts val="0"/>
                </a:spcAft>
                <a:defRPr/>
              </a:pPr>
              <a:r>
                <a:rPr lang="en-US" sz="1000" b="1" dirty="0">
                  <a:solidFill>
                    <a:schemeClr val="bg1"/>
                  </a:solidFill>
                  <a:latin typeface="+mn-lt"/>
                  <a:cs typeface="Arial"/>
                </a:rPr>
                <a:t>(in slide master)</a:t>
              </a:r>
            </a:p>
          </p:txBody>
        </p:sp>
      </p:grpSp>
      <p:sp>
        <p:nvSpPr>
          <p:cNvPr id="7" name="Rectangle 6"/>
          <p:cNvSpPr/>
          <p:nvPr/>
        </p:nvSpPr>
        <p:spPr>
          <a:xfrm>
            <a:off x="152400" y="152400"/>
            <a:ext cx="8839200" cy="5753100"/>
          </a:xfrm>
          <a:prstGeom prst="rect">
            <a:avLst/>
          </a:prstGeom>
          <a:solidFill>
            <a:srgbClr val="66584E">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8" name="Group 11"/>
          <p:cNvGrpSpPr>
            <a:grpSpLocks/>
          </p:cNvGrpSpPr>
          <p:nvPr/>
        </p:nvGrpSpPr>
        <p:grpSpPr bwMode="auto">
          <a:xfrm>
            <a:off x="339725" y="339725"/>
            <a:ext cx="1260475" cy="1260475"/>
            <a:chOff x="228600" y="228600"/>
            <a:chExt cx="1260000" cy="1260000"/>
          </a:xfrm>
        </p:grpSpPr>
        <p:sp>
          <p:nvSpPr>
            <p:cNvPr id="9" name="Oval 8"/>
            <p:cNvSpPr/>
            <p:nvPr/>
          </p:nvSpPr>
          <p:spPr>
            <a:xfrm>
              <a:off x="228600" y="228600"/>
              <a:ext cx="1260000" cy="1260000"/>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TextBox 9"/>
            <p:cNvSpPr txBox="1"/>
            <p:nvPr/>
          </p:nvSpPr>
          <p:spPr>
            <a:xfrm>
              <a:off x="282555" y="560263"/>
              <a:ext cx="1144157" cy="307661"/>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grpSp>
      <p:grpSp>
        <p:nvGrpSpPr>
          <p:cNvPr id="11" name="Group 17"/>
          <p:cNvGrpSpPr>
            <a:grpSpLocks/>
          </p:cNvGrpSpPr>
          <p:nvPr/>
        </p:nvGrpSpPr>
        <p:grpSpPr bwMode="auto">
          <a:xfrm>
            <a:off x="152400" y="5943600"/>
            <a:ext cx="8839200" cy="787400"/>
            <a:chOff x="96" y="3744"/>
            <a:chExt cx="5568" cy="496"/>
          </a:xfrm>
        </p:grpSpPr>
        <p:sp>
          <p:nvSpPr>
            <p:cNvPr id="12" name="Rectangle 11"/>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3" name="TextBox 12"/>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4"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ctrTitle"/>
          </p:nvPr>
        </p:nvSpPr>
        <p:spPr>
          <a:xfrm>
            <a:off x="990600" y="2819400"/>
            <a:ext cx="7239000" cy="647591"/>
          </a:xfrm>
        </p:spPr>
        <p:txBody>
          <a:bodyPr/>
          <a:lstStyle>
            <a:lvl1pPr algn="r">
              <a:defRPr b="1">
                <a:solidFill>
                  <a:schemeClr val="bg1"/>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990600" y="3886200"/>
            <a:ext cx="7239000" cy="1752600"/>
          </a:xfrm>
        </p:spPr>
        <p:txBody>
          <a:bodyPr>
            <a:normAutofit/>
          </a:bodyPr>
          <a:lstStyle>
            <a:lvl1pPr marL="0" indent="0" algn="r">
              <a:buNone/>
              <a:defRPr sz="2400" b="1">
                <a:solidFill>
                  <a:srgbClr val="54181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3" name="Group 16"/>
          <p:cNvGrpSpPr>
            <a:grpSpLocks/>
          </p:cNvGrpSpPr>
          <p:nvPr/>
        </p:nvGrpSpPr>
        <p:grpSpPr bwMode="auto">
          <a:xfrm>
            <a:off x="339725" y="339725"/>
            <a:ext cx="1260475" cy="1260475"/>
            <a:chOff x="228600" y="228600"/>
            <a:chExt cx="1260000" cy="1260000"/>
          </a:xfrm>
        </p:grpSpPr>
        <p:sp>
          <p:nvSpPr>
            <p:cNvPr id="4" name="Oval 3"/>
            <p:cNvSpPr/>
            <p:nvPr/>
          </p:nvSpPr>
          <p:spPr>
            <a:xfrm>
              <a:off x="228600" y="228600"/>
              <a:ext cx="1260000" cy="1260000"/>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TextBox 4"/>
            <p:cNvSpPr txBox="1"/>
            <p:nvPr/>
          </p:nvSpPr>
          <p:spPr>
            <a:xfrm>
              <a:off x="282555" y="542807"/>
              <a:ext cx="1144157" cy="615718"/>
            </a:xfrm>
            <a:prstGeom prst="rect">
              <a:avLst/>
            </a:prstGeom>
            <a:noFill/>
          </p:spPr>
          <p:txBody>
            <a:bodyPr lIns="0" tIns="0" rIns="0" bIns="0">
              <a:spAutoFit/>
            </a:bodyPr>
            <a:lstStyle/>
            <a:p>
              <a:pPr algn="ctr">
                <a:defRPr/>
              </a:pPr>
              <a:r>
                <a:rPr lang="en-US" sz="1000" b="1" dirty="0">
                  <a:solidFill>
                    <a:schemeClr val="bg1"/>
                  </a:solidFill>
                </a:rPr>
                <a:t>Titre de la présentation et date</a:t>
              </a:r>
            </a:p>
            <a:p>
              <a:pPr algn="ctr">
                <a:defRPr/>
              </a:pPr>
              <a:r>
                <a:rPr lang="en-US" sz="1000" b="1" dirty="0">
                  <a:solidFill>
                    <a:schemeClr val="bg1"/>
                  </a:solidFill>
                </a:rPr>
                <a:t>(dans le masque)</a:t>
              </a:r>
            </a:p>
          </p:txBody>
        </p:sp>
      </p:grpSp>
      <p:cxnSp>
        <p:nvCxnSpPr>
          <p:cNvPr id="6" name="Straight Connector 5"/>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13"/>
          <p:cNvGrpSpPr>
            <a:grpSpLocks/>
          </p:cNvGrpSpPr>
          <p:nvPr/>
        </p:nvGrpSpPr>
        <p:grpSpPr bwMode="auto">
          <a:xfrm>
            <a:off x="152400" y="5943600"/>
            <a:ext cx="8839200" cy="787400"/>
            <a:chOff x="96" y="3744"/>
            <a:chExt cx="5568" cy="496"/>
          </a:xfrm>
        </p:grpSpPr>
        <p:sp>
          <p:nvSpPr>
            <p:cNvPr id="9" name="Rectangle 8"/>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0" name="TextBox 9"/>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1"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Communication in Haiti</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5" name="Oval 4"/>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7" name="Straight Connector 6"/>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9" name="Group 13"/>
          <p:cNvGrpSpPr>
            <a:grpSpLocks/>
          </p:cNvGrpSpPr>
          <p:nvPr/>
        </p:nvGrpSpPr>
        <p:grpSpPr bwMode="auto">
          <a:xfrm>
            <a:off x="152400" y="5943600"/>
            <a:ext cx="8839200" cy="787400"/>
            <a:chOff x="96" y="3744"/>
            <a:chExt cx="5568" cy="496"/>
          </a:xfrm>
        </p:grpSpPr>
        <p:sp>
          <p:nvSpPr>
            <p:cNvPr id="10" name="Rectangle 9"/>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1" name="TextBox 10"/>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2"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TextBox 12"/>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hart Layout">
    <p:spTree>
      <p:nvGrpSpPr>
        <p:cNvPr id="1" name=""/>
        <p:cNvGrpSpPr/>
        <p:nvPr/>
      </p:nvGrpSpPr>
      <p:grpSpPr>
        <a:xfrm>
          <a:off x="0" y="0"/>
          <a:ext cx="0" cy="0"/>
          <a:chOff x="0" y="0"/>
          <a:chExt cx="0" cy="0"/>
        </a:xfrm>
      </p:grpSpPr>
      <p:sp>
        <p:nvSpPr>
          <p:cNvPr id="8" name="Oval 7"/>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0" name="Straight Connector 9"/>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Group 13"/>
          <p:cNvGrpSpPr>
            <a:grpSpLocks/>
          </p:cNvGrpSpPr>
          <p:nvPr/>
        </p:nvGrpSpPr>
        <p:grpSpPr bwMode="auto">
          <a:xfrm>
            <a:off x="152400" y="5943600"/>
            <a:ext cx="8839200" cy="787400"/>
            <a:chOff x="96" y="3744"/>
            <a:chExt cx="5568" cy="496"/>
          </a:xfrm>
        </p:grpSpPr>
        <p:sp>
          <p:nvSpPr>
            <p:cNvPr id="13" name="Rectangle 12"/>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4" name="TextBox 13"/>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5"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4" name="Chart Placeholder 3"/>
          <p:cNvSpPr>
            <a:spLocks noGrp="1"/>
          </p:cNvSpPr>
          <p:nvPr>
            <p:ph type="chart" sz="quarter" idx="10"/>
          </p:nvPr>
        </p:nvSpPr>
        <p:spPr>
          <a:xfrm>
            <a:off x="395536" y="1628800"/>
            <a:ext cx="3352800" cy="4191000"/>
          </a:xfrm>
        </p:spPr>
        <p:txBody>
          <a:bodyPr rtlCol="0">
            <a:normAutofit/>
          </a:bodyPr>
          <a:lstStyle/>
          <a:p>
            <a:pPr lvl="0"/>
            <a:r>
              <a:rPr lang="en-US" noProof="0" dirty="0" smtClean="0"/>
              <a:t>Click icon to add chart</a:t>
            </a:r>
            <a:endParaRPr lang="en-GB" noProof="0" dirty="0"/>
          </a:p>
        </p:txBody>
      </p:sp>
      <p:sp>
        <p:nvSpPr>
          <p:cNvPr id="5" name="Title 4"/>
          <p:cNvSpPr>
            <a:spLocks noGrp="1"/>
          </p:cNvSpPr>
          <p:nvPr>
            <p:ph type="title"/>
          </p:nvPr>
        </p:nvSpPr>
        <p:spPr/>
        <p:txBody>
          <a:bodyPr/>
          <a:lstStyle/>
          <a:p>
            <a:r>
              <a:rPr lang="en-US" smtClean="0"/>
              <a:t>Click to edit Master title style</a:t>
            </a:r>
            <a:endParaRPr lang="en-GB" dirty="0"/>
          </a:p>
        </p:txBody>
      </p:sp>
      <p:sp>
        <p:nvSpPr>
          <p:cNvPr id="7" name="Text Placeholder 6"/>
          <p:cNvSpPr>
            <a:spLocks noGrp="1"/>
          </p:cNvSpPr>
          <p:nvPr>
            <p:ph type="body" sz="quarter" idx="11"/>
          </p:nvPr>
        </p:nvSpPr>
        <p:spPr>
          <a:xfrm>
            <a:off x="3959770" y="1676400"/>
            <a:ext cx="47244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7" name="TextBox 16"/>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7" name="Oval 6"/>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9" name="Straight Connector 8"/>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1" name="Group 13"/>
          <p:cNvGrpSpPr>
            <a:grpSpLocks/>
          </p:cNvGrpSpPr>
          <p:nvPr/>
        </p:nvGrpSpPr>
        <p:grpSpPr bwMode="auto">
          <a:xfrm>
            <a:off x="152400" y="5943600"/>
            <a:ext cx="8839200" cy="787400"/>
            <a:chOff x="96" y="3744"/>
            <a:chExt cx="5568" cy="496"/>
          </a:xfrm>
        </p:grpSpPr>
        <p:sp>
          <p:nvSpPr>
            <p:cNvPr id="12" name="Rectangle 11"/>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3" name="TextBox 12"/>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4"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lang="en-GB" dirty="0"/>
          </a:p>
        </p:txBody>
      </p:sp>
      <p:sp>
        <p:nvSpPr>
          <p:cNvPr id="4" name="Picture Placeholder 3"/>
          <p:cNvSpPr>
            <a:spLocks noGrp="1"/>
          </p:cNvSpPr>
          <p:nvPr>
            <p:ph type="pic" sz="quarter" idx="10"/>
          </p:nvPr>
        </p:nvSpPr>
        <p:spPr>
          <a:xfrm>
            <a:off x="1828800" y="2895600"/>
            <a:ext cx="6858000" cy="2971800"/>
          </a:xfrm>
        </p:spPr>
        <p:txBody>
          <a:bodyPr rtlCol="0">
            <a:normAutofit/>
          </a:bodyPr>
          <a:lstStyle/>
          <a:p>
            <a:pPr lvl="0"/>
            <a:r>
              <a:rPr lang="en-US" noProof="0" dirty="0" smtClean="0"/>
              <a:t>Click icon to add picture</a:t>
            </a:r>
            <a:endParaRPr lang="en-GB" noProof="0" dirty="0"/>
          </a:p>
        </p:txBody>
      </p:sp>
      <p:sp>
        <p:nvSpPr>
          <p:cNvPr id="6" name="Text Placeholder 5"/>
          <p:cNvSpPr>
            <a:spLocks noGrp="1"/>
          </p:cNvSpPr>
          <p:nvPr>
            <p:ph type="body" sz="quarter" idx="11"/>
          </p:nvPr>
        </p:nvSpPr>
        <p:spPr>
          <a:xfrm>
            <a:off x="1828800" y="1631732"/>
            <a:ext cx="6858000" cy="1143000"/>
          </a:xfrm>
        </p:spPr>
        <p:txBody>
          <a:bodyPr/>
          <a:lstStyle/>
          <a:p>
            <a:pPr lvl="0"/>
            <a:r>
              <a:rPr lang="en-US" smtClean="0"/>
              <a:t>Click to edit Master text styles</a:t>
            </a:r>
          </a:p>
        </p:txBody>
      </p:sp>
      <p:sp>
        <p:nvSpPr>
          <p:cNvPr id="16" name="TextBox 15"/>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6" name="Oval 5"/>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8" name="Straight Connector 7"/>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0" name="Group 13"/>
          <p:cNvGrpSpPr>
            <a:grpSpLocks/>
          </p:cNvGrpSpPr>
          <p:nvPr/>
        </p:nvGrpSpPr>
        <p:grpSpPr bwMode="auto">
          <a:xfrm>
            <a:off x="152400" y="5943600"/>
            <a:ext cx="8839200" cy="787400"/>
            <a:chOff x="96" y="3744"/>
            <a:chExt cx="5568" cy="496"/>
          </a:xfrm>
        </p:grpSpPr>
        <p:sp>
          <p:nvSpPr>
            <p:cNvPr id="11" name="Rectangle 10"/>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2" name="TextBox 11"/>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3"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457200" y="1676400"/>
            <a:ext cx="4038600" cy="4191000"/>
          </a:xfrm>
        </p:spPr>
        <p:txBody>
          <a:bodyPr/>
          <a:lstStyle>
            <a:lvl1pPr>
              <a:defRPr sz="22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1676400"/>
            <a:ext cx="4038600" cy="4191000"/>
          </a:xfrm>
        </p:spPr>
        <p:txBody>
          <a:bodyPr/>
          <a:lstStyle>
            <a:lvl1pPr>
              <a:defRPr sz="22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TextBox 14"/>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8" name="Oval 7"/>
          <p:cNvSpPr/>
          <p:nvPr/>
        </p:nvSpPr>
        <p:spPr bwMode="auto">
          <a:xfrm>
            <a:off x="339725" y="339725"/>
            <a:ext cx="1260475" cy="1260475"/>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0" name="Straight Connector 9"/>
          <p:cNvCxnSpPr/>
          <p:nvPr/>
        </p:nvCxnSpPr>
        <p:spPr>
          <a:xfrm>
            <a:off x="1828800" y="354013"/>
            <a:ext cx="6858000" cy="15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828800" y="1495425"/>
            <a:ext cx="6858000" cy="158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Group 13"/>
          <p:cNvGrpSpPr>
            <a:grpSpLocks/>
          </p:cNvGrpSpPr>
          <p:nvPr/>
        </p:nvGrpSpPr>
        <p:grpSpPr bwMode="auto">
          <a:xfrm>
            <a:off x="152400" y="5943600"/>
            <a:ext cx="8839200" cy="787400"/>
            <a:chOff x="96" y="3744"/>
            <a:chExt cx="5568" cy="496"/>
          </a:xfrm>
        </p:grpSpPr>
        <p:sp>
          <p:nvSpPr>
            <p:cNvPr id="13" name="Rectangle 12"/>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4" name="TextBox 13"/>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5" name="Picture 16" descr="IFRC_logo_FR_REV.gif                                           003022E3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676399"/>
            <a:ext cx="4040188" cy="574675"/>
          </a:xfrm>
        </p:spPr>
        <p:txBody>
          <a:bodyPr anchor="ct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51075"/>
            <a:ext cx="4040188" cy="3616325"/>
          </a:xfrm>
        </p:spPr>
        <p:txBody>
          <a:bodyPr/>
          <a:lstStyle>
            <a:lvl1pPr>
              <a:defRPr sz="22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5025" y="1676399"/>
            <a:ext cx="4041775" cy="574675"/>
          </a:xfrm>
        </p:spPr>
        <p:txBody>
          <a:bodyPr anchor="ct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51075"/>
            <a:ext cx="4041775" cy="3616325"/>
          </a:xfrm>
        </p:spPr>
        <p:txBody>
          <a:bodyPr/>
          <a:lstStyle>
            <a:lvl1pPr>
              <a:defRPr sz="22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7" name="TextBox 16"/>
          <p:cNvSpPr txBox="1"/>
          <p:nvPr userDrawn="1"/>
        </p:nvSpPr>
        <p:spPr bwMode="auto">
          <a:xfrm>
            <a:off x="393700" y="671513"/>
            <a:ext cx="1144588" cy="307777"/>
          </a:xfrm>
          <a:prstGeom prst="rect">
            <a:avLst/>
          </a:prstGeom>
          <a:noFill/>
        </p:spPr>
        <p:txBody>
          <a:bodyPr lIns="0" tIns="0" rIns="0" bIns="0">
            <a:spAutoFit/>
          </a:bodyPr>
          <a:lstStyle/>
          <a:p>
            <a:pPr algn="ctr">
              <a:defRPr/>
            </a:pPr>
            <a:r>
              <a:rPr lang="en-US" sz="1000" b="1" dirty="0" smtClean="0">
                <a:solidFill>
                  <a:schemeClr val="bg1"/>
                </a:solidFill>
              </a:rPr>
              <a:t>Beneficiary Communications</a:t>
            </a:r>
            <a:endParaRPr lang="en-US" sz="1000" b="1" dirty="0">
              <a:solidFill>
                <a:schemeClr val="bg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nd contact Layout">
    <p:spTree>
      <p:nvGrpSpPr>
        <p:cNvPr id="1" name=""/>
        <p:cNvGrpSpPr/>
        <p:nvPr/>
      </p:nvGrpSpPr>
      <p:grpSpPr>
        <a:xfrm>
          <a:off x="0" y="0"/>
          <a:ext cx="0" cy="0"/>
          <a:chOff x="0" y="0"/>
          <a:chExt cx="0" cy="0"/>
        </a:xfrm>
      </p:grpSpPr>
      <p:grpSp>
        <p:nvGrpSpPr>
          <p:cNvPr id="2" name="Group 12"/>
          <p:cNvGrpSpPr>
            <a:grpSpLocks/>
          </p:cNvGrpSpPr>
          <p:nvPr/>
        </p:nvGrpSpPr>
        <p:grpSpPr bwMode="auto">
          <a:xfrm>
            <a:off x="152400" y="152400"/>
            <a:ext cx="8839200" cy="6553200"/>
            <a:chOff x="96" y="96"/>
            <a:chExt cx="5568" cy="4128"/>
          </a:xfrm>
        </p:grpSpPr>
        <p:sp>
          <p:nvSpPr>
            <p:cNvPr id="3" name="Rectangle 2"/>
            <p:cNvSpPr/>
            <p:nvPr/>
          </p:nvSpPr>
          <p:spPr>
            <a:xfrm>
              <a:off x="96" y="96"/>
              <a:ext cx="5568" cy="4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 name="Rectangle 3"/>
            <p:cNvSpPr/>
            <p:nvPr/>
          </p:nvSpPr>
          <p:spPr>
            <a:xfrm>
              <a:off x="96" y="96"/>
              <a:ext cx="5568" cy="3168"/>
            </a:xfrm>
            <a:prstGeom prst="rect">
              <a:avLst/>
            </a:prstGeom>
            <a:solidFill>
              <a:srgbClr val="CF1C2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TextBox 4"/>
            <p:cNvSpPr txBox="1"/>
            <p:nvPr/>
          </p:nvSpPr>
          <p:spPr>
            <a:xfrm>
              <a:off x="336" y="362"/>
              <a:ext cx="2976" cy="2456"/>
            </a:xfrm>
            <a:prstGeom prst="rect">
              <a:avLst/>
            </a:prstGeom>
            <a:noFill/>
          </p:spPr>
          <p:txBody>
            <a:bodyPr lIns="0" tIns="0" rIns="0" bIns="0">
              <a:spAutoFit/>
            </a:bodyPr>
            <a:lstStyle/>
            <a:p>
              <a:pPr>
                <a:defRPr/>
              </a:pPr>
              <a:r>
                <a:rPr lang="en-US" sz="2000" b="1" baseline="30000" dirty="0">
                  <a:solidFill>
                    <a:schemeClr val="bg1"/>
                  </a:solidFill>
                  <a:ea typeface="Calibri (Body)"/>
                </a:rPr>
                <a:t>POUR DE PLUS AMPLES </a:t>
              </a:r>
              <a:r>
                <a:rPr lang="en-US" sz="2000" b="1" baseline="30000" dirty="0" smtClean="0">
                  <a:solidFill>
                    <a:schemeClr val="bg1"/>
                  </a:solidFill>
                  <a:ea typeface="Calibri (Body)"/>
                </a:rPr>
                <a:t>INFORMATIONS, </a:t>
              </a:r>
              <a:r>
                <a:rPr lang="en-US" sz="2000" b="1" baseline="30000" dirty="0">
                  <a:solidFill>
                    <a:schemeClr val="bg1"/>
                  </a:solidFill>
                  <a:ea typeface="Calibri (Body)"/>
                </a:rPr>
                <a:t>VEUILLEZ CONTACTER </a:t>
              </a:r>
              <a:r>
                <a:rPr lang="en-US" sz="2000" b="1" baseline="30000" dirty="0" smtClean="0">
                  <a:solidFill>
                    <a:schemeClr val="bg1"/>
                  </a:solidFill>
                  <a:ea typeface="Calibri (Body)"/>
                </a:rPr>
                <a:t>: Sharon</a:t>
              </a:r>
              <a:r>
                <a:rPr lang="en-US" sz="2000" b="1" baseline="0" dirty="0" smtClean="0">
                  <a:solidFill>
                    <a:schemeClr val="bg1"/>
                  </a:solidFill>
                  <a:ea typeface="Calibri (Body)"/>
                </a:rPr>
                <a:t> Reader </a:t>
              </a:r>
              <a:endParaRPr lang="en-US" sz="2000" b="1" baseline="30000" dirty="0">
                <a:solidFill>
                  <a:schemeClr val="bg1"/>
                </a:solidFill>
                <a:ea typeface="Calibri (Body)"/>
              </a:endParaRPr>
            </a:p>
            <a:p>
              <a:pPr>
                <a:defRPr/>
              </a:pPr>
              <a:endParaRPr lang="en-US" sz="2000" b="1" baseline="30000" dirty="0">
                <a:solidFill>
                  <a:schemeClr val="bg1"/>
                </a:solidFill>
                <a:ea typeface="Calibri (Body)"/>
              </a:endParaRPr>
            </a:p>
            <a:p>
              <a:pPr>
                <a:defRPr/>
              </a:pPr>
              <a:r>
                <a:rPr lang="en-US" sz="2000" b="1" baseline="30000" dirty="0">
                  <a:solidFill>
                    <a:schemeClr val="bg1"/>
                  </a:solidFill>
                  <a:ea typeface="Calibri (Body)"/>
                </a:rPr>
                <a:t>DÉPARTEMENT</a:t>
              </a:r>
              <a:r>
                <a:rPr lang="en-US" sz="2000" b="1" dirty="0">
                  <a:solidFill>
                    <a:schemeClr val="bg1"/>
                  </a:solidFill>
                  <a:ea typeface="Calibri (Body)"/>
                </a:rPr>
                <a:t> </a:t>
              </a:r>
              <a:r>
                <a:rPr lang="en-US" sz="2000" b="1" baseline="30000" dirty="0">
                  <a:solidFill>
                    <a:schemeClr val="bg1"/>
                  </a:solidFill>
                  <a:ea typeface="Calibri (Body)"/>
                </a:rPr>
                <a:t>XXXXXXXXXXXXX</a:t>
              </a:r>
            </a:p>
            <a:p>
              <a:pPr>
                <a:defRPr/>
              </a:pPr>
              <a:r>
                <a:rPr lang="en-US" sz="2000" baseline="30000" dirty="0">
                  <a:solidFill>
                    <a:schemeClr val="bg1"/>
                  </a:solidFill>
                  <a:ea typeface="Calibri (Body)"/>
                </a:rPr>
                <a:t>PRÉNOM, NOM, TITRE</a:t>
              </a:r>
              <a:br>
                <a:rPr lang="en-US" sz="2000" baseline="30000" dirty="0">
                  <a:solidFill>
                    <a:schemeClr val="bg1"/>
                  </a:solidFill>
                  <a:ea typeface="Calibri (Body)"/>
                </a:rPr>
              </a:br>
              <a:r>
                <a:rPr lang="en-US" sz="2000" b="1" baseline="30000" dirty="0">
                  <a:solidFill>
                    <a:schemeClr val="bg1"/>
                  </a:solidFill>
                  <a:ea typeface="Calibri (Body)"/>
                </a:rPr>
                <a:t>TÉL. : +41 022 730 XXXX</a:t>
              </a:r>
            </a:p>
            <a:p>
              <a:pPr>
                <a:defRPr/>
              </a:pPr>
              <a:r>
                <a:rPr lang="en-US" sz="2000" b="1" baseline="30000" dirty="0">
                  <a:solidFill>
                    <a:schemeClr val="bg1"/>
                  </a:solidFill>
                  <a:ea typeface="Calibri (Body)"/>
                </a:rPr>
                <a:t>COURRIEL: prénom.nom@ifrc.org</a:t>
              </a:r>
            </a:p>
            <a:p>
              <a:pPr>
                <a:defRPr/>
              </a:pPr>
              <a:endParaRPr lang="en-US" sz="2000" b="1" baseline="30000" dirty="0">
                <a:solidFill>
                  <a:schemeClr val="bg1"/>
                </a:solidFill>
                <a:ea typeface="Calibri (Body)"/>
              </a:endParaRPr>
            </a:p>
            <a:p>
              <a:pPr>
                <a:defRPr/>
              </a:pPr>
              <a:r>
                <a:rPr lang="en-US" sz="2000" b="1" baseline="30000" dirty="0">
                  <a:solidFill>
                    <a:schemeClr val="bg1"/>
                  </a:solidFill>
                  <a:ea typeface="Calibri (Body)"/>
                </a:rPr>
                <a:t>CETTE PRÉSENTATION EST PUBLIÉE PAR </a:t>
              </a:r>
              <a:br>
                <a:rPr lang="en-US" sz="2000" b="1" baseline="30000" dirty="0">
                  <a:solidFill>
                    <a:schemeClr val="bg1"/>
                  </a:solidFill>
                  <a:ea typeface="Calibri (Body)"/>
                </a:rPr>
              </a:br>
              <a:r>
                <a:rPr lang="en-US" sz="2000" b="1" baseline="30000" dirty="0">
                  <a:solidFill>
                    <a:schemeClr val="bg1"/>
                  </a:solidFill>
                  <a:ea typeface="Calibri (Body)"/>
                </a:rPr>
                <a:t>LA FÉDÉRATION INTERNATIONALE DES SOCIÉTES </a:t>
              </a:r>
              <a:br>
                <a:rPr lang="en-US" sz="2000" b="1" baseline="30000" dirty="0">
                  <a:solidFill>
                    <a:schemeClr val="bg1"/>
                  </a:solidFill>
                  <a:ea typeface="Calibri (Body)"/>
                </a:rPr>
              </a:br>
              <a:r>
                <a:rPr lang="en-US" sz="2000" b="1" baseline="30000" dirty="0">
                  <a:solidFill>
                    <a:schemeClr val="bg1"/>
                  </a:solidFill>
                  <a:ea typeface="Calibri (Body)"/>
                </a:rPr>
                <a:t>DE LA CROIX-ROUGE ET DU CROISSANT-ROUGE</a:t>
              </a:r>
            </a:p>
            <a:p>
              <a:pPr>
                <a:defRPr/>
              </a:pPr>
              <a:endParaRPr lang="en-US" sz="2000" b="1" baseline="30000" dirty="0">
                <a:solidFill>
                  <a:schemeClr val="bg1"/>
                </a:solidFill>
                <a:ea typeface="Calibri (Body)"/>
              </a:endParaRPr>
            </a:p>
            <a:p>
              <a:pPr>
                <a:defRPr/>
              </a:pPr>
              <a:r>
                <a:rPr lang="en-US" sz="2000" b="1" baseline="30000" dirty="0">
                  <a:solidFill>
                    <a:schemeClr val="bg1"/>
                  </a:solidFill>
                  <a:ea typeface="Calibri (Body)"/>
                </a:rPr>
                <a:t>CASE POSTALE 372</a:t>
              </a:r>
            </a:p>
            <a:p>
              <a:pPr>
                <a:defRPr/>
              </a:pPr>
              <a:r>
                <a:rPr lang="en-US" sz="2000" b="1" baseline="30000" dirty="0">
                  <a:solidFill>
                    <a:schemeClr val="bg1"/>
                  </a:solidFill>
                  <a:ea typeface="Calibri (Body)"/>
                </a:rPr>
                <a:t>CH-1211 GENÉVE 19</a:t>
              </a:r>
            </a:p>
            <a:p>
              <a:pPr>
                <a:defRPr/>
              </a:pPr>
              <a:r>
                <a:rPr lang="en-US" sz="2000" b="1" baseline="30000" dirty="0">
                  <a:solidFill>
                    <a:schemeClr val="bg1"/>
                  </a:solidFill>
                  <a:ea typeface="Calibri (Body)"/>
                </a:rPr>
                <a:t>SUISSE</a:t>
              </a:r>
            </a:p>
            <a:p>
              <a:pPr>
                <a:defRPr/>
              </a:pPr>
              <a:endParaRPr lang="en-US" sz="2000" b="1" baseline="30000" dirty="0">
                <a:solidFill>
                  <a:schemeClr val="bg1"/>
                </a:solidFill>
                <a:ea typeface="Calibri (Body)"/>
              </a:endParaRPr>
            </a:p>
            <a:p>
              <a:pPr>
                <a:defRPr/>
              </a:pPr>
              <a:r>
                <a:rPr lang="en-US" sz="2000" b="1" baseline="30000" dirty="0">
                  <a:solidFill>
                    <a:schemeClr val="bg1"/>
                  </a:solidFill>
                  <a:ea typeface="Calibri (Body)"/>
                </a:rPr>
                <a:t>TÉL.: +41 22 730 42 22</a:t>
              </a:r>
            </a:p>
            <a:p>
              <a:pPr>
                <a:defRPr/>
              </a:pPr>
              <a:r>
                <a:rPr lang="en-US" sz="2000" b="1" baseline="30000" dirty="0">
                  <a:solidFill>
                    <a:schemeClr val="bg1"/>
                  </a:solidFill>
                  <a:ea typeface="Calibri (Body)"/>
                </a:rPr>
                <a:t>FAX.: +41 22 733 03 95</a:t>
              </a:r>
            </a:p>
          </p:txBody>
        </p:sp>
      </p:grpSp>
      <p:pic>
        <p:nvPicPr>
          <p:cNvPr id="6" name="Picture 10" descr="FICR-Sauver des vies#302397.jpg                                00302394Macintosh HD                   C3E3631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 y="5522913"/>
            <a:ext cx="2057400" cy="1071562"/>
          </a:xfrm>
          <a:prstGeom prst="rect">
            <a:avLst/>
          </a:prstGeom>
          <a:noFill/>
          <a:ln w="9525">
            <a:noFill/>
            <a:miter lim="800000"/>
            <a:headEnd/>
            <a:tailEnd/>
          </a:ln>
        </p:spPr>
      </p:pic>
      <p:pic>
        <p:nvPicPr>
          <p:cNvPr id="7" name="Picture 11" descr="IFRC_logo_FR_RGB.jpg                                           003022E3Macintosh HD                   C3E3631A:"/>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62600" y="6162675"/>
            <a:ext cx="3221038" cy="314325"/>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28800" y="350838"/>
            <a:ext cx="6858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err="1" smtClean="0"/>
              <a:t>Cliquez</a:t>
            </a:r>
            <a:r>
              <a:rPr lang="en-GB" dirty="0" smtClean="0"/>
              <a:t> et </a:t>
            </a:r>
            <a:r>
              <a:rPr lang="en-GB" dirty="0" err="1" smtClean="0"/>
              <a:t>modifiez</a:t>
            </a:r>
            <a:r>
              <a:rPr lang="en-GB" dirty="0" smtClean="0"/>
              <a:t> le titre</a:t>
            </a:r>
          </a:p>
        </p:txBody>
      </p:sp>
      <p:sp>
        <p:nvSpPr>
          <p:cNvPr id="1027" name="Text Placeholder 2"/>
          <p:cNvSpPr>
            <a:spLocks noGrp="1"/>
          </p:cNvSpPr>
          <p:nvPr>
            <p:ph type="body" idx="1"/>
          </p:nvPr>
        </p:nvSpPr>
        <p:spPr bwMode="auto">
          <a:xfrm>
            <a:off x="1828800" y="1676400"/>
            <a:ext cx="68580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Cliquez pour modifier les styles du texte du masque</a:t>
            </a:r>
          </a:p>
          <a:p>
            <a:pPr lvl="1"/>
            <a:r>
              <a:rPr lang="en-GB" smtClean="0"/>
              <a:t>Deuxième niveau</a:t>
            </a:r>
          </a:p>
          <a:p>
            <a:pPr lvl="2"/>
            <a:r>
              <a:rPr lang="en-GB" smtClean="0"/>
              <a:t>Troisième niveau</a:t>
            </a:r>
          </a:p>
          <a:p>
            <a:pPr lvl="3"/>
            <a:r>
              <a:rPr lang="en-GB" smtClean="0"/>
              <a:t>Quatrième niveau</a:t>
            </a:r>
          </a:p>
          <a:p>
            <a:pPr lvl="4"/>
            <a:r>
              <a:rPr lang="en-GB" smtClean="0"/>
              <a:t>Cinquième niveau</a:t>
            </a:r>
          </a:p>
        </p:txBody>
      </p:sp>
      <p:grpSp>
        <p:nvGrpSpPr>
          <p:cNvPr id="1028" name="Group 16"/>
          <p:cNvGrpSpPr>
            <a:grpSpLocks/>
          </p:cNvGrpSpPr>
          <p:nvPr/>
        </p:nvGrpSpPr>
        <p:grpSpPr bwMode="auto">
          <a:xfrm>
            <a:off x="339725" y="339725"/>
            <a:ext cx="1260475" cy="1260475"/>
            <a:chOff x="228600" y="228600"/>
            <a:chExt cx="1260000" cy="1260000"/>
          </a:xfrm>
        </p:grpSpPr>
        <p:sp>
          <p:nvSpPr>
            <p:cNvPr id="18" name="Oval 17"/>
            <p:cNvSpPr/>
            <p:nvPr/>
          </p:nvSpPr>
          <p:spPr>
            <a:xfrm>
              <a:off x="228600" y="228600"/>
              <a:ext cx="1260000" cy="1260000"/>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TextBox 18"/>
            <p:cNvSpPr txBox="1"/>
            <p:nvPr/>
          </p:nvSpPr>
          <p:spPr>
            <a:xfrm>
              <a:off x="282555" y="557089"/>
              <a:ext cx="1144157" cy="461491"/>
            </a:xfrm>
            <a:prstGeom prst="rect">
              <a:avLst/>
            </a:prstGeom>
            <a:noFill/>
          </p:spPr>
          <p:txBody>
            <a:bodyPr lIns="0" tIns="0" rIns="0" bIns="0">
              <a:spAutoFit/>
            </a:bodyPr>
            <a:lstStyle/>
            <a:p>
              <a:pPr algn="ctr">
                <a:defRPr/>
              </a:pPr>
              <a:r>
                <a:rPr lang="en-US" sz="1000" b="1" dirty="0" smtClean="0">
                  <a:solidFill>
                    <a:schemeClr val="bg1"/>
                  </a:solidFill>
                </a:rPr>
                <a:t>IAC: Beneficiary Communications Side Event</a:t>
              </a:r>
              <a:endParaRPr lang="en-US" sz="1000" b="1" dirty="0">
                <a:solidFill>
                  <a:schemeClr val="bg1"/>
                </a:solidFill>
              </a:endParaRPr>
            </a:p>
          </p:txBody>
        </p:sp>
      </p:grpSp>
      <p:grpSp>
        <p:nvGrpSpPr>
          <p:cNvPr id="1029" name="Group 11"/>
          <p:cNvGrpSpPr>
            <a:grpSpLocks/>
          </p:cNvGrpSpPr>
          <p:nvPr/>
        </p:nvGrpSpPr>
        <p:grpSpPr bwMode="auto">
          <a:xfrm>
            <a:off x="152400" y="5943600"/>
            <a:ext cx="8839200" cy="787400"/>
            <a:chOff x="96" y="3744"/>
            <a:chExt cx="5568" cy="496"/>
          </a:xfrm>
        </p:grpSpPr>
        <p:sp>
          <p:nvSpPr>
            <p:cNvPr id="9" name="Rectangle 8"/>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342900" indent="-342900" fontAlgn="auto">
                <a:spcBef>
                  <a:spcPct val="20000"/>
                </a:spcBef>
                <a:spcAft>
                  <a:spcPts val="0"/>
                </a:spcAft>
                <a:buFontTx/>
                <a:buChar char="•"/>
                <a:defRPr/>
              </a:pPr>
              <a:endParaRPr lang="en-US" sz="3200" dirty="0">
                <a:latin typeface="Arial" charset="0"/>
                <a:cs typeface="Arial" charset="0"/>
              </a:endParaRPr>
            </a:p>
          </p:txBody>
        </p:sp>
        <p:sp>
          <p:nvSpPr>
            <p:cNvPr id="10" name="TextBox 9"/>
            <p:cNvSpPr txBox="1"/>
            <p:nvPr/>
          </p:nvSpPr>
          <p:spPr bwMode="auto">
            <a:xfrm>
              <a:off x="192" y="3921"/>
              <a:ext cx="1968" cy="212"/>
            </a:xfrm>
            <a:prstGeom prst="rect">
              <a:avLst/>
            </a:prstGeom>
            <a:noFill/>
          </p:spPr>
          <p:txBody>
            <a:bodyPr lIns="0" tIns="0" rIns="0" bIns="0">
              <a:spAutoFit/>
            </a:bodyPr>
            <a:lstStyle/>
            <a:p>
              <a:pPr>
                <a:spcBef>
                  <a:spcPts val="250"/>
                </a:spcBef>
                <a:defRPr/>
              </a:pPr>
              <a:r>
                <a:rPr lang="en-US" sz="1600" b="1" baseline="30000" dirty="0">
                  <a:solidFill>
                    <a:srgbClr val="541818"/>
                  </a:solidFill>
                  <a:latin typeface="Arial Rounded MT Bold" pitchFamily="34" charset="0"/>
                </a:rPr>
                <a:t>www.ifrc.org </a:t>
              </a:r>
              <a:br>
                <a:rPr lang="en-US" sz="1600" b="1" baseline="30000" dirty="0">
                  <a:solidFill>
                    <a:srgbClr val="541818"/>
                  </a:solidFill>
                  <a:latin typeface="Arial Rounded MT Bold" pitchFamily="34" charset="0"/>
                </a:rPr>
              </a:br>
              <a:r>
                <a:rPr lang="en-US" sz="1600" b="1" baseline="30000" dirty="0">
                  <a:solidFill>
                    <a:schemeClr val="bg1"/>
                  </a:solidFill>
                  <a:latin typeface="Arial Rounded MT Bold" pitchFamily="34" charset="0"/>
                </a:rPr>
                <a:t>Sauver des vies, changer les mentalités.</a:t>
              </a:r>
            </a:p>
          </p:txBody>
        </p:sp>
        <p:pic>
          <p:nvPicPr>
            <p:cNvPr id="1032" name="Picture 14" descr="IFRC_logo_FR_REV.gif                                           003022E3Macintosh HD                   C3E3631A:"/>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3456" y="3894"/>
              <a:ext cx="2004" cy="195"/>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33" r:id="rId4"/>
    <p:sldLayoutId id="2147483727" r:id="rId5"/>
    <p:sldLayoutId id="2147483728" r:id="rId6"/>
    <p:sldLayoutId id="2147483734" r:id="rId7"/>
    <p:sldLayoutId id="2147483729" r:id="rId8"/>
    <p:sldLayoutId id="2147483730" r:id="rId9"/>
    <p:sldLayoutId id="2147483731" r:id="rId10"/>
    <p:sldLayoutId id="2147483723" r:id="rId11"/>
    <p:sldLayoutId id="2147483732" r:id="rId12"/>
  </p:sldLayoutIdLst>
  <p:txStyles>
    <p:titleStyle>
      <a:lvl1pPr algn="l" rtl="0" eaLnBrk="1" fontAlgn="base" hangingPunct="1">
        <a:spcBef>
          <a:spcPct val="0"/>
        </a:spcBef>
        <a:spcAft>
          <a:spcPct val="0"/>
        </a:spcAft>
        <a:defRPr sz="2600" b="1" i="1" kern="1200">
          <a:solidFill>
            <a:schemeClr val="tx1"/>
          </a:solidFill>
          <a:latin typeface="Arial" pitchFamily="34" charset="0"/>
          <a:ea typeface="+mj-ea"/>
          <a:cs typeface="Arial" pitchFamily="34" charset="0"/>
        </a:defRPr>
      </a:lvl1pPr>
      <a:lvl2pPr algn="l" rtl="0" eaLnBrk="1" fontAlgn="base" hangingPunct="1">
        <a:spcBef>
          <a:spcPct val="0"/>
        </a:spcBef>
        <a:spcAft>
          <a:spcPct val="0"/>
        </a:spcAft>
        <a:defRPr sz="2600" b="1" i="1">
          <a:solidFill>
            <a:schemeClr val="tx1"/>
          </a:solidFill>
          <a:latin typeface="Arial" pitchFamily="34" charset="0"/>
          <a:cs typeface="Arial" pitchFamily="34" charset="0"/>
        </a:defRPr>
      </a:lvl2pPr>
      <a:lvl3pPr algn="l" rtl="0" eaLnBrk="1" fontAlgn="base" hangingPunct="1">
        <a:spcBef>
          <a:spcPct val="0"/>
        </a:spcBef>
        <a:spcAft>
          <a:spcPct val="0"/>
        </a:spcAft>
        <a:defRPr sz="2600" b="1" i="1">
          <a:solidFill>
            <a:schemeClr val="tx1"/>
          </a:solidFill>
          <a:latin typeface="Arial" pitchFamily="34" charset="0"/>
          <a:cs typeface="Arial" pitchFamily="34" charset="0"/>
        </a:defRPr>
      </a:lvl3pPr>
      <a:lvl4pPr algn="l" rtl="0" eaLnBrk="1" fontAlgn="base" hangingPunct="1">
        <a:spcBef>
          <a:spcPct val="0"/>
        </a:spcBef>
        <a:spcAft>
          <a:spcPct val="0"/>
        </a:spcAft>
        <a:defRPr sz="2600" b="1" i="1">
          <a:solidFill>
            <a:schemeClr val="tx1"/>
          </a:solidFill>
          <a:latin typeface="Arial" pitchFamily="34" charset="0"/>
          <a:cs typeface="Arial" pitchFamily="34" charset="0"/>
        </a:defRPr>
      </a:lvl4pPr>
      <a:lvl5pPr algn="l" rtl="0" eaLnBrk="1" fontAlgn="base" hangingPunct="1">
        <a:spcBef>
          <a:spcPct val="0"/>
        </a:spcBef>
        <a:spcAft>
          <a:spcPct val="0"/>
        </a:spcAft>
        <a:defRPr sz="2600" b="1" i="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600" b="1" i="1">
          <a:solidFill>
            <a:schemeClr val="tx1"/>
          </a:solidFill>
          <a:latin typeface="Arial" pitchFamily="34" charset="0"/>
          <a:cs typeface="Arial" pitchFamily="34" charset="0"/>
        </a:defRPr>
      </a:lvl6pPr>
      <a:lvl7pPr marL="914400" algn="l" rtl="0" eaLnBrk="1" fontAlgn="base" hangingPunct="1">
        <a:spcBef>
          <a:spcPct val="0"/>
        </a:spcBef>
        <a:spcAft>
          <a:spcPct val="0"/>
        </a:spcAft>
        <a:defRPr sz="2600" b="1" i="1">
          <a:solidFill>
            <a:schemeClr val="tx1"/>
          </a:solidFill>
          <a:latin typeface="Arial" pitchFamily="34" charset="0"/>
          <a:cs typeface="Arial" pitchFamily="34" charset="0"/>
        </a:defRPr>
      </a:lvl7pPr>
      <a:lvl8pPr marL="1371600" algn="l" rtl="0" eaLnBrk="1" fontAlgn="base" hangingPunct="1">
        <a:spcBef>
          <a:spcPct val="0"/>
        </a:spcBef>
        <a:spcAft>
          <a:spcPct val="0"/>
        </a:spcAft>
        <a:defRPr sz="2600" b="1" i="1">
          <a:solidFill>
            <a:schemeClr val="tx1"/>
          </a:solidFill>
          <a:latin typeface="Arial" pitchFamily="34" charset="0"/>
          <a:cs typeface="Arial" pitchFamily="34" charset="0"/>
        </a:defRPr>
      </a:lvl8pPr>
      <a:lvl9pPr marL="1828800" algn="l" rtl="0" eaLnBrk="1" fontAlgn="base" hangingPunct="1">
        <a:spcBef>
          <a:spcPct val="0"/>
        </a:spcBef>
        <a:spcAft>
          <a:spcPct val="0"/>
        </a:spcAft>
        <a:defRPr sz="2600" b="1" i="1">
          <a:solidFill>
            <a:schemeClr val="tx1"/>
          </a:solidFill>
          <a:latin typeface="Arial" pitchFamily="34" charset="0"/>
          <a:cs typeface="Arial" pitchFamily="34" charset="0"/>
        </a:defRPr>
      </a:lvl9pPr>
    </p:titleStyle>
    <p:body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package" Target="../embeddings/Microsoft_Word_Document1.docx"/><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package" Target="../embeddings/Microsoft_Word_Document2.docx"/><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755576" y="2819400"/>
            <a:ext cx="7474024" cy="647700"/>
          </a:xfrm>
        </p:spPr>
        <p:txBody>
          <a:bodyPr/>
          <a:lstStyle/>
          <a:p>
            <a:pPr eaLnBrk="1" hangingPunct="1"/>
            <a:r>
              <a:rPr lang="en-US" dirty="0" smtClean="0"/>
              <a:t>Monitoring Mobile Cinema</a:t>
            </a:r>
            <a:endParaRPr lang="en-GB" dirty="0" smtClean="0"/>
          </a:p>
        </p:txBody>
      </p:sp>
      <p:sp>
        <p:nvSpPr>
          <p:cNvPr id="10243" name="Subtitle 2"/>
          <p:cNvSpPr>
            <a:spLocks noGrp="1"/>
          </p:cNvSpPr>
          <p:nvPr>
            <p:ph type="subTitle" idx="1"/>
          </p:nvPr>
        </p:nvSpPr>
        <p:spPr>
          <a:xfrm>
            <a:off x="683568" y="3886200"/>
            <a:ext cx="7546032" cy="1752600"/>
          </a:xfrm>
        </p:spPr>
        <p:txBody>
          <a:bodyPr>
            <a:normAutofit/>
          </a:bodyPr>
          <a:lstStyle/>
          <a:p>
            <a:pPr eaLnBrk="1" hangingPunct="1"/>
            <a:r>
              <a:rPr lang="en-US" dirty="0" smtClean="0"/>
              <a:t>Burundi Red Cross Society</a:t>
            </a:r>
          </a:p>
          <a:p>
            <a:pPr eaLnBrk="1" hangingPunct="1"/>
            <a:r>
              <a:rPr lang="en-US" dirty="0" smtClean="0"/>
              <a:t>Mobile cinema training</a:t>
            </a:r>
          </a:p>
          <a:p>
            <a:pPr eaLnBrk="1" hangingPunct="1"/>
            <a:r>
              <a:rPr lang="en-US" dirty="0" smtClean="0"/>
              <a:t>June 2014</a:t>
            </a:r>
          </a:p>
          <a:p>
            <a:pPr eaLnBrk="1" hangingPunct="1"/>
            <a:endParaRPr lang="en-US" dirty="0" smtClean="0"/>
          </a:p>
          <a:p>
            <a:pPr eaLnBrk="1" hangingPunct="1"/>
            <a:endParaRPr lang="en-GB" sz="2000" dirty="0" smtClean="0"/>
          </a:p>
        </p:txBody>
      </p:sp>
      <p:sp>
        <p:nvSpPr>
          <p:cNvPr id="4" name="TextBox 3"/>
          <p:cNvSpPr txBox="1"/>
          <p:nvPr/>
        </p:nvSpPr>
        <p:spPr>
          <a:xfrm>
            <a:off x="611560" y="764704"/>
            <a:ext cx="648072" cy="369332"/>
          </a:xfrm>
          <a:prstGeom prst="rect">
            <a:avLst/>
          </a:prstGeom>
          <a:noFill/>
        </p:spPr>
        <p:txBody>
          <a:bodyPr wrap="square" rtlCol="0">
            <a:spAutoFit/>
          </a:bodyPr>
          <a:lstStyle/>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Monitoring questions</a:t>
            </a:r>
            <a:endParaRPr lang="en-GB" dirty="0" smtClean="0">
              <a:solidFill>
                <a:srgbClr val="FF0000"/>
              </a:solidFill>
            </a:endParaRPr>
          </a:p>
        </p:txBody>
      </p:sp>
      <p:pic>
        <p:nvPicPr>
          <p:cNvPr id="5" name="Picture 4"/>
          <p:cNvPicPr>
            <a:picLocks noChangeAspect="1"/>
          </p:cNvPicPr>
          <p:nvPr/>
        </p:nvPicPr>
        <p:blipFill>
          <a:blip r:embed="rId3"/>
          <a:stretch>
            <a:fillRect/>
          </a:stretch>
        </p:blipFill>
        <p:spPr>
          <a:xfrm>
            <a:off x="66104" y="1844824"/>
            <a:ext cx="9042400" cy="3528392"/>
          </a:xfrm>
          <a:prstGeom prst="rect">
            <a:avLst/>
          </a:prstGeom>
        </p:spPr>
      </p:pic>
    </p:spTree>
    <p:extLst>
      <p:ext uri="{BB962C8B-B14F-4D97-AF65-F5344CB8AC3E}">
        <p14:creationId xmlns:p14="http://schemas.microsoft.com/office/powerpoint/2010/main" val="5196897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Benefit of the monitoring form…</a:t>
            </a:r>
            <a:endParaRPr lang="en-GB" dirty="0" smtClean="0"/>
          </a:p>
        </p:txBody>
      </p:sp>
      <p:sp>
        <p:nvSpPr>
          <p:cNvPr id="5" name="Content Placeholder 2"/>
          <p:cNvSpPr txBox="1">
            <a:spLocks/>
          </p:cNvSpPr>
          <p:nvPr/>
        </p:nvSpPr>
        <p:spPr bwMode="auto">
          <a:xfrm>
            <a:off x="1547664" y="1700808"/>
            <a:ext cx="7344816" cy="9361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425"/>
              </a:spcAft>
            </a:pPr>
            <a:r>
              <a:rPr lang="en-GB" sz="2400" dirty="0" smtClean="0"/>
              <a:t>Good statistics help us produce graphs…donors like graphs!</a:t>
            </a:r>
          </a:p>
          <a:p>
            <a:pPr>
              <a:spcAft>
                <a:spcPts val="425"/>
              </a:spcAft>
            </a:pPr>
            <a:endParaRPr lang="en-GB" sz="2400" dirty="0" smtClean="0"/>
          </a:p>
          <a:p>
            <a:endParaRPr lang="en-GB" dirty="0" smtClean="0"/>
          </a:p>
        </p:txBody>
      </p:sp>
      <p:graphicFrame>
        <p:nvGraphicFramePr>
          <p:cNvPr id="6" name="Chart 5"/>
          <p:cNvGraphicFramePr>
            <a:graphicFrameLocks/>
          </p:cNvGraphicFramePr>
          <p:nvPr>
            <p:extLst>
              <p:ext uri="{D42A27DB-BD31-4B8C-83A1-F6EECF244321}">
                <p14:modId xmlns:p14="http://schemas.microsoft.com/office/powerpoint/2010/main" val="827267434"/>
              </p:ext>
            </p:extLst>
          </p:nvPr>
        </p:nvGraphicFramePr>
        <p:xfrm>
          <a:off x="179512" y="2780928"/>
          <a:ext cx="4536504" cy="27363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3503411349"/>
              </p:ext>
            </p:extLst>
          </p:nvPr>
        </p:nvGraphicFramePr>
        <p:xfrm>
          <a:off x="4860032" y="2492896"/>
          <a:ext cx="4076700" cy="33464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7167468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Why do we need to monitor?</a:t>
            </a:r>
            <a:endParaRPr lang="en-GB" dirty="0" smtClean="0">
              <a:solidFill>
                <a:srgbClr val="FF0000"/>
              </a:solidFill>
            </a:endParaRPr>
          </a:p>
        </p:txBody>
      </p:sp>
      <p:graphicFrame>
        <p:nvGraphicFramePr>
          <p:cNvPr id="2" name="Diagram 1"/>
          <p:cNvGraphicFramePr/>
          <p:nvPr>
            <p:extLst>
              <p:ext uri="{D42A27DB-BD31-4B8C-83A1-F6EECF244321}">
                <p14:modId xmlns:p14="http://schemas.microsoft.com/office/powerpoint/2010/main" val="715777586"/>
              </p:ext>
            </p:extLst>
          </p:nvPr>
        </p:nvGraphicFramePr>
        <p:xfrm>
          <a:off x="251520" y="1700808"/>
          <a:ext cx="889248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662369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Group exercise</a:t>
            </a:r>
            <a:endParaRPr lang="en-GB" dirty="0" smtClean="0">
              <a:solidFill>
                <a:srgbClr val="FF0000"/>
              </a:solidFill>
            </a:endParaRPr>
          </a:p>
        </p:txBody>
      </p:sp>
      <p:sp>
        <p:nvSpPr>
          <p:cNvPr id="4" name="Content Placeholder 2"/>
          <p:cNvSpPr txBox="1">
            <a:spLocks/>
          </p:cNvSpPr>
          <p:nvPr/>
        </p:nvSpPr>
        <p:spPr bwMode="auto">
          <a:xfrm>
            <a:off x="683568" y="1700808"/>
            <a:ext cx="8208912"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425"/>
              </a:spcAft>
            </a:pPr>
            <a:r>
              <a:rPr lang="en-GB" sz="2300" dirty="0" smtClean="0"/>
              <a:t>Distribute monitoring forms to each group for before and after</a:t>
            </a:r>
          </a:p>
          <a:p>
            <a:pPr>
              <a:spcAft>
                <a:spcPts val="425"/>
              </a:spcAft>
            </a:pPr>
            <a:r>
              <a:rPr lang="en-GB" sz="2300" dirty="0" smtClean="0"/>
              <a:t>2 people take the role of Red Cross volunteer and 3 as audience</a:t>
            </a:r>
          </a:p>
          <a:p>
            <a:pPr>
              <a:spcAft>
                <a:spcPts val="425"/>
              </a:spcAft>
            </a:pPr>
            <a:r>
              <a:rPr lang="en-GB" sz="2300" dirty="0" smtClean="0"/>
              <a:t>Complete 5 monitoring sheets per group for before the show</a:t>
            </a:r>
          </a:p>
          <a:p>
            <a:pPr>
              <a:spcAft>
                <a:spcPts val="425"/>
              </a:spcAft>
            </a:pPr>
            <a:r>
              <a:rPr lang="en-GB" sz="2300" dirty="0" smtClean="0"/>
              <a:t>Then swap roles and repeat to complete another 5 forms for after the show</a:t>
            </a:r>
          </a:p>
          <a:p>
            <a:pPr>
              <a:spcAft>
                <a:spcPts val="425"/>
              </a:spcAft>
            </a:pPr>
            <a:r>
              <a:rPr lang="en-GB" sz="2300" dirty="0" smtClean="0"/>
              <a:t>When 10 are complete, add up the times people selected an answer before and all the times after on two new forms</a:t>
            </a:r>
          </a:p>
          <a:p>
            <a:pPr>
              <a:spcAft>
                <a:spcPts val="425"/>
              </a:spcAft>
            </a:pPr>
            <a:endParaRPr lang="en-GB" sz="2300" dirty="0" smtClean="0"/>
          </a:p>
          <a:p>
            <a:pPr>
              <a:spcAft>
                <a:spcPts val="425"/>
              </a:spcAft>
            </a:pPr>
            <a:endParaRPr lang="en-GB" sz="2300" dirty="0" smtClean="0"/>
          </a:p>
          <a:p>
            <a:pPr>
              <a:spcAft>
                <a:spcPts val="425"/>
              </a:spcAft>
            </a:pPr>
            <a:endParaRPr lang="en-GB" sz="2300" dirty="0" smtClean="0"/>
          </a:p>
          <a:p>
            <a:endParaRPr lang="en-GB" sz="2300" dirty="0" smtClean="0"/>
          </a:p>
        </p:txBody>
      </p:sp>
    </p:spTree>
    <p:extLst>
      <p:ext uri="{BB962C8B-B14F-4D97-AF65-F5344CB8AC3E}">
        <p14:creationId xmlns:p14="http://schemas.microsoft.com/office/powerpoint/2010/main" val="9059219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Group exercise</a:t>
            </a:r>
            <a:endParaRPr lang="en-GB" dirty="0" smtClean="0">
              <a:solidFill>
                <a:srgbClr val="FF0000"/>
              </a:solidFill>
            </a:endParaRPr>
          </a:p>
        </p:txBody>
      </p:sp>
      <p:sp>
        <p:nvSpPr>
          <p:cNvPr id="4" name="Content Placeholder 2"/>
          <p:cNvSpPr txBox="1">
            <a:spLocks/>
          </p:cNvSpPr>
          <p:nvPr/>
        </p:nvSpPr>
        <p:spPr bwMode="auto">
          <a:xfrm>
            <a:off x="1691680" y="1700808"/>
            <a:ext cx="7200800"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425"/>
              </a:spcAft>
            </a:pPr>
            <a:r>
              <a:rPr lang="en-GB" sz="2300" dirty="0" smtClean="0"/>
              <a:t>Take the information from one group and on the big screen add it into the spread sheet to show impact</a:t>
            </a:r>
          </a:p>
          <a:p>
            <a:pPr>
              <a:spcAft>
                <a:spcPts val="425"/>
              </a:spcAft>
            </a:pPr>
            <a:endParaRPr lang="en-GB" sz="2300" dirty="0" smtClean="0"/>
          </a:p>
          <a:p>
            <a:pPr>
              <a:spcAft>
                <a:spcPts val="425"/>
              </a:spcAft>
            </a:pPr>
            <a:endParaRPr lang="en-GB" sz="2300" dirty="0" smtClean="0"/>
          </a:p>
        </p:txBody>
      </p:sp>
      <p:pic>
        <p:nvPicPr>
          <p:cNvPr id="2" name="Picture 1"/>
          <p:cNvPicPr>
            <a:picLocks noChangeAspect="1"/>
          </p:cNvPicPr>
          <p:nvPr/>
        </p:nvPicPr>
        <p:blipFill>
          <a:blip r:embed="rId3"/>
          <a:stretch>
            <a:fillRect/>
          </a:stretch>
        </p:blipFill>
        <p:spPr>
          <a:xfrm>
            <a:off x="251520" y="2636912"/>
            <a:ext cx="8712968" cy="3268567"/>
          </a:xfrm>
          <a:prstGeom prst="rect">
            <a:avLst/>
          </a:prstGeom>
        </p:spPr>
      </p:pic>
    </p:spTree>
    <p:extLst>
      <p:ext uri="{BB962C8B-B14F-4D97-AF65-F5344CB8AC3E}">
        <p14:creationId xmlns:p14="http://schemas.microsoft.com/office/powerpoint/2010/main" val="4715296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What do you think…Group discussion</a:t>
            </a:r>
            <a:endParaRPr lang="en-GB" dirty="0" smtClean="0">
              <a:solidFill>
                <a:srgbClr val="FF0000"/>
              </a:solidFill>
            </a:endParaRPr>
          </a:p>
        </p:txBody>
      </p:sp>
      <p:sp>
        <p:nvSpPr>
          <p:cNvPr id="4" name="Content Placeholder 2"/>
          <p:cNvSpPr txBox="1">
            <a:spLocks/>
          </p:cNvSpPr>
          <p:nvPr/>
        </p:nvSpPr>
        <p:spPr bwMode="auto">
          <a:xfrm>
            <a:off x="1691680" y="1700808"/>
            <a:ext cx="7200800"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425"/>
              </a:spcAft>
            </a:pPr>
            <a:r>
              <a:rPr lang="en-GB" sz="2300" dirty="0" smtClean="0"/>
              <a:t>Can you manage the monitoring within your branches?</a:t>
            </a:r>
          </a:p>
          <a:p>
            <a:pPr>
              <a:spcAft>
                <a:spcPts val="425"/>
              </a:spcAft>
            </a:pPr>
            <a:r>
              <a:rPr lang="en-GB" sz="2300" dirty="0" smtClean="0"/>
              <a:t>What challenges might you face?</a:t>
            </a:r>
          </a:p>
          <a:p>
            <a:pPr>
              <a:spcAft>
                <a:spcPts val="425"/>
              </a:spcAft>
            </a:pPr>
            <a:r>
              <a:rPr lang="en-GB" sz="2300" dirty="0" smtClean="0"/>
              <a:t>What would be the solutions</a:t>
            </a:r>
          </a:p>
          <a:p>
            <a:pPr>
              <a:spcAft>
                <a:spcPts val="425"/>
              </a:spcAft>
            </a:pPr>
            <a:endParaRPr lang="en-GB" sz="2300" dirty="0" smtClean="0"/>
          </a:p>
          <a:p>
            <a:pPr>
              <a:spcAft>
                <a:spcPts val="425"/>
              </a:spcAft>
            </a:pPr>
            <a:endParaRPr lang="en-GB" sz="2300" dirty="0" smtClean="0"/>
          </a:p>
        </p:txBody>
      </p:sp>
    </p:spTree>
    <p:extLst>
      <p:ext uri="{BB962C8B-B14F-4D97-AF65-F5344CB8AC3E}">
        <p14:creationId xmlns:p14="http://schemas.microsoft.com/office/powerpoint/2010/main" val="2612765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pic>
        <p:nvPicPr>
          <p:cNvPr id="5" name="Content Placeholder 4" descr="_MG_4384.jpg"/>
          <p:cNvPicPr>
            <a:picLocks noGrp="1" noChangeAspect="1"/>
          </p:cNvPicPr>
          <p:nvPr>
            <p:ph sz="half" idx="1"/>
          </p:nvPr>
        </p:nvPicPr>
        <p:blipFill>
          <a:blip r:embed="rId3" cstate="print"/>
          <a:stretch>
            <a:fillRect/>
          </a:stretch>
        </p:blipFill>
        <p:spPr>
          <a:xfrm>
            <a:off x="1547664" y="1700807"/>
            <a:ext cx="7128792" cy="4202235"/>
          </a:xfrm>
        </p:spPr>
      </p:pic>
    </p:spTree>
    <p:extLst>
      <p:ext uri="{BB962C8B-B14F-4D97-AF65-F5344CB8AC3E}">
        <p14:creationId xmlns:p14="http://schemas.microsoft.com/office/powerpoint/2010/main" val="38067318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Reporting requirements</a:t>
            </a:r>
            <a:endParaRPr lang="en-GB" dirty="0" smtClean="0"/>
          </a:p>
        </p:txBody>
      </p:sp>
      <p:sp>
        <p:nvSpPr>
          <p:cNvPr id="5" name="Content Placeholder 2"/>
          <p:cNvSpPr txBox="1">
            <a:spLocks/>
          </p:cNvSpPr>
          <p:nvPr/>
        </p:nvSpPr>
        <p:spPr bwMode="auto">
          <a:xfrm>
            <a:off x="251520" y="1700808"/>
            <a:ext cx="5760640" cy="38884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425"/>
              </a:spcAft>
            </a:pPr>
            <a:r>
              <a:rPr lang="en-GB" sz="2000" dirty="0" smtClean="0"/>
              <a:t>Complete a review sheet during each show</a:t>
            </a:r>
          </a:p>
          <a:p>
            <a:pPr>
              <a:spcAft>
                <a:spcPts val="425"/>
              </a:spcAft>
            </a:pPr>
            <a:r>
              <a:rPr lang="en-GB" sz="2000" dirty="0"/>
              <a:t>Need a reporter to fill it in at each </a:t>
            </a:r>
            <a:r>
              <a:rPr lang="en-GB" sz="2000" dirty="0" smtClean="0"/>
              <a:t>show</a:t>
            </a:r>
          </a:p>
          <a:p>
            <a:pPr>
              <a:spcAft>
                <a:spcPts val="425"/>
              </a:spcAft>
            </a:pPr>
            <a:r>
              <a:rPr lang="en-GB" sz="2000" dirty="0" smtClean="0"/>
              <a:t>Need to record the following information</a:t>
            </a:r>
          </a:p>
          <a:p>
            <a:pPr lvl="1">
              <a:spcAft>
                <a:spcPts val="425"/>
              </a:spcAft>
            </a:pPr>
            <a:r>
              <a:rPr lang="en-GB" sz="1800" dirty="0" smtClean="0"/>
              <a:t>Date</a:t>
            </a:r>
          </a:p>
          <a:p>
            <a:pPr lvl="1">
              <a:spcAft>
                <a:spcPts val="425"/>
              </a:spcAft>
            </a:pPr>
            <a:r>
              <a:rPr lang="en-GB" sz="1800" dirty="0" smtClean="0"/>
              <a:t>District</a:t>
            </a:r>
          </a:p>
          <a:p>
            <a:pPr lvl="1">
              <a:spcAft>
                <a:spcPts val="425"/>
              </a:spcAft>
            </a:pPr>
            <a:r>
              <a:rPr lang="en-GB" sz="1800" dirty="0" smtClean="0"/>
              <a:t>Name of the community</a:t>
            </a:r>
          </a:p>
          <a:p>
            <a:pPr lvl="1">
              <a:spcAft>
                <a:spcPts val="425"/>
              </a:spcAft>
            </a:pPr>
            <a:r>
              <a:rPr lang="en-GB" sz="1800" dirty="0" smtClean="0"/>
              <a:t>Topic covered – cholera &amp; hand washing, cholera and water, malaria </a:t>
            </a:r>
            <a:r>
              <a:rPr lang="en-GB" sz="1800" dirty="0" err="1" smtClean="0"/>
              <a:t>etc</a:t>
            </a:r>
            <a:endParaRPr lang="en-GB" sz="1800" dirty="0" smtClean="0"/>
          </a:p>
          <a:p>
            <a:pPr lvl="1">
              <a:spcAft>
                <a:spcPts val="425"/>
              </a:spcAft>
            </a:pPr>
            <a:r>
              <a:rPr lang="en-GB" sz="1800" dirty="0" smtClean="0"/>
              <a:t>Questions asked by the audience</a:t>
            </a:r>
          </a:p>
          <a:p>
            <a:pPr lvl="1">
              <a:spcAft>
                <a:spcPts val="425"/>
              </a:spcAft>
            </a:pPr>
            <a:r>
              <a:rPr lang="en-GB" sz="1800" dirty="0" smtClean="0"/>
              <a:t>Answers they give to the questions before and after the film</a:t>
            </a:r>
          </a:p>
          <a:p>
            <a:pPr lvl="1">
              <a:spcAft>
                <a:spcPts val="425"/>
              </a:spcAft>
            </a:pPr>
            <a:endParaRPr lang="en-GB" dirty="0"/>
          </a:p>
          <a:p>
            <a:pPr>
              <a:spcAft>
                <a:spcPts val="425"/>
              </a:spcAft>
            </a:pPr>
            <a:endParaRPr lang="en-GB" sz="2000" dirty="0" smtClean="0"/>
          </a:p>
          <a:p>
            <a:pPr>
              <a:spcAft>
                <a:spcPts val="425"/>
              </a:spcAft>
            </a:pPr>
            <a:endParaRPr lang="en-GB" sz="2000" dirty="0" smtClean="0"/>
          </a:p>
          <a:p>
            <a:pPr marL="0" indent="0">
              <a:spcAft>
                <a:spcPts val="425"/>
              </a:spcAft>
              <a:buNone/>
            </a:pPr>
            <a:endParaRPr lang="en-GB" sz="2000" dirty="0" smtClean="0"/>
          </a:p>
          <a:p>
            <a:endParaRPr lang="en-GB" sz="2000" dirty="0" smtClean="0"/>
          </a:p>
        </p:txBody>
      </p:sp>
      <p:pic>
        <p:nvPicPr>
          <p:cNvPr id="2" name="Picture 1" descr="IMG_6563.JPG"/>
          <p:cNvPicPr>
            <a:picLocks noChangeAspect="1"/>
          </p:cNvPicPr>
          <p:nvPr/>
        </p:nvPicPr>
        <p:blipFill rotWithShape="1">
          <a:blip r:embed="rId3" cstate="email">
            <a:extLst>
              <a:ext uri="{28A0092B-C50C-407E-A947-70E740481C1C}">
                <a14:useLocalDpi xmlns:a14="http://schemas.microsoft.com/office/drawing/2010/main" val="0"/>
              </a:ext>
            </a:extLst>
          </a:blip>
          <a:srcRect l="30287" t="25432" r="21020"/>
          <a:stretch/>
        </p:blipFill>
        <p:spPr>
          <a:xfrm>
            <a:off x="5916278" y="2348880"/>
            <a:ext cx="3048210" cy="350100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Simple review Sheet</a:t>
            </a:r>
            <a:endParaRPr lang="en-GB" dirty="0" smtClean="0">
              <a:solidFill>
                <a:srgbClr val="FF0000"/>
              </a:solidFill>
            </a:endParaRPr>
          </a:p>
        </p:txBody>
      </p:sp>
      <p:sp>
        <p:nvSpPr>
          <p:cNvPr id="2" name="Content Placeholder 1"/>
          <p:cNvSpPr>
            <a:spLocks noGrp="1"/>
          </p:cNvSpPr>
          <p:nvPr>
            <p:ph idx="1"/>
          </p:nvPr>
        </p:nvSpPr>
        <p:spPr/>
        <p:txBody>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3597565510"/>
              </p:ext>
            </p:extLst>
          </p:nvPr>
        </p:nvGraphicFramePr>
        <p:xfrm>
          <a:off x="107504" y="1772816"/>
          <a:ext cx="8928992" cy="4968552"/>
        </p:xfrm>
        <a:graphic>
          <a:graphicData uri="http://schemas.openxmlformats.org/presentationml/2006/ole">
            <mc:AlternateContent xmlns:mc="http://schemas.openxmlformats.org/markup-compatibility/2006">
              <mc:Choice xmlns:v="urn:schemas-microsoft-com:vml" Requires="v">
                <p:oleObj spid="_x0000_s1033" name="Document" r:id="rId5" imgW="5905500" imgH="5803900" progId="Word.Document.12">
                  <p:embed/>
                </p:oleObj>
              </mc:Choice>
              <mc:Fallback>
                <p:oleObj name="Document" r:id="rId5" imgW="5905500" imgH="5803900" progId="Word.Document.12">
                  <p:embed/>
                  <p:pic>
                    <p:nvPicPr>
                      <p:cNvPr id="0" name=""/>
                      <p:cNvPicPr/>
                      <p:nvPr/>
                    </p:nvPicPr>
                    <p:blipFill>
                      <a:blip r:embed="rId6"/>
                      <a:stretch>
                        <a:fillRect/>
                      </a:stretch>
                    </p:blipFill>
                    <p:spPr>
                      <a:xfrm>
                        <a:off x="107504" y="1772816"/>
                        <a:ext cx="8928992" cy="4968552"/>
                      </a:xfrm>
                      <a:prstGeom prst="rect">
                        <a:avLst/>
                      </a:prstGeom>
                    </p:spPr>
                  </p:pic>
                </p:oleObj>
              </mc:Fallback>
            </mc:AlternateContent>
          </a:graphicData>
        </a:graphic>
      </p:graphicFrame>
    </p:spTree>
    <p:extLst>
      <p:ext uri="{BB962C8B-B14F-4D97-AF65-F5344CB8AC3E}">
        <p14:creationId xmlns:p14="http://schemas.microsoft.com/office/powerpoint/2010/main" val="18321484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Simple review Sheet</a:t>
            </a:r>
            <a:endParaRPr lang="en-GB" dirty="0" smtClean="0">
              <a:solidFill>
                <a:srgbClr val="FF0000"/>
              </a:solidFill>
            </a:endParaRPr>
          </a:p>
        </p:txBody>
      </p:sp>
      <p:sp>
        <p:nvSpPr>
          <p:cNvPr id="2" name="Content Placeholder 1"/>
          <p:cNvSpPr>
            <a:spLocks noGrp="1"/>
          </p:cNvSpPr>
          <p:nvPr>
            <p:ph idx="1"/>
          </p:nvPr>
        </p:nvSpPr>
        <p:spPr/>
        <p:txBody>
          <a:bodyPr/>
          <a:lstStyle/>
          <a:p>
            <a:pPr marL="0" indent="0">
              <a:buNone/>
            </a:pP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987407499"/>
              </p:ext>
            </p:extLst>
          </p:nvPr>
        </p:nvGraphicFramePr>
        <p:xfrm>
          <a:off x="107504" y="1628800"/>
          <a:ext cx="9019184" cy="5134074"/>
        </p:xfrm>
        <a:graphic>
          <a:graphicData uri="http://schemas.openxmlformats.org/presentationml/2006/ole">
            <mc:AlternateContent xmlns:mc="http://schemas.openxmlformats.org/markup-compatibility/2006">
              <mc:Choice xmlns:v="urn:schemas-microsoft-com:vml" Requires="v">
                <p:oleObj spid="_x0000_s2057" name="Document" r:id="rId5" imgW="5905500" imgH="6235700" progId="Word.Document.12">
                  <p:embed/>
                </p:oleObj>
              </mc:Choice>
              <mc:Fallback>
                <p:oleObj name="Document" r:id="rId5" imgW="5905500" imgH="6235700" progId="Word.Document.12">
                  <p:embed/>
                  <p:pic>
                    <p:nvPicPr>
                      <p:cNvPr id="0" name=""/>
                      <p:cNvPicPr/>
                      <p:nvPr/>
                    </p:nvPicPr>
                    <p:blipFill>
                      <a:blip r:embed="rId6"/>
                      <a:stretch>
                        <a:fillRect/>
                      </a:stretch>
                    </p:blipFill>
                    <p:spPr>
                      <a:xfrm>
                        <a:off x="107504" y="1628800"/>
                        <a:ext cx="9019184" cy="5134074"/>
                      </a:xfrm>
                      <a:prstGeom prst="rect">
                        <a:avLst/>
                      </a:prstGeom>
                    </p:spPr>
                  </p:pic>
                </p:oleObj>
              </mc:Fallback>
            </mc:AlternateContent>
          </a:graphicData>
        </a:graphic>
      </p:graphicFrame>
    </p:spTree>
    <p:extLst>
      <p:ext uri="{BB962C8B-B14F-4D97-AF65-F5344CB8AC3E}">
        <p14:creationId xmlns:p14="http://schemas.microsoft.com/office/powerpoint/2010/main" val="34058115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Purpose of the reporting sheet</a:t>
            </a:r>
            <a:endParaRPr lang="en-GB" dirty="0" smtClean="0"/>
          </a:p>
        </p:txBody>
      </p:sp>
      <p:sp>
        <p:nvSpPr>
          <p:cNvPr id="5" name="Content Placeholder 2"/>
          <p:cNvSpPr txBox="1">
            <a:spLocks/>
          </p:cNvSpPr>
          <p:nvPr/>
        </p:nvSpPr>
        <p:spPr bwMode="auto">
          <a:xfrm>
            <a:off x="1691680" y="1700808"/>
            <a:ext cx="7200800" cy="38884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425"/>
              </a:spcAft>
            </a:pPr>
            <a:r>
              <a:rPr lang="en-GB" dirty="0" smtClean="0"/>
              <a:t>Use it to track if people change their answers before and after the film…have they learnt anything?</a:t>
            </a:r>
          </a:p>
          <a:p>
            <a:pPr>
              <a:spcAft>
                <a:spcPts val="425"/>
              </a:spcAft>
            </a:pPr>
            <a:r>
              <a:rPr lang="en-GB" dirty="0" smtClean="0"/>
              <a:t>Note the kinds of questions being asked by people…what do they know and what do they not know?</a:t>
            </a:r>
          </a:p>
          <a:p>
            <a:pPr>
              <a:spcAft>
                <a:spcPts val="425"/>
              </a:spcAft>
            </a:pPr>
            <a:r>
              <a:rPr lang="en-GB" dirty="0" smtClean="0"/>
              <a:t>Provides information on the current beliefs and practices in communities</a:t>
            </a:r>
          </a:p>
          <a:p>
            <a:pPr>
              <a:spcAft>
                <a:spcPts val="425"/>
              </a:spcAft>
            </a:pPr>
            <a:r>
              <a:rPr lang="en-GB" dirty="0" smtClean="0"/>
              <a:t>Allows you to review how the cinema is working and make improvements</a:t>
            </a:r>
          </a:p>
          <a:p>
            <a:pPr>
              <a:spcAft>
                <a:spcPts val="425"/>
              </a:spcAft>
            </a:pPr>
            <a:r>
              <a:rPr lang="en-GB" dirty="0" smtClean="0"/>
              <a:t>Provide evidence of impact to the donor</a:t>
            </a:r>
          </a:p>
          <a:p>
            <a:pPr>
              <a:spcAft>
                <a:spcPts val="425"/>
              </a:spcAft>
            </a:pPr>
            <a:r>
              <a:rPr lang="en-GB" dirty="0" smtClean="0"/>
              <a:t>We need to report to the donor</a:t>
            </a:r>
          </a:p>
          <a:p>
            <a:pPr>
              <a:spcAft>
                <a:spcPts val="425"/>
              </a:spcAft>
            </a:pPr>
            <a:endParaRPr lang="en-GB" dirty="0" smtClean="0"/>
          </a:p>
          <a:p>
            <a:pPr>
              <a:spcAft>
                <a:spcPts val="425"/>
              </a:spcAft>
            </a:pPr>
            <a:endParaRPr lang="en-GB" dirty="0" smtClean="0"/>
          </a:p>
          <a:p>
            <a:pPr>
              <a:spcAft>
                <a:spcPts val="425"/>
              </a:spcAft>
            </a:pPr>
            <a:endParaRPr lang="en-GB" dirty="0" smtClean="0"/>
          </a:p>
          <a:p>
            <a:endParaRPr lang="en-GB" dirty="0" smtClean="0"/>
          </a:p>
        </p:txBody>
      </p:sp>
    </p:spTree>
    <p:extLst>
      <p:ext uri="{BB962C8B-B14F-4D97-AF65-F5344CB8AC3E}">
        <p14:creationId xmlns:p14="http://schemas.microsoft.com/office/powerpoint/2010/main" val="6840869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Monitoring requirements</a:t>
            </a:r>
            <a:endParaRPr lang="en-GB" dirty="0" smtClean="0"/>
          </a:p>
        </p:txBody>
      </p:sp>
      <p:sp>
        <p:nvSpPr>
          <p:cNvPr id="5" name="Content Placeholder 2"/>
          <p:cNvSpPr txBox="1">
            <a:spLocks/>
          </p:cNvSpPr>
          <p:nvPr/>
        </p:nvSpPr>
        <p:spPr bwMode="auto">
          <a:xfrm>
            <a:off x="2843808" y="1628800"/>
            <a:ext cx="5904656" cy="41764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spcAft>
                <a:spcPts val="425"/>
              </a:spcAft>
              <a:buFont typeface="+mj-lt"/>
              <a:buAutoNum type="arabicPeriod"/>
            </a:pPr>
            <a:r>
              <a:rPr lang="en-GB" dirty="0"/>
              <a:t>Once per month, carry out a formal </a:t>
            </a:r>
            <a:r>
              <a:rPr lang="en-GB" dirty="0" smtClean="0"/>
              <a:t>monitoring to measure increase in knowledge</a:t>
            </a:r>
            <a:endParaRPr lang="en-GB" dirty="0"/>
          </a:p>
          <a:p>
            <a:pPr marL="692150" lvl="1" indent="-514350">
              <a:spcAft>
                <a:spcPts val="425"/>
              </a:spcAft>
              <a:buFont typeface="+mj-lt"/>
              <a:buAutoNum type="romanUcPeriod"/>
            </a:pPr>
            <a:r>
              <a:rPr lang="en-GB" dirty="0" smtClean="0"/>
              <a:t>6-8 </a:t>
            </a:r>
            <a:r>
              <a:rPr lang="en-GB" dirty="0"/>
              <a:t>questions to 30 people before the show</a:t>
            </a:r>
          </a:p>
          <a:p>
            <a:pPr marL="692150" lvl="1" indent="-514350">
              <a:spcAft>
                <a:spcPts val="425"/>
              </a:spcAft>
              <a:buFont typeface="+mj-lt"/>
              <a:buAutoNum type="romanUcPeriod"/>
            </a:pPr>
            <a:r>
              <a:rPr lang="en-GB" dirty="0"/>
              <a:t>Same </a:t>
            </a:r>
            <a:r>
              <a:rPr lang="en-GB" dirty="0" smtClean="0"/>
              <a:t>6-8 </a:t>
            </a:r>
            <a:r>
              <a:rPr lang="en-GB" dirty="0"/>
              <a:t>questions to 30 people after the </a:t>
            </a:r>
            <a:r>
              <a:rPr lang="en-GB" dirty="0" smtClean="0"/>
              <a:t>show (does not have to be the same 30 people)</a:t>
            </a:r>
          </a:p>
          <a:p>
            <a:pPr marL="692150" lvl="1" indent="-514350">
              <a:spcAft>
                <a:spcPts val="425"/>
              </a:spcAft>
              <a:buFont typeface="+mj-lt"/>
              <a:buAutoNum type="romanUcPeriod"/>
            </a:pPr>
            <a:r>
              <a:rPr lang="en-GB" dirty="0" smtClean="0"/>
              <a:t>Questions are tick box and should reflect the content of the cinema show</a:t>
            </a:r>
          </a:p>
          <a:p>
            <a:pPr marL="692150" lvl="1" indent="-514350">
              <a:spcAft>
                <a:spcPts val="425"/>
              </a:spcAft>
              <a:buFont typeface="+mj-lt"/>
              <a:buAutoNum type="romanUcPeriod"/>
            </a:pPr>
            <a:r>
              <a:rPr lang="en-GB" dirty="0" smtClean="0"/>
              <a:t>Questions should be un-prompted</a:t>
            </a:r>
          </a:p>
        </p:txBody>
      </p:sp>
      <p:pic>
        <p:nvPicPr>
          <p:cNvPr id="3" name="Picture 2" descr="IMG_6604.JPG"/>
          <p:cNvPicPr>
            <a:picLocks noChangeAspect="1"/>
          </p:cNvPicPr>
          <p:nvPr/>
        </p:nvPicPr>
        <p:blipFill rotWithShape="1">
          <a:blip r:embed="rId3" cstate="email">
            <a:extLst>
              <a:ext uri="{28A0092B-C50C-407E-A947-70E740481C1C}">
                <a14:useLocalDpi xmlns:a14="http://schemas.microsoft.com/office/drawing/2010/main" val="0"/>
              </a:ext>
            </a:extLst>
          </a:blip>
          <a:srcRect l="24765" r="30057"/>
          <a:stretch/>
        </p:blipFill>
        <p:spPr>
          <a:xfrm>
            <a:off x="179512" y="1726422"/>
            <a:ext cx="2520280" cy="4183840"/>
          </a:xfrm>
          <a:prstGeom prst="rect">
            <a:avLst/>
          </a:prstGeom>
        </p:spPr>
      </p:pic>
    </p:spTree>
    <p:extLst>
      <p:ext uri="{BB962C8B-B14F-4D97-AF65-F5344CB8AC3E}">
        <p14:creationId xmlns:p14="http://schemas.microsoft.com/office/powerpoint/2010/main" val="15541264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How to do the monitoring</a:t>
            </a:r>
            <a:endParaRPr lang="en-GB" dirty="0" smtClean="0"/>
          </a:p>
        </p:txBody>
      </p:sp>
      <p:sp>
        <p:nvSpPr>
          <p:cNvPr id="5" name="Content Placeholder 2"/>
          <p:cNvSpPr txBox="1">
            <a:spLocks/>
          </p:cNvSpPr>
          <p:nvPr/>
        </p:nvSpPr>
        <p:spPr bwMode="auto">
          <a:xfrm>
            <a:off x="1475656" y="1628800"/>
            <a:ext cx="7416824" cy="38884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425"/>
              </a:spcAft>
            </a:pPr>
            <a:r>
              <a:rPr lang="en-GB" sz="2400" dirty="0" smtClean="0"/>
              <a:t>Do it on a night when you have lots of volunteers – the more people completing the survey the less time it takes</a:t>
            </a:r>
          </a:p>
          <a:p>
            <a:pPr>
              <a:spcAft>
                <a:spcPts val="425"/>
              </a:spcAft>
            </a:pPr>
            <a:r>
              <a:rPr lang="en-GB" sz="2400" dirty="0" smtClean="0"/>
              <a:t>Schedule 30-45 minutes to complete the monitoring before and after the cinema</a:t>
            </a:r>
          </a:p>
          <a:p>
            <a:pPr>
              <a:spcAft>
                <a:spcPts val="425"/>
              </a:spcAft>
            </a:pPr>
            <a:r>
              <a:rPr lang="en-GB" sz="2400" dirty="0" smtClean="0"/>
              <a:t>Offer a bar of soap to people to stay behind after the show to complete the post monitoring</a:t>
            </a:r>
          </a:p>
          <a:p>
            <a:pPr>
              <a:spcAft>
                <a:spcPts val="425"/>
              </a:spcAft>
            </a:pPr>
            <a:r>
              <a:rPr lang="en-GB" sz="2400" dirty="0" smtClean="0"/>
              <a:t>The next day, add up all the answers given for each question before and after the cinema</a:t>
            </a:r>
          </a:p>
          <a:p>
            <a:pPr>
              <a:spcAft>
                <a:spcPts val="425"/>
              </a:spcAft>
            </a:pPr>
            <a:r>
              <a:rPr lang="en-GB" sz="2400" dirty="0" smtClean="0"/>
              <a:t>Share the results with Etienne</a:t>
            </a:r>
          </a:p>
          <a:p>
            <a:pPr>
              <a:spcAft>
                <a:spcPts val="425"/>
              </a:spcAft>
            </a:pPr>
            <a:endParaRPr lang="en-GB" sz="2400" dirty="0" smtClean="0"/>
          </a:p>
          <a:p>
            <a:pPr>
              <a:spcAft>
                <a:spcPts val="425"/>
              </a:spcAft>
            </a:pPr>
            <a:endParaRPr lang="en-GB" sz="2400" dirty="0" smtClean="0"/>
          </a:p>
          <a:p>
            <a:pPr>
              <a:spcAft>
                <a:spcPts val="425"/>
              </a:spcAft>
            </a:pPr>
            <a:endParaRPr lang="en-GB" sz="2400" dirty="0" smtClean="0"/>
          </a:p>
          <a:p>
            <a:endParaRPr lang="en-GB" dirty="0" smtClean="0"/>
          </a:p>
        </p:txBody>
      </p:sp>
    </p:spTree>
    <p:extLst>
      <p:ext uri="{BB962C8B-B14F-4D97-AF65-F5344CB8AC3E}">
        <p14:creationId xmlns:p14="http://schemas.microsoft.com/office/powerpoint/2010/main" val="34784885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Why is this important?</a:t>
            </a:r>
            <a:endParaRPr lang="en-GB" dirty="0" smtClean="0"/>
          </a:p>
        </p:txBody>
      </p:sp>
      <p:sp>
        <p:nvSpPr>
          <p:cNvPr id="5" name="Content Placeholder 2"/>
          <p:cNvSpPr txBox="1">
            <a:spLocks/>
          </p:cNvSpPr>
          <p:nvPr/>
        </p:nvSpPr>
        <p:spPr bwMode="auto">
          <a:xfrm>
            <a:off x="3131840" y="1700808"/>
            <a:ext cx="5760640"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425"/>
              </a:spcAft>
            </a:pPr>
            <a:r>
              <a:rPr lang="en-GB" sz="2400" dirty="0" smtClean="0"/>
              <a:t>Provides proof and solid evidence of impact of cinema</a:t>
            </a:r>
          </a:p>
          <a:p>
            <a:pPr>
              <a:spcAft>
                <a:spcPts val="425"/>
              </a:spcAft>
            </a:pPr>
            <a:r>
              <a:rPr lang="en-GB" sz="2400" dirty="0" smtClean="0"/>
              <a:t>Cinema is a new activity and if cannot show that it makes a difference we will not get any more funding next year</a:t>
            </a:r>
          </a:p>
          <a:p>
            <a:pPr>
              <a:spcAft>
                <a:spcPts val="425"/>
              </a:spcAft>
            </a:pPr>
            <a:r>
              <a:rPr lang="en-GB" sz="2400" dirty="0" smtClean="0"/>
              <a:t>Helps you to see where we need to make improvements…if there is no increase in knowledge in one area then we need to improve how we deliver information </a:t>
            </a:r>
          </a:p>
          <a:p>
            <a:pPr>
              <a:spcAft>
                <a:spcPts val="425"/>
              </a:spcAft>
            </a:pPr>
            <a:endParaRPr lang="en-GB" sz="2400" dirty="0" smtClean="0"/>
          </a:p>
          <a:p>
            <a:pPr>
              <a:spcAft>
                <a:spcPts val="425"/>
              </a:spcAft>
            </a:pPr>
            <a:endParaRPr lang="en-GB" sz="2400" dirty="0" smtClean="0"/>
          </a:p>
          <a:p>
            <a:endParaRPr lang="en-GB" dirty="0" smtClean="0"/>
          </a:p>
        </p:txBody>
      </p:sp>
      <p:pic>
        <p:nvPicPr>
          <p:cNvPr id="3" name="Picture 2"/>
          <p:cNvPicPr>
            <a:picLocks noChangeAspect="1"/>
          </p:cNvPicPr>
          <p:nvPr/>
        </p:nvPicPr>
        <p:blipFill>
          <a:blip r:embed="rId3"/>
          <a:stretch>
            <a:fillRect/>
          </a:stretch>
        </p:blipFill>
        <p:spPr>
          <a:xfrm rot="16200000">
            <a:off x="-407221" y="2332035"/>
            <a:ext cx="4053785" cy="2880321"/>
          </a:xfrm>
          <a:prstGeom prst="rect">
            <a:avLst/>
          </a:prstGeom>
        </p:spPr>
      </p:pic>
    </p:spTree>
    <p:extLst>
      <p:ext uri="{BB962C8B-B14F-4D97-AF65-F5344CB8AC3E}">
        <p14:creationId xmlns:p14="http://schemas.microsoft.com/office/powerpoint/2010/main" val="33314262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The monitoring form</a:t>
            </a:r>
            <a:endParaRPr lang="en-GB" dirty="0" smtClean="0">
              <a:solidFill>
                <a:srgbClr val="FF0000"/>
              </a:solidFill>
            </a:endParaRPr>
          </a:p>
        </p:txBody>
      </p:sp>
      <p:pic>
        <p:nvPicPr>
          <p:cNvPr id="5" name="Picture 4"/>
          <p:cNvPicPr>
            <a:picLocks noChangeAspect="1"/>
          </p:cNvPicPr>
          <p:nvPr/>
        </p:nvPicPr>
        <p:blipFill rotWithShape="1">
          <a:blip r:embed="rId3"/>
          <a:srcRect b="27852"/>
          <a:stretch/>
        </p:blipFill>
        <p:spPr>
          <a:xfrm>
            <a:off x="107504" y="1772816"/>
            <a:ext cx="8928992" cy="4104942"/>
          </a:xfrm>
          <a:prstGeom prst="rect">
            <a:avLst/>
          </a:prstGeom>
        </p:spPr>
      </p:pic>
    </p:spTree>
    <p:extLst>
      <p:ext uri="{BB962C8B-B14F-4D97-AF65-F5344CB8AC3E}">
        <p14:creationId xmlns:p14="http://schemas.microsoft.com/office/powerpoint/2010/main" val="2708314044"/>
      </p:ext>
    </p:extLst>
  </p:cSld>
  <p:clrMapOvr>
    <a:masterClrMapping/>
  </p:clrMapOvr>
  <p:timing>
    <p:tnLst>
      <p:par>
        <p:cTn id="1" dur="indefinite" restart="never" nodeType="tmRoot"/>
      </p:par>
    </p:tnLst>
  </p:timing>
</p:sld>
</file>

<file path=ppt/theme/theme1.xml><?xml version="1.0" encoding="utf-8"?>
<a:theme xmlns:a="http://schemas.openxmlformats.org/drawingml/2006/main" name="IFRC_2011 presentation-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95F0ADE9F2AD449E2722195F92FF5E" ma:contentTypeVersion="12" ma:contentTypeDescription="Create a new document." ma:contentTypeScope="" ma:versionID="3d9e139adc0fee8e9b147f6fa369248e">
  <xsd:schema xmlns:xsd="http://www.w3.org/2001/XMLSchema" xmlns:xs="http://www.w3.org/2001/XMLSchema" xmlns:p="http://schemas.microsoft.com/office/2006/metadata/properties" xmlns:ns1="http://schemas.microsoft.com/sharepoint/v3" xmlns:ns2="1d4640d9-733a-4c6d-a542-95167bbe3566" xmlns:ns3="728a61b5-d4b1-4106-b4bc-8560b724855e" targetNamespace="http://schemas.microsoft.com/office/2006/metadata/properties" ma:root="true" ma:fieldsID="56a608405f79cc80536b80514e4274f0" ns1:_="" ns2:_="" ns3:_="">
    <xsd:import namespace="http://schemas.microsoft.com/sharepoint/v3"/>
    <xsd:import namespace="1d4640d9-733a-4c6d-a542-95167bbe3566"/>
    <xsd:import namespace="728a61b5-d4b1-4106-b4bc-8560b724855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1:_ip_UnifiedCompliancePolicyProperties" minOccurs="0"/>
                <xsd:element ref="ns1:_ip_UnifiedCompliancePolicyUIAction" minOccurs="0"/>
                <xsd:element ref="ns2:MediaServiceOCR" minOccurs="0"/>
                <xsd:element ref="ns2:MediaServiceEventHashCode" minOccurs="0"/>
                <xsd:element ref="ns2:MediaServiceGenerationTim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hidden="true" ma:internalName="_ip_UnifiedCompliancePolicyProperties">
      <xsd:simpleType>
        <xsd:restriction base="dms:Note"/>
      </xsd:simpleType>
    </xsd:element>
    <xsd:element name="_ip_UnifiedCompliancePolicyUIAction" ma:index="1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d4640d9-733a-4c6d-a542-95167bbe356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28a61b5-d4b1-4106-b4bc-8560b724855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20FEEF95-9DF7-4993-8513-D6442183E114}"/>
</file>

<file path=customXml/itemProps2.xml><?xml version="1.0" encoding="utf-8"?>
<ds:datastoreItem xmlns:ds="http://schemas.openxmlformats.org/officeDocument/2006/customXml" ds:itemID="{89695AB5-A482-4734-9B71-F0D40224D3A0}"/>
</file>

<file path=customXml/itemProps3.xml><?xml version="1.0" encoding="utf-8"?>
<ds:datastoreItem xmlns:ds="http://schemas.openxmlformats.org/officeDocument/2006/customXml" ds:itemID="{D3116A69-5C73-468C-95A5-86984BFE7976}"/>
</file>

<file path=docProps/app.xml><?xml version="1.0" encoding="utf-8"?>
<Properties xmlns="http://schemas.openxmlformats.org/officeDocument/2006/extended-properties" xmlns:vt="http://schemas.openxmlformats.org/officeDocument/2006/docPropsVTypes">
  <Template>IFRC_2011 presentation-FR</Template>
  <TotalTime>2460</TotalTime>
  <Words>1406</Words>
  <Application>Microsoft Office PowerPoint</Application>
  <PresentationFormat>On-screen Show (4:3)</PresentationFormat>
  <Paragraphs>165</Paragraphs>
  <Slides>16</Slides>
  <Notes>16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IFRC_2011 presentation-FR</vt:lpstr>
      <vt:lpstr>Document</vt:lpstr>
      <vt:lpstr>Monitoring Mobile Cinema</vt:lpstr>
      <vt:lpstr>Reporting requirements</vt:lpstr>
      <vt:lpstr>Simple review Sheet</vt:lpstr>
      <vt:lpstr>Simple review Sheet</vt:lpstr>
      <vt:lpstr>Purpose of the reporting sheet</vt:lpstr>
      <vt:lpstr>Monitoring requirements</vt:lpstr>
      <vt:lpstr>How to do the monitoring</vt:lpstr>
      <vt:lpstr>Why is this important?</vt:lpstr>
      <vt:lpstr>The monitoring form</vt:lpstr>
      <vt:lpstr>Monitoring questions</vt:lpstr>
      <vt:lpstr>Benefit of the monitoring form…</vt:lpstr>
      <vt:lpstr>Why do we need to monitor?</vt:lpstr>
      <vt:lpstr>Group exercise</vt:lpstr>
      <vt:lpstr>Group exercise</vt:lpstr>
      <vt:lpstr>What do you think…Group discussion</vt:lpstr>
      <vt:lpstr>Questions?</vt:lpstr>
    </vt:vector>
  </TitlesOfParts>
  <Company>IFRC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Sharon Reader</dc:creator>
  <cp:lastModifiedBy>Sharon READER</cp:lastModifiedBy>
  <cp:revision>86</cp:revision>
  <cp:lastPrinted>2013-08-05T14:35:10Z</cp:lastPrinted>
  <dcterms:created xsi:type="dcterms:W3CDTF">2011-10-14T16:41:02Z</dcterms:created>
  <dcterms:modified xsi:type="dcterms:W3CDTF">2014-06-11T14:47:25Z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0x0101004A95F0ADE9F2AD449E2722195F92FF5E</vt:lpwstr>
  </property>
</Properties>
</file>